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_rels/slide28.xml.rels" ContentType="application/vnd.openxmlformats-package.relationships+xml"/>
  <Override PartName="/ppt/slides/_rels/slide37.xml.rels" ContentType="application/vnd.openxmlformats-package.relationships+xml"/>
  <Override PartName="/ppt/slides/_rels/slide12.xml.rels" ContentType="application/vnd.openxmlformats-package.relationships+xml"/>
  <Override PartName="/ppt/slides/_rels/slide35.xml.rels" ContentType="application/vnd.openxmlformats-package.relationships+xml"/>
  <Override PartName="/ppt/slides/_rels/slide10.xml.rels" ContentType="application/vnd.openxmlformats-package.relationships+xml"/>
  <Override PartName="/ppt/slides/_rels/slide33.xml.rels" ContentType="application/vnd.openxmlformats-package.relationships+xml"/>
  <Override PartName="/ppt/slides/_rels/slide31.xml.rels" ContentType="application/vnd.openxmlformats-package.relationships+xml"/>
  <Override PartName="/ppt/slides/_rels/slide2.xml.rels" ContentType="application/vnd.openxmlformats-package.relationships+xml"/>
  <Override PartName="/ppt/slides/_rels/slide18.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29.xml.rels" ContentType="application/vnd.openxmlformats-package.relationships+xml"/>
  <Override PartName="/ppt/slides/_rels/slide27.xml.rels" ContentType="application/vnd.openxmlformats-package.relationships+xml"/>
  <Override PartName="/ppt/slides/_rels/slide38.xml.rels" ContentType="application/vnd.openxmlformats-package.relationships+xml"/>
  <Override PartName="/ppt/slides/_rels/slide13.xml.rels" ContentType="application/vnd.openxmlformats-package.relationships+xml"/>
  <Override PartName="/ppt/slides/_rels/slide36.xml.rels" ContentType="application/vnd.openxmlformats-package.relationships+xml"/>
  <Override PartName="/ppt/slides/_rels/slide11.xml.rels" ContentType="application/vnd.openxmlformats-package.relationships+xml"/>
  <Override PartName="/ppt/slides/_rels/slide34.xml.rels" ContentType="application/vnd.openxmlformats-package.relationships+xml"/>
  <Override PartName="/ppt/slides/_rels/slide32.xml.rels" ContentType="application/vnd.openxmlformats-package.relationships+xml"/>
  <Override PartName="/ppt/slides/_rels/slide30.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19.xml.rels" ContentType="application/vnd.openxmlformats-package.relationships+xml"/>
  <Override PartName="/ppt/slides/_rels/slide17.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22.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fr-FR" sz="4400">
                <a:solidFill>
                  <a:srgbClr val="000000"/>
                </a:solidFill>
                <a:latin typeface="Calibri"/>
              </a:rPr>
              <a:t>Cliquez pour éditer le format du texte-titreCliquez pour modifier le style du titre</a:t>
            </a:r>
            <a:endParaRPr/>
          </a:p>
        </p:txBody>
      </p:sp>
      <p:sp>
        <p:nvSpPr>
          <p:cNvPr id="1"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fr-FR" sz="3200">
                <a:solidFill>
                  <a:srgbClr val="000000"/>
                </a:solidFill>
                <a:latin typeface="Calibri"/>
              </a:rPr>
              <a:t>Cliquez pour éditer le format du plan de texte</a:t>
            </a:r>
            <a:endParaRPr/>
          </a:p>
          <a:p>
            <a:pPr lvl="1">
              <a:buSzPct val="75000"/>
              <a:buFont typeface="StarSymbol"/>
              <a:buChar char=""/>
            </a:pPr>
            <a:r>
              <a:rPr lang="fr-FR" sz="3200">
                <a:solidFill>
                  <a:srgbClr val="000000"/>
                </a:solidFill>
                <a:latin typeface="Calibri"/>
              </a:rPr>
              <a:t>Second niveau de plan</a:t>
            </a:r>
            <a:endParaRPr/>
          </a:p>
          <a:p>
            <a:pPr lvl="2">
              <a:buSzPct val="45000"/>
              <a:buFont typeface="StarSymbol"/>
              <a:buChar char=""/>
            </a:pPr>
            <a:r>
              <a:rPr lang="fr-FR" sz="3200">
                <a:solidFill>
                  <a:srgbClr val="000000"/>
                </a:solidFill>
                <a:latin typeface="Calibri"/>
              </a:rPr>
              <a:t>Troisième niveau de plan</a:t>
            </a:r>
            <a:endParaRPr/>
          </a:p>
          <a:p>
            <a:pPr lvl="3">
              <a:buSzPct val="75000"/>
              <a:buFont typeface="StarSymbol"/>
              <a:buChar char=""/>
            </a:pPr>
            <a:r>
              <a:rPr lang="fr-FR" sz="3200">
                <a:solidFill>
                  <a:srgbClr val="000000"/>
                </a:solidFill>
                <a:latin typeface="Calibri"/>
              </a:rPr>
              <a:t>Quatrième niveau de plan</a:t>
            </a:r>
            <a:endParaRPr/>
          </a:p>
          <a:p>
            <a:pPr lvl="4">
              <a:buSzPct val="45000"/>
              <a:buFont typeface="StarSymbol"/>
              <a:buChar char=""/>
            </a:pPr>
            <a:r>
              <a:rPr lang="fr-FR" sz="3200">
                <a:solidFill>
                  <a:srgbClr val="000000"/>
                </a:solidFill>
                <a:latin typeface="Calibri"/>
              </a:rPr>
              <a:t>Cinquième niveau de plan</a:t>
            </a:r>
            <a:endParaRPr/>
          </a:p>
          <a:p>
            <a:pPr lvl="5">
              <a:buSzPct val="45000"/>
              <a:buFont typeface="StarSymbol"/>
              <a:buChar char=""/>
            </a:pPr>
            <a:r>
              <a:rPr lang="fr-FR" sz="3200">
                <a:solidFill>
                  <a:srgbClr val="000000"/>
                </a:solidFill>
                <a:latin typeface="Calibri"/>
              </a:rPr>
              <a:t>Sixième niveau de plan</a:t>
            </a:r>
            <a:endParaRPr/>
          </a:p>
          <a:p>
            <a:pPr>
              <a:lnSpc>
                <a:spcPct val="100000"/>
              </a:lnSpc>
              <a:buFont typeface="Arial"/>
              <a:buChar char="•"/>
            </a:pPr>
            <a:r>
              <a:rPr lang="fr-FR" sz="3200">
                <a:solidFill>
                  <a:srgbClr val="000000"/>
                </a:solidFill>
                <a:latin typeface="Calibri"/>
              </a:rPr>
              <a:t>Septième niveau de planCliquez pour modifier les styles du texte du masque</a:t>
            </a:r>
            <a:endParaRPr/>
          </a:p>
          <a:p>
            <a:pPr lvl="1">
              <a:lnSpc>
                <a:spcPct val="100000"/>
              </a:lnSpc>
              <a:buFont typeface="Arial"/>
              <a:buChar char="–"/>
            </a:pPr>
            <a:r>
              <a:rPr lang="fr-FR" sz="2800">
                <a:solidFill>
                  <a:srgbClr val="000000"/>
                </a:solidFill>
                <a:latin typeface="Calibri"/>
              </a:rPr>
              <a:t>Deuxième niveau</a:t>
            </a:r>
            <a:endParaRPr/>
          </a:p>
          <a:p>
            <a:pPr lvl="1">
              <a:buFont typeface="Arial"/>
              <a:buChar char="–"/>
            </a:pPr>
            <a:r>
              <a:rPr lang="fr-FR" sz="2400">
                <a:solidFill>
                  <a:srgbClr val="000000"/>
                </a:solidFill>
                <a:latin typeface="Calibri"/>
              </a:rPr>
              <a:t>Troisième niveau</a:t>
            </a:r>
            <a:endParaRPr/>
          </a:p>
          <a:p>
            <a:pPr lvl="2">
              <a:buFont typeface="Arial"/>
              <a:buChar char="•"/>
            </a:pPr>
            <a:r>
              <a:rPr lang="fr-FR" sz="2000">
                <a:solidFill>
                  <a:srgbClr val="000000"/>
                </a:solidFill>
                <a:latin typeface="Calibri"/>
              </a:rPr>
              <a:t>Quatrième niveau</a:t>
            </a:r>
            <a:endParaRPr/>
          </a:p>
          <a:p>
            <a:pPr lvl="3">
              <a:buFont typeface="Arial"/>
              <a:buChar char="–"/>
            </a:pPr>
            <a:r>
              <a:rPr lang="fr-FR" sz="2000">
                <a:solidFill>
                  <a:srgbClr val="000000"/>
                </a:solidFill>
                <a:latin typeface="Calibri"/>
              </a:rPr>
              <a:t>Cinquième niveau</a:t>
            </a:r>
            <a:endParaRPr/>
          </a:p>
        </p:txBody>
      </p:sp>
      <p:sp>
        <p:nvSpPr>
          <p:cNvPr id="2" name="PlaceHolder 3"/>
          <p:cNvSpPr>
            <a:spLocks noGrp="1"/>
          </p:cNvSpPr>
          <p:nvPr>
            <p:ph type="dt"/>
          </p:nvPr>
        </p:nvSpPr>
        <p:spPr>
          <a:xfrm>
            <a:off x="0" y="0"/>
            <a:ext cx="-11796840" cy="-11796840"/>
          </a:xfrm>
          <a:prstGeom prst="rect">
            <a:avLst/>
          </a:prstGeom>
        </p:spPr>
        <p:txBody>
          <a:bodyPr bIns="45000" lIns="90000" rIns="90000" tIns="45000"/>
          <a:p>
            <a:pPr>
              <a:lnSpc>
                <a:spcPct val="100000"/>
              </a:lnSpc>
            </a:pPr>
            <a:r>
              <a:rPr lang="fr-FR">
                <a:solidFill>
                  <a:srgbClr val="000000"/>
                </a:solidFill>
                <a:latin typeface="Calibri"/>
              </a:rPr>
              <a:t>04/01/2013</a:t>
            </a:r>
            <a:endParaRPr/>
          </a:p>
        </p:txBody>
      </p:sp>
      <p:sp>
        <p:nvSpPr>
          <p:cNvPr id="3" name="PlaceHolder 4"/>
          <p:cNvSpPr>
            <a:spLocks noGrp="1"/>
          </p:cNvSpPr>
          <p:nvPr>
            <p:ph type="ftr"/>
          </p:nvPr>
        </p:nvSpPr>
        <p:spPr>
          <a:xfrm>
            <a:off x="0" y="0"/>
            <a:ext cx="-11796840" cy="-11796840"/>
          </a:xfrm>
          <a:prstGeom prst="rect">
            <a:avLst/>
          </a:prstGeom>
        </p:spPr>
        <p:txBody>
          <a:bodyPr bIns="45000" lIns="90000" rIns="90000" tIns="45000"/>
          <a:p>
            <a:endParaRPr/>
          </a:p>
        </p:txBody>
      </p:sp>
      <p:sp>
        <p:nvSpPr>
          <p:cNvPr id="4" name="PlaceHolder 5"/>
          <p:cNvSpPr>
            <a:spLocks noGrp="1"/>
          </p:cNvSpPr>
          <p:nvPr>
            <p:ph type="sldNum"/>
          </p:nvPr>
        </p:nvSpPr>
        <p:spPr>
          <a:xfrm>
            <a:off x="0" y="0"/>
            <a:ext cx="-11796840" cy="-11796840"/>
          </a:xfrm>
          <a:prstGeom prst="rect">
            <a:avLst/>
          </a:prstGeom>
        </p:spPr>
        <p:txBody>
          <a:bodyPr bIns="45000" lIns="90000" rIns="90000" tIns="45000"/>
          <a:p>
            <a:pPr>
              <a:lnSpc>
                <a:spcPct val="100000"/>
              </a:lnSpc>
            </a:pPr>
            <a:fld id="{4101A141-0131-4171-9151-01B13141F1A1}" type="slidenum">
              <a:rPr lang="fr-FR">
                <a:solidFill>
                  <a:srgbClr val="000000"/>
                </a:solidFill>
                <a:latin typeface="Calibri"/>
              </a:rPr>
              <a:t>&lt;numéro&gt;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CZLR le 08/12/2012</a:t>
            </a:r>
            <a:endParaRPr/>
          </a:p>
        </p:txBody>
      </p:sp>
      <p:sp>
        <p:nvSpPr>
          <p:cNvPr id="38" name="TextShape 2"/>
          <p:cNvSpPr txBox="1"/>
          <p:nvPr/>
        </p:nvSpPr>
        <p:spPr>
          <a:xfrm>
            <a:off x="457200" y="1600200"/>
            <a:ext cx="8229240" cy="4525560"/>
          </a:xfrm>
          <a:prstGeom prst="rect">
            <a:avLst/>
          </a:prstGeom>
        </p:spPr>
        <p:txBody>
          <a:bodyPr/>
          <a:p>
            <a:pPr>
              <a:lnSpc>
                <a:spcPct val="100000"/>
              </a:lnSpc>
            </a:pPr>
            <a:endParaRPr/>
          </a:p>
          <a:p>
            <a:pPr>
              <a:lnSpc>
                <a:spcPct val="100000"/>
              </a:lnSpc>
            </a:pPr>
            <a:r>
              <a:rPr lang="fr-FR" sz="3200">
                <a:solidFill>
                  <a:srgbClr val="000000"/>
                </a:solidFill>
                <a:latin typeface="Calibri"/>
              </a:rPr>
              <a:t>	</a:t>
            </a:r>
            <a:r>
              <a:rPr lang="fr-FR" sz="6000">
                <a:solidFill>
                  <a:srgbClr val="0070c0"/>
                </a:solidFill>
                <a:latin typeface="Calibri"/>
              </a:rPr>
              <a:t>Mécanique quantique</a:t>
            </a:r>
            <a:endParaRPr/>
          </a:p>
          <a:p>
            <a:pPr>
              <a:lnSpc>
                <a:spcPct val="100000"/>
              </a:lnSpc>
            </a:pPr>
            <a:endParaRPr/>
          </a:p>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	</a:t>
            </a:r>
            <a:r>
              <a:rPr lang="fr-FR" sz="3200">
                <a:solidFill>
                  <a:srgbClr val="00b050"/>
                </a:solidFill>
                <a:latin typeface="Calibri"/>
              </a:rPr>
              <a:t>	</a:t>
            </a:r>
            <a:r>
              <a:rPr lang="fr-FR" sz="3200">
                <a:solidFill>
                  <a:srgbClr val="00b050"/>
                </a:solidFill>
                <a:latin typeface="Calibri"/>
              </a:rPr>
              <a:t>Pour les nuls</a:t>
            </a:r>
            <a:endParaRPr/>
          </a:p>
          <a:p>
            <a:pPr>
              <a:lnSpc>
                <a:spcPct val="100000"/>
              </a:lnSpc>
            </a:pPr>
            <a:r>
              <a:rPr lang="fr-FR" sz="3200">
                <a:solidFill>
                  <a:srgbClr val="00b050"/>
                </a:solidFill>
                <a:latin typeface="Calibri"/>
              </a:rPr>
              <a:t>	</a:t>
            </a:r>
            <a:endParaRPr/>
          </a:p>
          <a:p>
            <a:pPr>
              <a:lnSpc>
                <a:spcPct val="100000"/>
              </a:lnSpc>
            </a:pPr>
            <a:r>
              <a:rPr lang="fr-FR" sz="3200">
                <a:solidFill>
                  <a:srgbClr val="00b050"/>
                </a:solidFill>
                <a:latin typeface="Calibri"/>
              </a:rPr>
              <a:t>	</a:t>
            </a:r>
            <a:r>
              <a:rPr lang="fr-FR" sz="3200">
                <a:solidFill>
                  <a:srgbClr val="00b050"/>
                </a:solidFill>
                <a:latin typeface="Calibri"/>
              </a:rPr>
              <a:t>	</a:t>
            </a:r>
            <a:r>
              <a:rPr lang="fr-FR" sz="3200">
                <a:solidFill>
                  <a:srgbClr val="0070c0"/>
                </a:solidFill>
                <a:latin typeface="Calibri"/>
              </a:rPr>
              <a:t>Par Michel Galtier (galtier.michel@wanadoo.fr)</a:t>
            </a:r>
            <a:endParaRPr/>
          </a:p>
          <a:p>
            <a:pPr>
              <a:lnSpc>
                <a:spcPct val="100000"/>
              </a:lnSpc>
            </a:pP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L’électron de l’atome H</a:t>
            </a:r>
            <a:endParaRPr/>
          </a:p>
        </p:txBody>
      </p:sp>
      <p:sp>
        <p:nvSpPr>
          <p:cNvPr id="59"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L’électron ne « tourne » pas autour du noyau , il est seulement quelque part au voisinage du noyau. Sa situation est décrite par une densité de probabilité de présence. </a:t>
            </a:r>
            <a:endParaRPr/>
          </a:p>
          <a:p>
            <a:pPr>
              <a:lnSpc>
                <a:spcPct val="100000"/>
              </a:lnSpc>
            </a:pPr>
            <a:r>
              <a:rPr lang="fr-FR" sz="3200">
                <a:solidFill>
                  <a:srgbClr val="0070c0"/>
                </a:solidFill>
                <a:latin typeface="Calibri"/>
              </a:rPr>
              <a:t>	</a:t>
            </a:r>
            <a:r>
              <a:rPr lang="fr-FR" sz="3200">
                <a:solidFill>
                  <a:srgbClr val="0070c0"/>
                </a:solidFill>
                <a:latin typeface="Calibri"/>
              </a:rPr>
              <a:t>Les différentes possibilités ne correspondent pas à un continuum d’énergies possibles, mais seulement à des valeurs discrètes.</a:t>
            </a:r>
            <a:endParaRPr/>
          </a:p>
          <a:p>
            <a:pPr>
              <a:lnSpc>
                <a:spcPct val="100000"/>
              </a:lnSpc>
            </a:pPr>
            <a:r>
              <a:rPr lang="fr-FR" sz="3200">
                <a:solidFill>
                  <a:srgbClr val="0070c0"/>
                </a:solidFill>
                <a:latin typeface="Calibri"/>
              </a:rPr>
              <a:t>	</a:t>
            </a:r>
            <a:r>
              <a:rPr lang="fr-FR" sz="3200">
                <a:solidFill>
                  <a:srgbClr val="0070c0"/>
                </a:solidFill>
                <a:latin typeface="Calibri"/>
              </a:rPr>
              <a:t>Pour l’état de plus faible énergie, cette densité est maximum sur le noyau</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Fonction d’onde</a:t>
            </a:r>
            <a:endParaRPr/>
          </a:p>
        </p:txBody>
      </p:sp>
      <p:sp>
        <p:nvSpPr>
          <p:cNvPr id="61" name="TextShape 2"/>
          <p:cNvSpPr txBox="1"/>
          <p:nvPr/>
        </p:nvSpPr>
        <p:spPr>
          <a:xfrm>
            <a:off x="457200" y="1600200"/>
            <a:ext cx="8229240" cy="4525560"/>
          </a:xfrm>
          <a:prstGeom prst="rect">
            <a:avLst/>
          </a:prstGeom>
        </p:spPr>
        <p:txBody>
          <a:bodyPr/>
          <a:p>
            <a:pPr>
              <a:lnSpc>
                <a:spcPct val="100000"/>
              </a:lnSpc>
            </a:pPr>
            <a:r>
              <a:rPr lang="fr-FR" sz="2800">
                <a:solidFill>
                  <a:srgbClr val="000000"/>
                </a:solidFill>
                <a:latin typeface="Calibri"/>
              </a:rPr>
              <a:t>	</a:t>
            </a:r>
            <a:r>
              <a:rPr lang="fr-FR" sz="2800">
                <a:solidFill>
                  <a:srgbClr val="0070c0"/>
                </a:solidFill>
                <a:latin typeface="Calibri"/>
              </a:rPr>
              <a:t>La fonction déterminant la densité de probabilité de l’électron est sa fonction d’onde. Ici, pour une situation stable de l’atome, cette fonction est une fonction de trois variable d’espace. Mais une fonction d’onde peut aussi décrire un système en évolution, par exemple une particule en mouvement, ou un système à plusieurs particules comme un atome.  La fonction d’onde dépend alors d’un grand nombre de variables d’espace, et du temps.</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Détermination des fonctions d’onde</a:t>
            </a:r>
            <a:endParaRPr/>
          </a:p>
        </p:txBody>
      </p:sp>
      <p:sp>
        <p:nvSpPr>
          <p:cNvPr id="63"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La détermination théorique des fonctions d’onde des systèmes de particules est en général un problème de mathématiques difficile même si il peut être posé correctement . Dans de nombreux cas, on ne sait en donner que des solutions approchées Ces solutions sont toutefois des outils précieux pour comprendre les propriétés de la matière.</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Ondes et particules</a:t>
            </a:r>
            <a:endParaRPr/>
          </a:p>
        </p:txBody>
      </p:sp>
      <p:sp>
        <p:nvSpPr>
          <p:cNvPr id="65"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On a vu que les ondes lumineuses avaient un aspect particulaire, nous voyons maintenant que les objets compris au départ comme des particules ont un aspect ondulatoire. </a:t>
            </a:r>
            <a:endParaRPr/>
          </a:p>
          <a:p>
            <a:pPr>
              <a:lnSpc>
                <a:spcPct val="100000"/>
              </a:lnSpc>
            </a:pPr>
            <a:r>
              <a:rPr lang="fr-FR" sz="3200">
                <a:solidFill>
                  <a:srgbClr val="0070c0"/>
                </a:solidFill>
                <a:latin typeface="Calibri"/>
              </a:rPr>
              <a:t>	</a:t>
            </a:r>
            <a:r>
              <a:rPr lang="fr-FR" sz="3200">
                <a:solidFill>
                  <a:srgbClr val="0070c0"/>
                </a:solidFill>
                <a:latin typeface="Calibri"/>
              </a:rPr>
              <a:t>Une idée forte de la Méca. Q. c’est que les objets ne sont pas des ondes ou des particules, mais que suivant les situations, c’est plutôt l’un ou l’autre des aspects qui apparaît</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Longueur d’onde</a:t>
            </a:r>
            <a:endParaRPr/>
          </a:p>
        </p:txBody>
      </p:sp>
      <p:sp>
        <p:nvSpPr>
          <p:cNvPr id="67" name="TextShape 2"/>
          <p:cNvSpPr txBox="1"/>
          <p:nvPr/>
        </p:nvSpPr>
        <p:spPr>
          <a:xfrm>
            <a:off x="457200" y="1600200"/>
            <a:ext cx="8229240" cy="4525560"/>
          </a:xfrm>
          <a:prstGeom prst="rect">
            <a:avLst/>
          </a:prstGeom>
        </p:spPr>
        <p:txBody>
          <a:bodyPr/>
          <a:p>
            <a:pPr>
              <a:lnSpc>
                <a:spcPct val="100000"/>
              </a:lnSpc>
            </a:pPr>
            <a:r>
              <a:rPr lang="fr-FR" sz="3200">
                <a:solidFill>
                  <a:srgbClr val="00b0f0"/>
                </a:solidFill>
                <a:latin typeface="Calibri"/>
              </a:rPr>
              <a:t>	</a:t>
            </a:r>
            <a:r>
              <a:rPr lang="fr-FR" sz="3200">
                <a:solidFill>
                  <a:srgbClr val="0070c0"/>
                </a:solidFill>
                <a:latin typeface="Calibri"/>
              </a:rPr>
              <a:t>Une particule ayant un aspect ondulatoire, on peut lui associer une fréquence et une longueur d’onde.</a:t>
            </a:r>
            <a:endParaRPr/>
          </a:p>
          <a:p>
            <a:pPr>
              <a:lnSpc>
                <a:spcPct val="100000"/>
              </a:lnSpc>
            </a:pPr>
            <a:r>
              <a:rPr lang="fr-FR" sz="3200">
                <a:solidFill>
                  <a:srgbClr val="0070c0"/>
                </a:solidFill>
                <a:latin typeface="Calibri"/>
              </a:rPr>
              <a:t>Par exemple un électron accéléré sous 10 000 V a une fréquence de 2,4 x 10</a:t>
            </a:r>
            <a:r>
              <a:rPr lang="fr-FR" sz="3200">
                <a:solidFill>
                  <a:srgbClr val="0070c0"/>
                </a:solidFill>
                <a:latin typeface="Calibri"/>
              </a:rPr>
              <a:t>16</a:t>
            </a:r>
            <a:r>
              <a:rPr lang="fr-FR" sz="3200">
                <a:solidFill>
                  <a:srgbClr val="0070c0"/>
                </a:solidFill>
                <a:latin typeface="Calibri"/>
              </a:rPr>
              <a:t>   Hertz</a:t>
            </a:r>
            <a:r>
              <a:rPr lang="fr-FR" sz="3200">
                <a:solidFill>
                  <a:srgbClr val="0070c0"/>
                </a:solidFill>
                <a:latin typeface="Calibri"/>
              </a:rPr>
              <a:t>	</a:t>
            </a:r>
            <a:endParaRPr/>
          </a:p>
          <a:p>
            <a:pPr>
              <a:lnSpc>
                <a:spcPct val="100000"/>
              </a:lnSpc>
            </a:pPr>
            <a:r>
              <a:rPr lang="fr-FR" sz="3200">
                <a:solidFill>
                  <a:srgbClr val="0070c0"/>
                </a:solidFill>
                <a:latin typeface="Calibri"/>
              </a:rPr>
              <a:t>	</a:t>
            </a:r>
            <a:r>
              <a:rPr lang="fr-FR" sz="3200">
                <a:solidFill>
                  <a:srgbClr val="0070c0"/>
                </a:solidFill>
                <a:latin typeface="Calibri"/>
              </a:rPr>
              <a:t>et une longueur d’onde de 12,3 x 10</a:t>
            </a:r>
            <a:r>
              <a:rPr lang="fr-FR" sz="3200">
                <a:solidFill>
                  <a:srgbClr val="0070c0"/>
                </a:solidFill>
                <a:latin typeface="Calibri"/>
              </a:rPr>
              <a:t>-12</a:t>
            </a:r>
            <a:r>
              <a:rPr lang="fr-FR" sz="3200">
                <a:solidFill>
                  <a:srgbClr val="0070c0"/>
                </a:solidFill>
                <a:latin typeface="Calibri"/>
              </a:rPr>
              <a:t> m</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TextShape 1"/>
          <p:cNvSpPr txBox="1"/>
          <p:nvPr/>
        </p:nvSpPr>
        <p:spPr>
          <a:xfrm>
            <a:off x="457200" y="274680"/>
            <a:ext cx="8229240" cy="1142640"/>
          </a:xfrm>
          <a:prstGeom prst="rect">
            <a:avLst/>
          </a:prstGeom>
        </p:spPr>
        <p:txBody>
          <a:bodyPr anchor="ctr"/>
          <a:p>
            <a:pPr algn="ctr">
              <a:lnSpc>
                <a:spcPct val="100000"/>
              </a:lnSpc>
            </a:pPr>
            <a:r>
              <a:rPr lang="fr-FR" sz="4400">
                <a:solidFill>
                  <a:srgbClr val="1f497d"/>
                </a:solidFill>
                <a:latin typeface="Calibri"/>
              </a:rPr>
              <a:t>La notion d’état</a:t>
            </a:r>
            <a:endParaRPr/>
          </a:p>
        </p:txBody>
      </p:sp>
      <p:sp>
        <p:nvSpPr>
          <p:cNvPr id="69" name="TextShape 2"/>
          <p:cNvSpPr txBox="1"/>
          <p:nvPr/>
        </p:nvSpPr>
        <p:spPr>
          <a:xfrm>
            <a:off x="457200" y="1600200"/>
            <a:ext cx="8229240" cy="4525560"/>
          </a:xfrm>
          <a:prstGeom prst="rect">
            <a:avLst/>
          </a:prstGeom>
        </p:spPr>
        <p:txBody>
          <a:bodyPr/>
          <a:p>
            <a:pPr>
              <a:lnSpc>
                <a:spcPct val="100000"/>
              </a:lnSpc>
            </a:pPr>
            <a:r>
              <a:rPr lang="fr-FR" sz="3200">
                <a:solidFill>
                  <a:srgbClr val="1f497d"/>
                </a:solidFill>
                <a:latin typeface="Calibri"/>
              </a:rPr>
              <a:t>	</a:t>
            </a:r>
            <a:r>
              <a:rPr lang="fr-FR" sz="3200">
                <a:solidFill>
                  <a:srgbClr val="1f497d"/>
                </a:solidFill>
                <a:latin typeface="Calibri"/>
              </a:rPr>
              <a:t>Un système quantique, comme un système classique, est dans un état compatible avec ses propriétés et son environnement. Mais à la différence d’un système classique, un système quantique ne dispose en général pas d’un continuum d’états. De plus l’état d’un système classique permet de tout savoir sur lui. Ce n’est pas le cas pour un système quantique .</a:t>
            </a:r>
            <a:endParaRPr/>
          </a:p>
          <a:p>
            <a:pPr>
              <a:lnSpc>
                <a:spcPct val="100000"/>
              </a:lnSpc>
            </a:pPr>
            <a:r>
              <a:rPr lang="fr-FR" sz="3200">
                <a:solidFill>
                  <a:srgbClr val="1f497d"/>
                </a:solidFill>
                <a:latin typeface="Calibri"/>
              </a:rPr>
              <a:t>	</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Le principe d’incertitude</a:t>
            </a:r>
            <a:endParaRPr/>
          </a:p>
        </p:txBody>
      </p:sp>
      <p:sp>
        <p:nvSpPr>
          <p:cNvPr id="71"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Il s’agit au départ de quelque chose bien connu pour les ondes.</a:t>
            </a:r>
            <a:endParaRPr/>
          </a:p>
        </p:txBody>
      </p:sp>
      <p:sp>
        <p:nvSpPr>
          <p:cNvPr id="72" name="Line 3"/>
          <p:cNvSpPr/>
          <p:nvPr/>
        </p:nvSpPr>
        <p:spPr>
          <a:xfrm>
            <a:off x="4067640" y="3140640"/>
            <a:ext cx="0" cy="792360"/>
          </a:xfrm>
          <a:prstGeom prst="line">
            <a:avLst/>
          </a:prstGeom>
          <a:ln w="38160">
            <a:solidFill>
              <a:srgbClr val="000000"/>
            </a:solidFill>
            <a:round/>
          </a:ln>
        </p:spPr>
      </p:sp>
      <p:sp>
        <p:nvSpPr>
          <p:cNvPr id="73" name="Line 4"/>
          <p:cNvSpPr/>
          <p:nvPr/>
        </p:nvSpPr>
        <p:spPr>
          <a:xfrm>
            <a:off x="4067640" y="4581000"/>
            <a:ext cx="0" cy="864000"/>
          </a:xfrm>
          <a:prstGeom prst="line">
            <a:avLst/>
          </a:prstGeom>
          <a:ln w="38160">
            <a:solidFill>
              <a:srgbClr val="000000"/>
            </a:solidFill>
            <a:round/>
          </a:ln>
        </p:spPr>
      </p:sp>
      <p:sp>
        <p:nvSpPr>
          <p:cNvPr id="74" name="Line 5"/>
          <p:cNvSpPr/>
          <p:nvPr/>
        </p:nvSpPr>
        <p:spPr>
          <a:xfrm>
            <a:off x="6228000" y="2996640"/>
            <a:ext cx="0" cy="2736360"/>
          </a:xfrm>
          <a:prstGeom prst="line">
            <a:avLst/>
          </a:prstGeom>
          <a:ln w="38160">
            <a:solidFill>
              <a:srgbClr val="000000"/>
            </a:solidFill>
            <a:round/>
          </a:ln>
        </p:spPr>
      </p:sp>
      <p:sp>
        <p:nvSpPr>
          <p:cNvPr id="75" name="CustomShape 6"/>
          <p:cNvSpPr/>
          <p:nvPr/>
        </p:nvSpPr>
        <p:spPr>
          <a:xfrm>
            <a:off x="6948360" y="3645000"/>
            <a:ext cx="1656000" cy="1583640"/>
          </a:xfrm>
          <a:prstGeom prst="rect">
            <a:avLst/>
          </a:prstGeom>
          <a:solidFill>
            <a:srgbClr val="ff0000"/>
          </a:solidFill>
          <a:ln w="25560">
            <a:solidFill>
              <a:srgbClr val="3a5f8b"/>
            </a:solidFill>
            <a:round/>
          </a:ln>
        </p:spPr>
      </p:sp>
      <p:sp>
        <p:nvSpPr>
          <p:cNvPr id="76" name="Line 7"/>
          <p:cNvSpPr/>
          <p:nvPr/>
        </p:nvSpPr>
        <p:spPr>
          <a:xfrm flipV="1">
            <a:off x="2627640" y="3356640"/>
            <a:ext cx="1440000" cy="864360"/>
          </a:xfrm>
          <a:prstGeom prst="line">
            <a:avLst/>
          </a:prstGeom>
          <a:ln w="38160">
            <a:solidFill>
              <a:srgbClr val="c0504d"/>
            </a:solidFill>
            <a:round/>
          </a:ln>
        </p:spPr>
      </p:sp>
      <p:sp>
        <p:nvSpPr>
          <p:cNvPr id="77" name="Line 8"/>
          <p:cNvSpPr/>
          <p:nvPr/>
        </p:nvSpPr>
        <p:spPr>
          <a:xfrm flipV="1">
            <a:off x="4067640" y="3501000"/>
            <a:ext cx="2160360" cy="432000"/>
          </a:xfrm>
          <a:prstGeom prst="line">
            <a:avLst/>
          </a:prstGeom>
          <a:ln w="38160">
            <a:solidFill>
              <a:srgbClr val="c0504d"/>
            </a:solidFill>
            <a:round/>
          </a:ln>
        </p:spPr>
      </p:sp>
      <p:sp>
        <p:nvSpPr>
          <p:cNvPr id="78" name="Line 9"/>
          <p:cNvSpPr/>
          <p:nvPr/>
        </p:nvSpPr>
        <p:spPr>
          <a:xfrm>
            <a:off x="4067640" y="4581000"/>
            <a:ext cx="2160360" cy="288000"/>
          </a:xfrm>
          <a:prstGeom prst="line">
            <a:avLst/>
          </a:prstGeom>
          <a:ln w="38160">
            <a:solidFill>
              <a:srgbClr val="c0504d"/>
            </a:solidFill>
            <a:round/>
          </a:ln>
        </p:spPr>
      </p:sp>
      <p:sp>
        <p:nvSpPr>
          <p:cNvPr id="79" name="Line 10"/>
          <p:cNvSpPr/>
          <p:nvPr/>
        </p:nvSpPr>
        <p:spPr>
          <a:xfrm>
            <a:off x="2699640" y="4221000"/>
            <a:ext cx="1368000" cy="792000"/>
          </a:xfrm>
          <a:prstGeom prst="line">
            <a:avLst/>
          </a:prstGeom>
          <a:ln w="38160">
            <a:solidFill>
              <a:srgbClr val="c0504d"/>
            </a:solidFill>
            <a:round/>
          </a:ln>
        </p:spPr>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On diminue le diaphragme</a:t>
            </a:r>
            <a:endParaRPr/>
          </a:p>
        </p:txBody>
      </p:sp>
      <p:sp>
        <p:nvSpPr>
          <p:cNvPr id="81" name="TextShape 2"/>
          <p:cNvSpPr txBox="1"/>
          <p:nvPr/>
        </p:nvSpPr>
        <p:spPr>
          <a:xfrm>
            <a:off x="457200" y="1600200"/>
            <a:ext cx="8229240" cy="4525560"/>
          </a:xfrm>
          <a:prstGeom prst="rect">
            <a:avLst/>
          </a:prstGeom>
        </p:spPr>
        <p:txBody>
          <a:bodyPr/>
          <a:p>
            <a:endParaRPr/>
          </a:p>
        </p:txBody>
      </p:sp>
      <p:sp>
        <p:nvSpPr>
          <p:cNvPr id="82" name="Line 3"/>
          <p:cNvSpPr/>
          <p:nvPr/>
        </p:nvSpPr>
        <p:spPr>
          <a:xfrm>
            <a:off x="3707640" y="1844640"/>
            <a:ext cx="0" cy="648000"/>
          </a:xfrm>
          <a:prstGeom prst="line">
            <a:avLst/>
          </a:prstGeom>
          <a:ln w="38160">
            <a:solidFill>
              <a:srgbClr val="000000"/>
            </a:solidFill>
            <a:round/>
          </a:ln>
        </p:spPr>
      </p:sp>
      <p:sp>
        <p:nvSpPr>
          <p:cNvPr id="83" name="Line 4"/>
          <p:cNvSpPr/>
          <p:nvPr/>
        </p:nvSpPr>
        <p:spPr>
          <a:xfrm flipV="1">
            <a:off x="3707640" y="2708640"/>
            <a:ext cx="0" cy="648000"/>
          </a:xfrm>
          <a:prstGeom prst="line">
            <a:avLst/>
          </a:prstGeom>
          <a:ln w="38160">
            <a:solidFill>
              <a:srgbClr val="000000"/>
            </a:solidFill>
            <a:round/>
          </a:ln>
        </p:spPr>
      </p:sp>
      <p:sp>
        <p:nvSpPr>
          <p:cNvPr id="84" name="Line 5"/>
          <p:cNvSpPr/>
          <p:nvPr/>
        </p:nvSpPr>
        <p:spPr>
          <a:xfrm>
            <a:off x="5580000" y="1916640"/>
            <a:ext cx="0" cy="1584360"/>
          </a:xfrm>
          <a:prstGeom prst="line">
            <a:avLst/>
          </a:prstGeom>
          <a:ln w="38160">
            <a:solidFill>
              <a:srgbClr val="000000"/>
            </a:solidFill>
            <a:round/>
          </a:ln>
        </p:spPr>
      </p:sp>
      <p:sp>
        <p:nvSpPr>
          <p:cNvPr id="85" name="CustomShape 6"/>
          <p:cNvSpPr/>
          <p:nvPr/>
        </p:nvSpPr>
        <p:spPr>
          <a:xfrm>
            <a:off x="6804360" y="2421000"/>
            <a:ext cx="503640" cy="431640"/>
          </a:xfrm>
          <a:prstGeom prst="rect">
            <a:avLst/>
          </a:prstGeom>
          <a:solidFill>
            <a:srgbClr val="ff0000"/>
          </a:solidFill>
        </p:spPr>
      </p:sp>
      <p:sp>
        <p:nvSpPr>
          <p:cNvPr id="86" name="Line 7"/>
          <p:cNvSpPr/>
          <p:nvPr/>
        </p:nvSpPr>
        <p:spPr>
          <a:xfrm>
            <a:off x="3779640" y="4077000"/>
            <a:ext cx="0" cy="648000"/>
          </a:xfrm>
          <a:prstGeom prst="line">
            <a:avLst/>
          </a:prstGeom>
          <a:ln w="38160">
            <a:solidFill>
              <a:srgbClr val="000000"/>
            </a:solidFill>
            <a:round/>
          </a:ln>
        </p:spPr>
      </p:sp>
      <p:sp>
        <p:nvSpPr>
          <p:cNvPr id="87" name="Line 8"/>
          <p:cNvSpPr/>
          <p:nvPr/>
        </p:nvSpPr>
        <p:spPr>
          <a:xfrm>
            <a:off x="3779640" y="4797000"/>
            <a:ext cx="0" cy="648000"/>
          </a:xfrm>
          <a:prstGeom prst="line">
            <a:avLst/>
          </a:prstGeom>
          <a:ln w="38160">
            <a:solidFill>
              <a:srgbClr val="000000"/>
            </a:solidFill>
            <a:round/>
          </a:ln>
        </p:spPr>
      </p:sp>
      <p:sp>
        <p:nvSpPr>
          <p:cNvPr id="88" name="Line 9"/>
          <p:cNvSpPr/>
          <p:nvPr/>
        </p:nvSpPr>
        <p:spPr>
          <a:xfrm>
            <a:off x="5580000" y="4005000"/>
            <a:ext cx="0" cy="1512000"/>
          </a:xfrm>
          <a:prstGeom prst="line">
            <a:avLst/>
          </a:prstGeom>
          <a:ln w="38160">
            <a:solidFill>
              <a:srgbClr val="000000"/>
            </a:solidFill>
            <a:round/>
          </a:ln>
        </p:spPr>
      </p:sp>
      <p:sp>
        <p:nvSpPr>
          <p:cNvPr id="89" name="Line 10"/>
          <p:cNvSpPr/>
          <p:nvPr/>
        </p:nvSpPr>
        <p:spPr>
          <a:xfrm>
            <a:off x="3779640" y="4797000"/>
            <a:ext cx="1800360" cy="216000"/>
          </a:xfrm>
          <a:prstGeom prst="line">
            <a:avLst/>
          </a:prstGeom>
          <a:ln w="38160">
            <a:solidFill>
              <a:srgbClr val="c0504d"/>
            </a:solidFill>
            <a:round/>
          </a:ln>
        </p:spPr>
      </p:sp>
      <p:sp>
        <p:nvSpPr>
          <p:cNvPr id="90" name="Line 11"/>
          <p:cNvSpPr/>
          <p:nvPr/>
        </p:nvSpPr>
        <p:spPr>
          <a:xfrm flipV="1">
            <a:off x="3779640" y="4581000"/>
            <a:ext cx="1800360" cy="144000"/>
          </a:xfrm>
          <a:prstGeom prst="line">
            <a:avLst/>
          </a:prstGeom>
          <a:ln w="38160">
            <a:solidFill>
              <a:srgbClr val="c0504d"/>
            </a:solidFill>
            <a:round/>
          </a:ln>
        </p:spPr>
      </p:sp>
      <p:sp>
        <p:nvSpPr>
          <p:cNvPr id="91" name="CustomShape 12"/>
          <p:cNvSpPr/>
          <p:nvPr/>
        </p:nvSpPr>
        <p:spPr>
          <a:xfrm>
            <a:off x="7020360" y="4653000"/>
            <a:ext cx="143640" cy="143640"/>
          </a:xfrm>
          <a:prstGeom prst="rect">
            <a:avLst/>
          </a:prstGeom>
          <a:solidFill>
            <a:srgbClr val="ff0000"/>
          </a:solidFill>
        </p:spPr>
      </p:sp>
      <p:sp>
        <p:nvSpPr>
          <p:cNvPr id="92" name="Line 13"/>
          <p:cNvSpPr/>
          <p:nvPr/>
        </p:nvSpPr>
        <p:spPr>
          <a:xfrm flipV="1">
            <a:off x="2555640" y="2060640"/>
            <a:ext cx="1152000" cy="504000"/>
          </a:xfrm>
          <a:prstGeom prst="line">
            <a:avLst/>
          </a:prstGeom>
          <a:ln w="38160">
            <a:solidFill>
              <a:srgbClr val="c0504d"/>
            </a:solidFill>
            <a:round/>
          </a:ln>
        </p:spPr>
      </p:sp>
      <p:sp>
        <p:nvSpPr>
          <p:cNvPr id="93" name="Line 14"/>
          <p:cNvSpPr/>
          <p:nvPr/>
        </p:nvSpPr>
        <p:spPr>
          <a:xfrm>
            <a:off x="3851640" y="2492640"/>
            <a:ext cx="216000" cy="0"/>
          </a:xfrm>
          <a:prstGeom prst="line">
            <a:avLst/>
          </a:prstGeom>
          <a:ln w="9360">
            <a:solidFill>
              <a:srgbClr val="4a7ebb"/>
            </a:solidFill>
            <a:round/>
          </a:ln>
        </p:spPr>
      </p:sp>
      <p:sp>
        <p:nvSpPr>
          <p:cNvPr id="94" name="Line 15"/>
          <p:cNvSpPr/>
          <p:nvPr/>
        </p:nvSpPr>
        <p:spPr>
          <a:xfrm>
            <a:off x="2555640" y="2564640"/>
            <a:ext cx="1152000" cy="432000"/>
          </a:xfrm>
          <a:prstGeom prst="line">
            <a:avLst/>
          </a:prstGeom>
          <a:ln w="38160">
            <a:solidFill>
              <a:srgbClr val="c0504d"/>
            </a:solidFill>
            <a:round/>
          </a:ln>
        </p:spPr>
      </p:sp>
      <p:sp>
        <p:nvSpPr>
          <p:cNvPr id="95" name="Line 16"/>
          <p:cNvSpPr/>
          <p:nvPr/>
        </p:nvSpPr>
        <p:spPr>
          <a:xfrm>
            <a:off x="3707640" y="2708640"/>
            <a:ext cx="1944360" cy="144000"/>
          </a:xfrm>
          <a:prstGeom prst="line">
            <a:avLst/>
          </a:prstGeom>
          <a:ln w="38160">
            <a:solidFill>
              <a:srgbClr val="c0504d"/>
            </a:solidFill>
            <a:round/>
          </a:ln>
        </p:spPr>
      </p:sp>
      <p:sp>
        <p:nvSpPr>
          <p:cNvPr id="96" name="Line 17"/>
          <p:cNvSpPr/>
          <p:nvPr/>
        </p:nvSpPr>
        <p:spPr>
          <a:xfrm flipV="1">
            <a:off x="2699640" y="4365000"/>
            <a:ext cx="1080000" cy="360000"/>
          </a:xfrm>
          <a:prstGeom prst="line">
            <a:avLst/>
          </a:prstGeom>
          <a:ln w="38160">
            <a:solidFill>
              <a:srgbClr val="c0504d"/>
            </a:solidFill>
            <a:round/>
          </a:ln>
        </p:spPr>
      </p:sp>
      <p:sp>
        <p:nvSpPr>
          <p:cNvPr id="97" name="Line 18"/>
          <p:cNvSpPr/>
          <p:nvPr/>
        </p:nvSpPr>
        <p:spPr>
          <a:xfrm>
            <a:off x="2699640" y="4725000"/>
            <a:ext cx="1152000" cy="360000"/>
          </a:xfrm>
          <a:prstGeom prst="line">
            <a:avLst/>
          </a:prstGeom>
          <a:ln w="38160">
            <a:solidFill>
              <a:srgbClr val="c0504d"/>
            </a:solidFill>
            <a:round/>
          </a:ln>
        </p:spPr>
      </p:sp>
      <p:sp>
        <p:nvSpPr>
          <p:cNvPr id="98" name="Line 19"/>
          <p:cNvSpPr/>
          <p:nvPr/>
        </p:nvSpPr>
        <p:spPr>
          <a:xfrm flipV="1">
            <a:off x="3707640" y="2348640"/>
            <a:ext cx="1872360" cy="144000"/>
          </a:xfrm>
          <a:prstGeom prst="line">
            <a:avLst/>
          </a:prstGeom>
          <a:ln w="38160">
            <a:solidFill>
              <a:srgbClr val="c0504d"/>
            </a:solidFill>
            <a:round/>
          </a:ln>
        </p:spPr>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La diffraction</a:t>
            </a:r>
            <a:endParaRPr/>
          </a:p>
        </p:txBody>
      </p:sp>
      <p:sp>
        <p:nvSpPr>
          <p:cNvPr id="100"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Lorsque la dimension du diaphragme devient de l’ordre de grandeur de la longueur d’onde, la tache de lumière sur l’écran s’élargit. Plus on localise le faisceau au niveau du diaphragme, plus il s’élargit en direction.</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p:spPr>
        <p:txBody>
          <a:bodyPr anchor="ctr"/>
          <a:p>
            <a:pPr algn="ctr">
              <a:lnSpc>
                <a:spcPct val="100000"/>
              </a:lnSpc>
            </a:pPr>
            <a:r>
              <a:rPr i="1" lang="fr-FR" sz="4400">
                <a:solidFill>
                  <a:srgbClr val="0070c0"/>
                </a:solidFill>
                <a:latin typeface="Calibri"/>
              </a:rPr>
              <a:t>Digression</a:t>
            </a:r>
            <a:endParaRPr/>
          </a:p>
        </p:txBody>
      </p:sp>
      <p:sp>
        <p:nvSpPr>
          <p:cNvPr id="102"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La diffraction est une limitation importante à la résolution des appareils d’optique. C’est la très petite valeur de la longueur d’onde des électrons qui rend le microscope électronique beaucoup plus puissant que le microscope optique.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L’origine : Planck et Einstein</a:t>
            </a:r>
            <a:endParaRPr/>
          </a:p>
        </p:txBody>
      </p:sp>
      <p:sp>
        <p:nvSpPr>
          <p:cNvPr id="40"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Planck en 1900 fait l’hypothèse de la quantification du rayonnement du corps noir. Cette hypothèse lui permet de résoudre le problème de la « catastrophe ultraviolette ». (Nobel 1918)</a:t>
            </a:r>
            <a:endParaRPr/>
          </a:p>
          <a:p>
            <a:pPr>
              <a:lnSpc>
                <a:spcPct val="100000"/>
              </a:lnSpc>
            </a:pPr>
            <a:r>
              <a:rPr lang="fr-FR" sz="3200">
                <a:solidFill>
                  <a:srgbClr val="0070c0"/>
                </a:solidFill>
                <a:latin typeface="Calibri"/>
              </a:rPr>
              <a:t>	</a:t>
            </a:r>
            <a:r>
              <a:rPr lang="fr-FR" sz="3200">
                <a:solidFill>
                  <a:srgbClr val="0070c0"/>
                </a:solidFill>
                <a:latin typeface="Calibri"/>
              </a:rPr>
              <a:t>Einstein en 1905 explique les particularités de l’effet photoélectrique en utilisant la quantification du rayonnement. (Nobel 1921)</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Pour une particule</a:t>
            </a:r>
            <a:endParaRPr/>
          </a:p>
        </p:txBody>
      </p:sp>
      <p:sp>
        <p:nvSpPr>
          <p:cNvPr id="104"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Une particule ayant un aspect ondulatoire, il est normal que la même situation lui arrive. C’est ainsi que, contrairement à une idée intuitive, on ne peut déterminer à la fois la vitesse et la position d’une particule. </a:t>
            </a:r>
            <a:endParaRPr/>
          </a:p>
          <a:p>
            <a:pPr>
              <a:lnSpc>
                <a:spcPct val="100000"/>
              </a:lnSpc>
            </a:pPr>
            <a:r>
              <a:rPr lang="fr-FR" sz="3200">
                <a:solidFill>
                  <a:srgbClr val="0070c0"/>
                </a:solidFill>
                <a:latin typeface="Calibri"/>
              </a:rPr>
              <a:t>	</a:t>
            </a:r>
            <a:r>
              <a:rPr lang="fr-FR" sz="3200">
                <a:solidFill>
                  <a:srgbClr val="0070c0"/>
                </a:solidFill>
                <a:latin typeface="Calibri"/>
              </a:rPr>
              <a:t>Ceci n’est pas le résultat de notre ignorance, ou de notre incompétence, c’est une propriété de la matière.</a:t>
            </a:r>
            <a:endParaRPr/>
          </a:p>
          <a:p>
            <a:pPr>
              <a:lnSpc>
                <a:spcPct val="100000"/>
              </a:lnSpc>
            </a:pPr>
            <a:r>
              <a:rPr lang="fr-FR" sz="3200">
                <a:solidFill>
                  <a:srgbClr val="0070c0"/>
                </a:solidFill>
                <a:latin typeface="Calibri"/>
              </a:rPr>
              <a:t>	</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Ordre de grandeur</a:t>
            </a:r>
            <a:endParaRPr/>
          </a:p>
        </p:txBody>
      </p:sp>
      <p:sp>
        <p:nvSpPr>
          <p:cNvPr id="106"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Heisenberg a montré que pour des grandeurs incompatibles, les incertitudes sur ces grandeurs sont corrélées . Par exemple pour l’électron de l’atome d’hydrogène, les incertitudes sur l’énergie potentielle et l’énergie cinétique sont du même ordre. </a:t>
            </a:r>
            <a:endParaRPr/>
          </a:p>
          <a:p>
            <a:pPr>
              <a:lnSpc>
                <a:spcPct val="100000"/>
              </a:lnSpc>
            </a:pPr>
            <a:r>
              <a:rPr lang="fr-FR" sz="3200">
                <a:solidFill>
                  <a:srgbClr val="0070c0"/>
                </a:solidFill>
                <a:latin typeface="Calibri"/>
              </a:rPr>
              <a:t>	</a:t>
            </a:r>
            <a:r>
              <a:rPr lang="fr-FR" sz="3200">
                <a:solidFill>
                  <a:srgbClr val="0070c0"/>
                </a:solidFill>
                <a:latin typeface="Calibri"/>
              </a:rPr>
              <a:t>Ces limitations importantes pour un système quantique sont négligeables pour un système classique beaucoup plus lourd.</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Mesure d’une grandeur</a:t>
            </a:r>
            <a:endParaRPr/>
          </a:p>
        </p:txBody>
      </p:sp>
      <p:sp>
        <p:nvSpPr>
          <p:cNvPr id="108" name="TextShape 2"/>
          <p:cNvSpPr txBox="1"/>
          <p:nvPr/>
        </p:nvSpPr>
        <p:spPr>
          <a:xfrm>
            <a:off x="457200" y="1600200"/>
            <a:ext cx="8229240" cy="4525560"/>
          </a:xfrm>
          <a:prstGeom prst="rect">
            <a:avLst/>
          </a:prstGeom>
        </p:spPr>
        <p:txBody>
          <a:bodyPr/>
          <a:p>
            <a:r>
              <a:rPr lang="fr-FR" sz="2800">
                <a:solidFill>
                  <a:srgbClr val="0070c0"/>
                </a:solidFill>
                <a:latin typeface="Calibri"/>
              </a:rPr>
              <a:t>En général une grandeur associée à une particule n’a pas une valeur déterminée. Différentes valeurs sont possibles avec différentes probabilités.</a:t>
            </a:r>
            <a:endParaRPr/>
          </a:p>
          <a:p>
            <a:r>
              <a:rPr lang="fr-FR" sz="2800">
                <a:solidFill>
                  <a:srgbClr val="0070c0"/>
                </a:solidFill>
                <a:latin typeface="Calibri"/>
              </a:rPr>
              <a:t>Si vous mesurez cette grandeur vous trouvez l’une ou l’autre de ces valeurs avec la probabilité correspondante. </a:t>
            </a:r>
            <a:endParaRPr/>
          </a:p>
          <a:p>
            <a:r>
              <a:rPr lang="fr-FR" sz="2800">
                <a:solidFill>
                  <a:srgbClr val="0070c0"/>
                </a:solidFill>
                <a:latin typeface="Calibri"/>
              </a:rPr>
              <a:t>Mais attention, après votre mesure, la particule a pour cette grandeur la valeur mesurée.</a:t>
            </a:r>
            <a:endParaRPr/>
          </a:p>
          <a:p>
            <a:r>
              <a:rPr b="1" lang="fr-FR" sz="2800">
                <a:solidFill>
                  <a:srgbClr val="0070c0"/>
                </a:solidFill>
                <a:latin typeface="Calibri"/>
              </a:rPr>
              <a:t>La mesure a changé l’état de la particule.</a:t>
            </a:r>
            <a:r>
              <a:rPr lang="fr-FR" sz="2800">
                <a:solidFill>
                  <a:srgbClr val="0070c0"/>
                </a:solidFill>
                <a:latin typeface="Calibri"/>
              </a:rPr>
              <a:t>
</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Mesurer c’est agir</a:t>
            </a:r>
            <a:endParaRPr/>
          </a:p>
        </p:txBody>
      </p:sp>
      <p:sp>
        <p:nvSpPr>
          <p:cNvPr id="110"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Bien entendu ceci est vrai pour un objet classique comme pour un objet quantique. La différence c’est que pour un objet quantique, il n’est en général pas question d’espérer que cette action soit négligeable. </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Effet Tunnel</a:t>
            </a:r>
            <a:endParaRPr/>
          </a:p>
        </p:txBody>
      </p:sp>
      <p:sp>
        <p:nvSpPr>
          <p:cNvPr id="112" name="TextShape 2"/>
          <p:cNvSpPr txBox="1"/>
          <p:nvPr/>
        </p:nvSpPr>
        <p:spPr>
          <a:xfrm>
            <a:off x="457200" y="1600200"/>
            <a:ext cx="8229240" cy="4525560"/>
          </a:xfrm>
          <a:prstGeom prst="rect">
            <a:avLst/>
          </a:prstGeom>
        </p:spPr>
        <p:txBody>
          <a:bodyPr/>
          <a:p>
            <a:pPr>
              <a:lnSpc>
                <a:spcPct val="100000"/>
              </a:lnSpc>
            </a:pPr>
            <a:r>
              <a:rPr lang="fr-FR" sz="2800">
                <a:solidFill>
                  <a:srgbClr val="0070c0"/>
                </a:solidFill>
                <a:latin typeface="Calibri"/>
              </a:rPr>
              <a:t>Autre exemple de paradoxe quantique : Le wagon classique traverse si il va assez vite, rebondit sinon, </a:t>
            </a:r>
            <a:r>
              <a:rPr b="1" lang="fr-FR" sz="2800">
                <a:solidFill>
                  <a:srgbClr val="0070c0"/>
                </a:solidFill>
                <a:latin typeface="Calibri"/>
              </a:rPr>
              <a:t>pas le wagon quantique !</a:t>
            </a:r>
            <a:endParaRPr/>
          </a:p>
        </p:txBody>
      </p:sp>
      <p:sp>
        <p:nvSpPr>
          <p:cNvPr id="113" name="Line 3"/>
          <p:cNvSpPr/>
          <p:nvPr/>
        </p:nvSpPr>
        <p:spPr>
          <a:xfrm flipV="1">
            <a:off x="1547640" y="4005000"/>
            <a:ext cx="5904360" cy="72000"/>
          </a:xfrm>
          <a:prstGeom prst="line">
            <a:avLst/>
          </a:prstGeom>
          <a:ln w="9360">
            <a:solidFill>
              <a:srgbClr val="4a7ebb"/>
            </a:solidFill>
            <a:round/>
          </a:ln>
        </p:spPr>
      </p:sp>
      <p:sp>
        <p:nvSpPr>
          <p:cNvPr id="114" name="CustomShape 4"/>
          <p:cNvSpPr/>
          <p:nvPr/>
        </p:nvSpPr>
        <p:spPr>
          <a:xfrm>
            <a:off x="1691640" y="3933000"/>
            <a:ext cx="143640" cy="143640"/>
          </a:xfrm>
          <a:prstGeom prst="rect">
            <a:avLst/>
          </a:prstGeom>
          <a:solidFill>
            <a:srgbClr val="4f81bd"/>
          </a:solidFill>
          <a:ln w="25560">
            <a:solidFill>
              <a:srgbClr val="3a5f8b"/>
            </a:solidFill>
            <a:round/>
          </a:ln>
        </p:spPr>
      </p:sp>
      <p:sp>
        <p:nvSpPr>
          <p:cNvPr id="115" name="CustomShape 5"/>
          <p:cNvSpPr/>
          <p:nvPr/>
        </p:nvSpPr>
        <p:spPr>
          <a:xfrm>
            <a:off x="2411640" y="3933000"/>
            <a:ext cx="143640" cy="143640"/>
          </a:xfrm>
          <a:prstGeom prst="rect">
            <a:avLst/>
          </a:prstGeom>
          <a:solidFill>
            <a:srgbClr val="4f81bd"/>
          </a:solidFill>
          <a:ln w="25560">
            <a:solidFill>
              <a:srgbClr val="3a5f8b"/>
            </a:solidFill>
            <a:round/>
          </a:ln>
        </p:spPr>
      </p:sp>
      <p:sp>
        <p:nvSpPr>
          <p:cNvPr id="116" name="CustomShape 6"/>
          <p:cNvSpPr/>
          <p:nvPr/>
        </p:nvSpPr>
        <p:spPr>
          <a:xfrm>
            <a:off x="1403640" y="3357000"/>
            <a:ext cx="1439640" cy="575640"/>
          </a:xfrm>
          <a:prstGeom prst="rect">
            <a:avLst/>
          </a:prstGeom>
          <a:solidFill>
            <a:srgbClr val="4f81bd"/>
          </a:solidFill>
          <a:ln w="25560">
            <a:solidFill>
              <a:srgbClr val="3a5f8b"/>
            </a:solidFill>
            <a:round/>
          </a:ln>
        </p:spPr>
      </p:sp>
      <p:sp>
        <p:nvSpPr>
          <p:cNvPr id="117" name="CustomShape 7"/>
          <p:cNvSpPr/>
          <p:nvPr/>
        </p:nvSpPr>
        <p:spPr>
          <a:xfrm>
            <a:off x="4197960" y="3463560"/>
            <a:ext cx="1869120" cy="614520"/>
          </a:xfrm>
          <a:prstGeom prst="rect">
            <a:avLst/>
          </a:prstGeom>
          <a:ln w="9360">
            <a:solidFill>
              <a:srgbClr val="4a7ebb"/>
            </a:solidFill>
            <a:round/>
          </a:ln>
        </p:spPr>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457200" y="274680"/>
            <a:ext cx="8229240" cy="1142640"/>
          </a:xfrm>
          <a:prstGeom prst="rect">
            <a:avLst/>
          </a:prstGeom>
        </p:spPr>
        <p:txBody>
          <a:bodyPr anchor="ctr"/>
          <a:p>
            <a:endParaRPr/>
          </a:p>
        </p:txBody>
      </p:sp>
      <p:sp>
        <p:nvSpPr>
          <p:cNvPr id="119" name="TextShape 2"/>
          <p:cNvSpPr txBox="1"/>
          <p:nvPr/>
        </p:nvSpPr>
        <p:spPr>
          <a:xfrm>
            <a:off x="457200" y="1600200"/>
            <a:ext cx="8229240" cy="4525560"/>
          </a:xfrm>
          <a:prstGeom prst="rect">
            <a:avLst/>
          </a:prstGeom>
        </p:spPr>
        <p:txBody>
          <a:bodyPr/>
          <a:p>
            <a:pPr>
              <a:lnSpc>
                <a:spcPct val="100000"/>
              </a:lnSpc>
            </a:pPr>
            <a:endParaRPr/>
          </a:p>
          <a:p>
            <a:r>
              <a:rPr lang="fr-FR" sz="3200">
                <a:solidFill>
                  <a:srgbClr val="0070c0"/>
                </a:solidFill>
                <a:latin typeface="Calibri"/>
              </a:rPr>
              <a:t>	</a:t>
            </a:r>
            <a:r>
              <a:rPr lang="fr-FR" sz="3200">
                <a:solidFill>
                  <a:srgbClr val="0070c0"/>
                </a:solidFill>
                <a:latin typeface="Calibri"/>
              </a:rPr>
              <a:t>Le wagon quantique a une certaine probabilité de traverser, et la probabilité complémentaire de rebondir. Si il va assez vite, il est très probable qu’il traverse, mais ce n’est pas sur. Si il va lentement, il est très probable qu’il rebondisse, mais il peut  traverser l’obstacle. C’est l’effet tunnel. </a:t>
            </a: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Physique classique ou quantique ?</a:t>
            </a:r>
            <a:endParaRPr/>
          </a:p>
        </p:txBody>
      </p:sp>
      <p:sp>
        <p:nvSpPr>
          <p:cNvPr id="121"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D’un certain point de vue on peut considérer la Méca Q. comme un perfectionnement de la méca classique. Mais ce n’est pas que cela car certains concepts quantiques sont sans équivalent classique. </a:t>
            </a:r>
            <a:endParaRPr/>
          </a:p>
          <a:p>
            <a:pPr>
              <a:lnSpc>
                <a:spcPct val="100000"/>
              </a:lnSpc>
            </a:pPr>
            <a:r>
              <a:rPr lang="fr-FR" sz="3200">
                <a:solidFill>
                  <a:srgbClr val="0070c0"/>
                </a:solidFill>
                <a:latin typeface="Calibri"/>
              </a:rPr>
              <a:t>	</a:t>
            </a:r>
            <a:r>
              <a:rPr lang="fr-FR" sz="3200">
                <a:solidFill>
                  <a:srgbClr val="0070c0"/>
                </a:solidFill>
                <a:latin typeface="Calibri"/>
              </a:rPr>
              <a:t>Pour les systèmes à notre échelle, l’interaction obligatoire avec l’extérieur modifie la situation, certains aspects quantiques ne sont plus observables. </a:t>
            </a: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L’actualité quantique</a:t>
            </a:r>
            <a:endParaRPr/>
          </a:p>
        </p:txBody>
      </p:sp>
      <p:sp>
        <p:nvSpPr>
          <p:cNvPr id="123" name="TextShape 2"/>
          <p:cNvSpPr txBox="1"/>
          <p:nvPr/>
        </p:nvSpPr>
        <p:spPr>
          <a:xfrm>
            <a:off x="611640" y="126864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Prix Nobel de physique 2012 à Serge Haroche et  David J Wineland.</a:t>
            </a:r>
            <a:endParaRPr/>
          </a:p>
          <a:p>
            <a:pPr>
              <a:lnSpc>
                <a:spcPct val="100000"/>
              </a:lnSpc>
            </a:pPr>
            <a:r>
              <a:rPr lang="fr-FR" sz="3200">
                <a:solidFill>
                  <a:srgbClr val="0070c0"/>
                </a:solidFill>
                <a:latin typeface="Calibri"/>
              </a:rPr>
              <a:t>	</a:t>
            </a:r>
            <a:r>
              <a:rPr lang="fr-FR" sz="3200">
                <a:solidFill>
                  <a:srgbClr val="0070c0"/>
                </a:solidFill>
                <a:latin typeface="Calibri"/>
              </a:rPr>
              <a:t>Ils ont réussi à piéger  des photons dans des cavités </a:t>
            </a:r>
            <a:r>
              <a:rPr b="1" lang="fr-FR" sz="3600">
                <a:solidFill>
                  <a:srgbClr val="0070c0"/>
                </a:solidFill>
                <a:latin typeface="Calibri"/>
              </a:rPr>
              <a:t>et à les compter</a:t>
            </a:r>
            <a:r>
              <a:rPr lang="fr-FR" sz="3200">
                <a:solidFill>
                  <a:srgbClr val="0070c0"/>
                </a:solidFill>
                <a:latin typeface="Calibri"/>
              </a:rPr>
              <a:t>.</a:t>
            </a:r>
            <a:endParaRPr/>
          </a:p>
          <a:p>
            <a:pPr>
              <a:lnSpc>
                <a:spcPct val="100000"/>
              </a:lnSpc>
            </a:pP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Les succès de la Méca.Q.</a:t>
            </a:r>
            <a:endParaRPr/>
          </a:p>
        </p:txBody>
      </p:sp>
      <p:sp>
        <p:nvSpPr>
          <p:cNvPr id="125"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La chimie</a:t>
            </a:r>
            <a:endParaRPr/>
          </a:p>
          <a:p>
            <a:pPr>
              <a:lnSpc>
                <a:spcPct val="100000"/>
              </a:lnSpc>
            </a:pPr>
            <a:r>
              <a:rPr lang="fr-FR" sz="3200">
                <a:solidFill>
                  <a:srgbClr val="0070c0"/>
                </a:solidFill>
                <a:latin typeface="Calibri"/>
              </a:rPr>
              <a:t>	</a:t>
            </a:r>
            <a:r>
              <a:rPr lang="fr-FR" sz="3200">
                <a:solidFill>
                  <a:srgbClr val="0070c0"/>
                </a:solidFill>
                <a:latin typeface="Calibri"/>
              </a:rPr>
              <a:t>La physique du solide, les semi-conducteurs</a:t>
            </a:r>
            <a:endParaRPr/>
          </a:p>
          <a:p>
            <a:pPr>
              <a:lnSpc>
                <a:spcPct val="100000"/>
              </a:lnSpc>
            </a:pPr>
            <a:r>
              <a:rPr lang="fr-FR" sz="3200">
                <a:solidFill>
                  <a:srgbClr val="0070c0"/>
                </a:solidFill>
                <a:latin typeface="Calibri"/>
              </a:rPr>
              <a:t>	</a:t>
            </a:r>
            <a:r>
              <a:rPr lang="fr-FR" sz="3200">
                <a:solidFill>
                  <a:srgbClr val="0070c0"/>
                </a:solidFill>
                <a:latin typeface="Calibri"/>
              </a:rPr>
              <a:t>Les horloges atomiques, le GPS</a:t>
            </a:r>
            <a:endParaRPr/>
          </a:p>
          <a:p>
            <a:pPr>
              <a:lnSpc>
                <a:spcPct val="100000"/>
              </a:lnSpc>
            </a:pPr>
            <a:r>
              <a:rPr lang="fr-FR" sz="3200">
                <a:solidFill>
                  <a:srgbClr val="0070c0"/>
                </a:solidFill>
                <a:latin typeface="Calibri"/>
              </a:rPr>
              <a:t>	</a:t>
            </a:r>
            <a:r>
              <a:rPr lang="fr-FR" sz="3200">
                <a:solidFill>
                  <a:srgbClr val="0070c0"/>
                </a:solidFill>
                <a:latin typeface="Calibri"/>
              </a:rPr>
              <a:t>Les Lasers, les microscopes électroniques</a:t>
            </a:r>
            <a:endParaRPr/>
          </a:p>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Mais aussi</a:t>
            </a:r>
            <a:endParaRPr/>
          </a:p>
          <a:p>
            <a:pPr>
              <a:lnSpc>
                <a:spcPct val="100000"/>
              </a:lnSpc>
            </a:pPr>
            <a:r>
              <a:rPr lang="fr-FR" sz="3200">
                <a:solidFill>
                  <a:srgbClr val="0070c0"/>
                </a:solidFill>
                <a:latin typeface="Calibri"/>
              </a:rPr>
              <a:t>	</a:t>
            </a:r>
            <a:r>
              <a:rPr lang="fr-FR" sz="3200">
                <a:solidFill>
                  <a:srgbClr val="0070c0"/>
                </a:solidFill>
                <a:latin typeface="Calibri"/>
              </a:rPr>
              <a:t>La physique nucléaire</a:t>
            </a:r>
            <a:endParaRPr/>
          </a:p>
          <a:p>
            <a:pPr>
              <a:lnSpc>
                <a:spcPct val="100000"/>
              </a:lnSpc>
            </a:pPr>
            <a:r>
              <a:rPr lang="fr-FR" sz="3200">
                <a:solidFill>
                  <a:srgbClr val="0070c0"/>
                </a:solidFill>
                <a:latin typeface="Calibri"/>
              </a:rPr>
              <a:t>	</a:t>
            </a:r>
            <a:r>
              <a:rPr lang="fr-FR" sz="3200">
                <a:solidFill>
                  <a:srgbClr val="0070c0"/>
                </a:solidFill>
                <a:latin typeface="Calibri"/>
              </a:rPr>
              <a:t>La théorie des champs</a:t>
            </a:r>
            <a:endParaRPr/>
          </a:p>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etc.</a:t>
            </a:r>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Les domaines non concernés</a:t>
            </a:r>
            <a:endParaRPr/>
          </a:p>
        </p:txBody>
      </p:sp>
      <p:sp>
        <p:nvSpPr>
          <p:cNvPr id="127"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Nous avons vu que les systèmes « à notre échelle » ne relèvent pas de la méca Q. La limite de ce concept c’est à peu près l’échelle de la molécule. Déjà un polymère sort de l’échelle d’intérêt de la méca Q. </a:t>
            </a:r>
            <a:endParaRPr/>
          </a:p>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A fortiori une cellule</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Onde et corpuscule</a:t>
            </a:r>
            <a:endParaRPr/>
          </a:p>
        </p:txBody>
      </p:sp>
      <p:sp>
        <p:nvSpPr>
          <p:cNvPr id="42"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Ces deux théories posent que la lumière se manifeste par quantités élémentaires qui furent  plus tard baptisées photons. Pour une fréquence donnée de la lumière (c’est-à-dire une couleur pour la lumière visible)  l’énergie lumineuse est un multiple de l’énergie élémentaire d’un photon</a:t>
            </a:r>
            <a:endParaRPr/>
          </a:p>
          <a:p>
            <a:pPr>
              <a:lnSpc>
                <a:spcPct val="100000"/>
              </a:lnSpc>
            </a:pPr>
            <a:r>
              <a:rPr lang="fr-FR" sz="3200">
                <a:solidFill>
                  <a:srgbClr val="000000"/>
                </a:solidFill>
                <a:latin typeface="Calibri"/>
              </a:rPr>
              <a:t>	</a:t>
            </a:r>
            <a:r>
              <a:rPr lang="fr-FR" sz="3200">
                <a:solidFill>
                  <a:srgbClr val="000000"/>
                </a:solidFill>
                <a:latin typeface="Calibri"/>
              </a:rPr>
              <a:t>	</a:t>
            </a:r>
            <a:r>
              <a:rPr lang="fr-FR" sz="3200">
                <a:solidFill>
                  <a:srgbClr val="000000"/>
                </a:solidFill>
                <a:latin typeface="Calibri"/>
              </a:rPr>
              <a:t>	</a:t>
            </a:r>
            <a:endParaRPr/>
          </a:p>
        </p:txBody>
      </p:sp>
    </p:spTree>
  </p:cSld>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Les insuccès</a:t>
            </a:r>
            <a:endParaRPr/>
          </a:p>
        </p:txBody>
      </p:sp>
      <p:sp>
        <p:nvSpPr>
          <p:cNvPr id="129"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La relativité généralisée et la mécanique quantique sous leurs formes actuelles ne sont pas compatibles et de très nombreux efforts sont faits pour essayer de formuler une théorie qui concilie ces deux réalités de la physique.</a:t>
            </a:r>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457200" y="274680"/>
            <a:ext cx="8229240" cy="1142640"/>
          </a:xfrm>
          <a:prstGeom prst="rect">
            <a:avLst/>
          </a:prstGeom>
        </p:spPr>
        <p:txBody>
          <a:bodyPr anchor="ctr"/>
          <a:p>
            <a:pPr algn="ctr">
              <a:lnSpc>
                <a:spcPct val="100000"/>
              </a:lnSpc>
            </a:pPr>
            <a:r>
              <a:rPr b="1" lang="fr-FR" sz="4400">
                <a:solidFill>
                  <a:srgbClr val="7030a0"/>
                </a:solidFill>
                <a:latin typeface="Calibri"/>
              </a:rPr>
              <a:t>De la physique quantique à la médecine quantique :</a:t>
            </a:r>
            <a:r>
              <a:rPr lang="fr-FR" sz="4400">
                <a:solidFill>
                  <a:srgbClr val="000000"/>
                </a:solidFill>
                <a:latin typeface="Calibri"/>
              </a:rPr>
              <a:t>
</a:t>
            </a:r>
            <a:endParaRPr/>
          </a:p>
        </p:txBody>
      </p:sp>
      <p:sp>
        <p:nvSpPr>
          <p:cNvPr id="131" name="TextShape 2"/>
          <p:cNvSpPr txBox="1"/>
          <p:nvPr/>
        </p:nvSpPr>
        <p:spPr>
          <a:xfrm>
            <a:off x="457200" y="1600200"/>
            <a:ext cx="8229240" cy="4525560"/>
          </a:xfrm>
          <a:prstGeom prst="rect">
            <a:avLst/>
          </a:prstGeom>
        </p:spPr>
        <p:txBody>
          <a:bodyPr/>
          <a:p>
            <a:pPr>
              <a:lnSpc>
                <a:spcPct val="100000"/>
              </a:lnSpc>
            </a:pPr>
            <a:r>
              <a:rPr b="1" i="1" lang="fr-FR" sz="3200">
                <a:solidFill>
                  <a:srgbClr val="7030a0"/>
                </a:solidFill>
                <a:latin typeface="Calibri"/>
              </a:rPr>
              <a:t>	</a:t>
            </a:r>
            <a:r>
              <a:rPr b="1" i="1" lang="fr-FR" sz="3200">
                <a:solidFill>
                  <a:srgbClr val="7030a0"/>
                </a:solidFill>
                <a:latin typeface="Calibri"/>
              </a:rPr>
              <a:t>On peut définir la médecine quantique comme une médecine holistique centrée sur la compréhension des différents mécanismes biophysiques régissant la vie et plus particulièrement sur l’action des ondes électromagnétiques.</a:t>
            </a:r>
            <a:endParaRPr/>
          </a:p>
          <a:p>
            <a:pPr>
              <a:lnSpc>
                <a:spcPct val="100000"/>
              </a:lnSpc>
            </a:pPr>
            <a:r>
              <a:rPr b="1" i="1" lang="fr-FR" sz="3200">
                <a:solidFill>
                  <a:srgbClr val="7030a0"/>
                </a:solidFill>
                <a:latin typeface="Calibri"/>
              </a:rPr>
              <a:t>	</a:t>
            </a:r>
            <a:r>
              <a:rPr b="1" i="1" lang="fr-FR" sz="3200">
                <a:solidFill>
                  <a:srgbClr val="7030a0"/>
                </a:solidFill>
                <a:latin typeface="Calibri"/>
              </a:rPr>
              <a:t>	</a:t>
            </a:r>
            <a:r>
              <a:rPr b="1" i="1" lang="fr-FR" sz="2800">
                <a:solidFill>
                  <a:srgbClr val="7030a0"/>
                </a:solidFill>
                <a:latin typeface="Calibri"/>
              </a:rPr>
              <a:t>(WWW. Mednat/médecine quantique)</a:t>
            </a:r>
            <a:endParaRPr/>
          </a:p>
          <a:p>
            <a:pPr>
              <a:lnSpc>
                <a:spcPct val="100000"/>
              </a:lnSpc>
            </a:pPr>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457200" y="274680"/>
            <a:ext cx="8229240" cy="1142640"/>
          </a:xfrm>
          <a:prstGeom prst="rect">
            <a:avLst/>
          </a:prstGeom>
        </p:spPr>
        <p:txBody>
          <a:bodyPr anchor="ctr"/>
          <a:p>
            <a:pPr algn="ctr">
              <a:lnSpc>
                <a:spcPct val="100000"/>
              </a:lnSpc>
            </a:pPr>
            <a:r>
              <a:rPr lang="fr-FR" sz="4400">
                <a:solidFill>
                  <a:srgbClr val="7030a0"/>
                </a:solidFill>
                <a:latin typeface="Calibri"/>
              </a:rPr>
              <a:t>(suite)</a:t>
            </a:r>
            <a:endParaRPr/>
          </a:p>
        </p:txBody>
      </p:sp>
      <p:sp>
        <p:nvSpPr>
          <p:cNvPr id="133" name="TextShape 2"/>
          <p:cNvSpPr txBox="1"/>
          <p:nvPr/>
        </p:nvSpPr>
        <p:spPr>
          <a:xfrm>
            <a:off x="457200" y="1600200"/>
            <a:ext cx="8229240" cy="4525560"/>
          </a:xfrm>
          <a:prstGeom prst="rect">
            <a:avLst/>
          </a:prstGeom>
        </p:spPr>
        <p:txBody>
          <a:bodyPr/>
          <a:p>
            <a:pPr>
              <a:lnSpc>
                <a:spcPct val="100000"/>
              </a:lnSpc>
            </a:pPr>
            <a:r>
              <a:rPr lang="fr-FR" sz="3200">
                <a:solidFill>
                  <a:srgbClr val="7030a0"/>
                </a:solidFill>
                <a:latin typeface="Calibri"/>
              </a:rPr>
              <a:t>	</a:t>
            </a:r>
            <a:r>
              <a:rPr lang="fr-FR" sz="3200" u="sng">
                <a:solidFill>
                  <a:srgbClr val="7030a0"/>
                </a:solidFill>
                <a:latin typeface="Calibri"/>
              </a:rPr>
              <a:t>En effet, la seule force qui peut éventuellement avoir une action sur le contrôle des processus biochimiques est la force électromagnétique dont la particule d’interaction est le photon. La force nucléaire faible explique les processus radioactifs. La force nucléaire forte assure la structure du noyau atomique alors que la force gravitationnelle intéresse la mécanique céleste.</a:t>
            </a:r>
            <a:r>
              <a:rPr lang="fr-FR" sz="3200">
                <a:solidFill>
                  <a:srgbClr val="7030a0"/>
                </a:solidFill>
                <a:latin typeface="Calibri"/>
              </a:rPr>
              <a:t> On peut également parler de médecine informative ou de médecine énergétique. L’expression la plus appropriée semble être, pour ma part, celle de médecine informative car transparaît à travers ce terme la notion de messages de régulation véhiculés à travers tout l‘organisme par des ondes électromagnétiques s’étalonnant sur tout le spectre de fréquence.</a:t>
            </a:r>
            <a:endParaRPr/>
          </a:p>
          <a:p>
            <a:pPr>
              <a:lnSpc>
                <a:spcPct val="100000"/>
              </a:lnSpc>
            </a:pPr>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Commentaire</a:t>
            </a:r>
            <a:endParaRPr/>
          </a:p>
        </p:txBody>
      </p:sp>
      <p:sp>
        <p:nvSpPr>
          <p:cNvPr id="135"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La partie soulignée est (à une précision près) correcte, par contre le reste du texte est tout à fait différent. La première partie ne contient pas d’information. Quant à la fin du texte, il parle d’un mécanisme que personne n’a mis en évidence (les messages de régulation) et d’une caractéristique des ondes qui n’a aucun sens pour un physicien. (s’étalonnant …)</a:t>
            </a:r>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457200" y="274680"/>
            <a:ext cx="8229240" cy="1142640"/>
          </a:xfrm>
          <a:prstGeom prst="rect">
            <a:avLst/>
          </a:prstGeom>
        </p:spPr>
        <p:txBody>
          <a:bodyPr anchor="ctr"/>
          <a:p>
            <a:pPr algn="ctr">
              <a:lnSpc>
                <a:spcPct val="100000"/>
              </a:lnSpc>
            </a:pPr>
            <a:r>
              <a:rPr lang="fr-FR" sz="4400">
                <a:solidFill>
                  <a:srgbClr val="7030a0"/>
                </a:solidFill>
                <a:latin typeface="Calibri"/>
              </a:rPr>
              <a:t>Bio-résonance et santé</a:t>
            </a:r>
            <a:endParaRPr/>
          </a:p>
        </p:txBody>
      </p:sp>
      <p:sp>
        <p:nvSpPr>
          <p:cNvPr id="137" name="TextShape 2"/>
          <p:cNvSpPr txBox="1"/>
          <p:nvPr/>
        </p:nvSpPr>
        <p:spPr>
          <a:xfrm>
            <a:off x="457200" y="1600200"/>
            <a:ext cx="8229240" cy="4525560"/>
          </a:xfrm>
          <a:prstGeom prst="rect">
            <a:avLst/>
          </a:prstGeom>
        </p:spPr>
        <p:txBody>
          <a:bodyPr/>
          <a:p>
            <a:pPr>
              <a:lnSpc>
                <a:spcPct val="100000"/>
              </a:lnSpc>
            </a:pPr>
            <a:r>
              <a:rPr lang="fr-FR" sz="3200">
                <a:solidFill>
                  <a:srgbClr val="7030a0"/>
                </a:solidFill>
                <a:latin typeface="Calibri"/>
              </a:rPr>
              <a:t>	</a:t>
            </a:r>
            <a:r>
              <a:rPr lang="fr-FR" sz="3200">
                <a:solidFill>
                  <a:srgbClr val="7030a0"/>
                </a:solidFill>
                <a:latin typeface="Calibri"/>
              </a:rPr>
              <a:t>La thérapie quantique s'appuie sur l’utilisation des quantas d’énergie, c’est-à-dire d’infimes doses de radiations électromagnétiques, destinées à la prévention et à la régénération de la santé des individus.</a:t>
            </a:r>
            <a:r>
              <a:rPr lang="fr-FR" sz="3200">
                <a:solidFill>
                  <a:srgbClr val="7030a0"/>
                </a:solidFill>
                <a:latin typeface="Calibri"/>
              </a:rPr>
              <a:t>
</a:t>
            </a:r>
            <a:endParaRPr/>
          </a:p>
          <a:p>
            <a:pPr>
              <a:lnSpc>
                <a:spcPct val="100000"/>
              </a:lnSpc>
            </a:pPr>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p:spPr>
        <p:txBody>
          <a:bodyPr anchor="ctr"/>
          <a:p>
            <a:pPr algn="ctr">
              <a:lnSpc>
                <a:spcPct val="100000"/>
              </a:lnSpc>
            </a:pPr>
            <a:r>
              <a:rPr lang="fr-FR" sz="4400">
                <a:solidFill>
                  <a:srgbClr val="7030a0"/>
                </a:solidFill>
                <a:latin typeface="Calibri"/>
              </a:rPr>
              <a:t>Suite</a:t>
            </a:r>
            <a:endParaRPr/>
          </a:p>
        </p:txBody>
      </p:sp>
      <p:sp>
        <p:nvSpPr>
          <p:cNvPr id="139" name="TextShape 2"/>
          <p:cNvSpPr txBox="1"/>
          <p:nvPr/>
        </p:nvSpPr>
        <p:spPr>
          <a:xfrm>
            <a:off x="457200" y="1600200"/>
            <a:ext cx="8229240" cy="4525560"/>
          </a:xfrm>
          <a:prstGeom prst="rect">
            <a:avLst/>
          </a:prstGeom>
        </p:spPr>
        <p:txBody>
          <a:bodyPr/>
          <a:p>
            <a:pPr>
              <a:lnSpc>
                <a:spcPct val="100000"/>
              </a:lnSpc>
            </a:pPr>
            <a:r>
              <a:rPr lang="fr-FR" sz="3200">
                <a:solidFill>
                  <a:srgbClr val="7030a0"/>
                </a:solidFill>
                <a:latin typeface="Calibri"/>
              </a:rPr>
              <a:t>
</a:t>
            </a:r>
            <a:r>
              <a:rPr lang="fr-FR" sz="3000">
                <a:solidFill>
                  <a:srgbClr val="7030a0"/>
                </a:solidFill>
                <a:latin typeface="Calibri"/>
              </a:rPr>
              <a:t>Un dysfonctionnement organique entraîne un champ électromagnétique altéré autour des cellules et tissus.</a:t>
            </a:r>
            <a:r>
              <a:rPr lang="fr-FR" sz="3000">
                <a:solidFill>
                  <a:srgbClr val="7030a0"/>
                </a:solidFill>
                <a:latin typeface="Calibri"/>
              </a:rPr>
              <a:t>
</a:t>
            </a:r>
            <a:r>
              <a:rPr lang="fr-FR" sz="3000">
                <a:solidFill>
                  <a:srgbClr val="7030a0"/>
                </a:solidFill>
                <a:latin typeface="Calibri"/>
              </a:rPr>
              <a:t>La thérapie quantique emploie tous les types d'ondes biologiquement et écologiquement pures, afin de ramener ce champ dans un état stable. Pour ce faire, les émissions électromagnétiques employées sont à l’unisson avec les processus d’information énergétique de l’organisme vivant:  elles sont en </a:t>
            </a:r>
            <a:r>
              <a:rPr b="1" lang="fr-FR" sz="3000">
                <a:solidFill>
                  <a:srgbClr val="7030a0"/>
                </a:solidFill>
                <a:latin typeface="Calibri"/>
              </a:rPr>
              <a:t>bio-résonance</a:t>
            </a:r>
            <a:r>
              <a:rPr lang="fr-FR" sz="3000">
                <a:solidFill>
                  <a:srgbClr val="7030a0"/>
                </a:solidFill>
                <a:latin typeface="Calibri"/>
              </a:rPr>
              <a:t> avec ceux-ci.</a:t>
            </a:r>
            <a:endParaRPr/>
          </a:p>
          <a:p>
            <a:pPr>
              <a:lnSpc>
                <a:spcPct val="100000"/>
              </a:lnSpc>
            </a:pPr>
            <a:r>
              <a:rPr lang="fr-FR" sz="3000">
                <a:solidFill>
                  <a:srgbClr val="7030a0"/>
                </a:solidFill>
                <a:latin typeface="Calibri"/>
              </a:rPr>
              <a:t>    </a:t>
            </a:r>
            <a:r>
              <a:rPr lang="fr-FR" sz="3000">
                <a:solidFill>
                  <a:srgbClr val="000000"/>
                </a:solidFill>
                <a:latin typeface="Calibri"/>
              </a:rPr>
              <a:t>(www.bio-resonance.net)</a:t>
            </a:r>
            <a:endParaRPr/>
          </a:p>
          <a:p>
            <a:pPr>
              <a:lnSpc>
                <a:spcPct val="100000"/>
              </a:lnSpc>
            </a:pPr>
            <a:endParaRPr/>
          </a:p>
          <a:p>
            <a:pPr>
              <a:lnSpc>
                <a:spcPct val="100000"/>
              </a:lnSpc>
            </a:pPr>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Commentaire</a:t>
            </a:r>
            <a:endParaRPr/>
          </a:p>
        </p:txBody>
      </p:sp>
      <p:sp>
        <p:nvSpPr>
          <p:cNvPr id="141"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On retrouve ici les mêmes défauts que dans le texte précédent : la mention de mécanismes nullement mis en évidence (Les radiations destinées …) et de concepts qui n’ont aucun sens pour des physiciens. (ondes biologique- ment et écologiquement pures, ou processus d’information énergétique)</a:t>
            </a:r>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Commentaire</a:t>
            </a:r>
            <a:endParaRPr/>
          </a:p>
        </p:txBody>
      </p:sp>
      <p:sp>
        <p:nvSpPr>
          <p:cNvPr id="143"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Ces thérapies ou médecines quantiques, utilisent des mots du vocabulaire quantique, mais pas les concepts de cette discipline. leurs méthodes n’ont rien de quantique et d’ailleurs rien de scientifique.</a:t>
            </a:r>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Bibliographie</a:t>
            </a:r>
            <a:endParaRPr/>
          </a:p>
        </p:txBody>
      </p:sp>
      <p:sp>
        <p:nvSpPr>
          <p:cNvPr id="145"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Michel Bitbol</a:t>
            </a:r>
            <a:endParaRPr/>
          </a:p>
          <a:p>
            <a:pPr>
              <a:lnSpc>
                <a:spcPct val="100000"/>
              </a:lnSpc>
            </a:pPr>
            <a:r>
              <a:rPr lang="fr-FR" sz="3200">
                <a:solidFill>
                  <a:srgbClr val="0070c0"/>
                </a:solidFill>
                <a:latin typeface="Calibri"/>
              </a:rPr>
              <a:t>	</a:t>
            </a:r>
            <a:r>
              <a:rPr lang="fr-FR" sz="3200">
                <a:solidFill>
                  <a:srgbClr val="0070c0"/>
                </a:solidFill>
                <a:latin typeface="Calibri"/>
              </a:rPr>
              <a:t>Mécanique quantique : Une introduction philosophique  (Flammarion 1996)</a:t>
            </a:r>
            <a:endParaRPr/>
          </a:p>
          <a:p>
            <a:pPr>
              <a:lnSpc>
                <a:spcPct val="100000"/>
              </a:lnSpc>
            </a:pPr>
            <a:endParaRPr/>
          </a:p>
          <a:p>
            <a:pPr>
              <a:lnSpc>
                <a:spcPct val="100000"/>
              </a:lnSpc>
            </a:pPr>
            <a:r>
              <a:rPr lang="fr-FR" sz="3200">
                <a:solidFill>
                  <a:srgbClr val="0070c0"/>
                </a:solidFill>
                <a:latin typeface="Calibri"/>
              </a:rPr>
              <a:t>	</a:t>
            </a:r>
            <a:r>
              <a:rPr lang="fr-FR" sz="3200">
                <a:solidFill>
                  <a:srgbClr val="0070c0"/>
                </a:solidFill>
                <a:latin typeface="Calibri"/>
              </a:rPr>
              <a:t>Nicolas Gisin</a:t>
            </a:r>
            <a:endParaRPr/>
          </a:p>
          <a:p>
            <a:pPr>
              <a:lnSpc>
                <a:spcPct val="100000"/>
              </a:lnSpc>
            </a:pPr>
            <a:r>
              <a:rPr lang="fr-FR" sz="3200">
                <a:solidFill>
                  <a:srgbClr val="0070c0"/>
                </a:solidFill>
                <a:latin typeface="Calibri"/>
              </a:rPr>
              <a:t>	</a:t>
            </a:r>
            <a:r>
              <a:rPr lang="fr-FR" sz="3200">
                <a:solidFill>
                  <a:srgbClr val="0070c0"/>
                </a:solidFill>
                <a:latin typeface="Calibri"/>
              </a:rPr>
              <a:t>l’impensable Hasard (Odile Jacob 2012)</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Énergie d’un faisceau lumineux</a:t>
            </a:r>
            <a:endParaRPr/>
          </a:p>
        </p:txBody>
      </p:sp>
      <p:sp>
        <p:nvSpPr>
          <p:cNvPr id="44" name="TextShape 2"/>
          <p:cNvSpPr txBox="1"/>
          <p:nvPr/>
        </p:nvSpPr>
        <p:spPr>
          <a:xfrm>
            <a:off x="457200" y="1600200"/>
            <a:ext cx="8229240" cy="4525560"/>
          </a:xfrm>
          <a:prstGeom prst="rect">
            <a:avLst/>
          </a:prstGeom>
        </p:spPr>
        <p:txBody>
          <a:bodyPr/>
          <a:p>
            <a:pPr algn="ctr">
              <a:lnSpc>
                <a:spcPct val="100000"/>
              </a:lnSpc>
            </a:pPr>
            <a:r>
              <a:rPr lang="fr-FR" sz="3200">
                <a:solidFill>
                  <a:srgbClr val="ff0000"/>
                </a:solidFill>
                <a:latin typeface="Calibri"/>
              </a:rPr>
              <a:t>	</a:t>
            </a:r>
            <a:r>
              <a:rPr lang="fr-FR" sz="4800">
                <a:solidFill>
                  <a:srgbClr val="ff0000"/>
                </a:solidFill>
                <a:latin typeface="Calibri"/>
              </a:rPr>
              <a:t>U = N x h x f </a:t>
            </a:r>
            <a:endParaRPr/>
          </a:p>
          <a:p>
            <a:pPr>
              <a:lnSpc>
                <a:spcPct val="100000"/>
              </a:lnSpc>
            </a:pPr>
            <a:r>
              <a:rPr lang="fr-FR" sz="3200">
                <a:solidFill>
                  <a:srgbClr val="000000"/>
                </a:solidFill>
                <a:latin typeface="Calibri"/>
              </a:rPr>
              <a:t>	</a:t>
            </a:r>
            <a:r>
              <a:rPr lang="fr-FR" sz="3200">
                <a:solidFill>
                  <a:srgbClr val="0070c0"/>
                </a:solidFill>
                <a:latin typeface="Calibri"/>
              </a:rPr>
              <a:t>U : énergie du faisceau lumineux</a:t>
            </a:r>
            <a:endParaRPr/>
          </a:p>
          <a:p>
            <a:pPr>
              <a:lnSpc>
                <a:spcPct val="100000"/>
              </a:lnSpc>
            </a:pPr>
            <a:r>
              <a:rPr lang="fr-FR" sz="3200">
                <a:solidFill>
                  <a:srgbClr val="0070c0"/>
                </a:solidFill>
                <a:latin typeface="Calibri"/>
              </a:rPr>
              <a:t>	</a:t>
            </a:r>
            <a:r>
              <a:rPr lang="fr-FR" sz="3200">
                <a:solidFill>
                  <a:srgbClr val="0070c0"/>
                </a:solidFill>
                <a:latin typeface="Calibri"/>
              </a:rPr>
              <a:t>N : nombre de photon</a:t>
            </a:r>
            <a:endParaRPr/>
          </a:p>
          <a:p>
            <a:pPr>
              <a:lnSpc>
                <a:spcPct val="100000"/>
              </a:lnSpc>
            </a:pPr>
            <a:r>
              <a:rPr lang="fr-FR" sz="3200">
                <a:solidFill>
                  <a:srgbClr val="0070c0"/>
                </a:solidFill>
                <a:latin typeface="Calibri"/>
              </a:rPr>
              <a:t>	</a:t>
            </a:r>
            <a:r>
              <a:rPr lang="fr-FR" sz="3200">
                <a:solidFill>
                  <a:srgbClr val="0070c0"/>
                </a:solidFill>
                <a:latin typeface="Calibri"/>
              </a:rPr>
              <a:t>h : constante de Planck 6,62607 x 10</a:t>
            </a:r>
            <a:r>
              <a:rPr lang="fr-FR" sz="3200">
                <a:solidFill>
                  <a:srgbClr val="0070c0"/>
                </a:solidFill>
                <a:latin typeface="Calibri"/>
              </a:rPr>
              <a:t>-34 </a:t>
            </a:r>
            <a:r>
              <a:rPr lang="fr-FR" sz="3200">
                <a:solidFill>
                  <a:srgbClr val="0070c0"/>
                </a:solidFill>
                <a:latin typeface="Calibri"/>
              </a:rPr>
              <a:t>J. s.</a:t>
            </a:r>
            <a:endParaRPr/>
          </a:p>
          <a:p>
            <a:pPr>
              <a:lnSpc>
                <a:spcPct val="100000"/>
              </a:lnSpc>
            </a:pPr>
            <a:r>
              <a:rPr lang="fr-FR" sz="3200">
                <a:solidFill>
                  <a:srgbClr val="0070c0"/>
                </a:solidFill>
                <a:latin typeface="Calibri"/>
              </a:rPr>
              <a:t>	</a:t>
            </a:r>
            <a:r>
              <a:rPr lang="fr-FR" sz="3200">
                <a:solidFill>
                  <a:srgbClr val="0070c0"/>
                </a:solidFill>
                <a:latin typeface="Calibri"/>
              </a:rPr>
              <a:t>f : Fréquence de la lumière</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Oui Mais</a:t>
            </a:r>
            <a:endParaRPr/>
          </a:p>
        </p:txBody>
      </p:sp>
      <p:sp>
        <p:nvSpPr>
          <p:cNvPr id="46"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Cette théorie de la lumière semble tout à fait contradictoire avec la nature ondulatoire que les expériences de Fresnel, Young et bien d’autres avaient mis en évidence une centaine d’années auparavant. </a:t>
            </a:r>
            <a:endParaRPr/>
          </a:p>
          <a:p>
            <a:pPr>
              <a:lnSpc>
                <a:spcPct val="100000"/>
              </a:lnSpc>
            </a:pPr>
            <a:r>
              <a:rPr lang="fr-FR" sz="3200">
                <a:solidFill>
                  <a:srgbClr val="0070c0"/>
                </a:solidFill>
                <a:latin typeface="Calibri"/>
              </a:rPr>
              <a:t>	</a:t>
            </a:r>
            <a:r>
              <a:rPr lang="fr-FR" sz="3200">
                <a:solidFill>
                  <a:srgbClr val="0070c0"/>
                </a:solidFill>
                <a:latin typeface="Calibri"/>
              </a:rPr>
              <a:t>	</a:t>
            </a:r>
            <a:r>
              <a:rPr lang="fr-FR" sz="3200">
                <a:solidFill>
                  <a:srgbClr val="0070c0"/>
                </a:solidFill>
                <a:latin typeface="Calibri"/>
              </a:rPr>
              <a:t>Il faudra plusieurs années de travail de théoriciens pour concilier ces deux visions.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457200" y="274680"/>
            <a:ext cx="8229240" cy="1142640"/>
          </a:xfrm>
          <a:prstGeom prst="rect">
            <a:avLst/>
          </a:prstGeom>
        </p:spPr>
        <p:txBody>
          <a:bodyPr anchor="ctr"/>
          <a:p>
            <a:endParaRPr/>
          </a:p>
        </p:txBody>
      </p:sp>
      <p:sp>
        <p:nvSpPr>
          <p:cNvPr id="48" name="TextShape 2"/>
          <p:cNvSpPr txBox="1"/>
          <p:nvPr/>
        </p:nvSpPr>
        <p:spPr>
          <a:xfrm>
            <a:off x="457200" y="1600200"/>
            <a:ext cx="8229240" cy="4525560"/>
          </a:xfrm>
          <a:prstGeom prst="rect">
            <a:avLst/>
          </a:prstGeom>
        </p:spPr>
        <p:txBody>
          <a:bodyPr/>
          <a:p>
            <a:pPr>
              <a:lnSpc>
                <a:spcPct val="100000"/>
              </a:lnSpc>
            </a:pPr>
            <a:r>
              <a:rPr lang="fr-FR" sz="3200">
                <a:solidFill>
                  <a:srgbClr val="0070c0"/>
                </a:solidFill>
                <a:latin typeface="Calibri"/>
              </a:rPr>
              <a:t>	</a:t>
            </a:r>
            <a:r>
              <a:rPr lang="fr-FR" sz="5400">
                <a:solidFill>
                  <a:srgbClr val="0070c0"/>
                </a:solidFill>
                <a:latin typeface="Calibri"/>
              </a:rPr>
              <a:t>Mais la quantification ne concerne pas que la lumière…</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457200" y="274680"/>
            <a:ext cx="8229240" cy="1142640"/>
          </a:xfrm>
          <a:prstGeom prst="rect">
            <a:avLst/>
          </a:prstGeom>
        </p:spPr>
        <p:txBody>
          <a:bodyPr anchor="ctr"/>
          <a:p>
            <a:pPr algn="ctr">
              <a:lnSpc>
                <a:spcPct val="100000"/>
              </a:lnSpc>
            </a:pPr>
            <a:r>
              <a:rPr lang="fr-FR" sz="4400">
                <a:solidFill>
                  <a:srgbClr val="1f497d"/>
                </a:solidFill>
                <a:latin typeface="Calibri"/>
              </a:rPr>
              <a:t>L’atome d’hydrogène</a:t>
            </a:r>
            <a:endParaRPr/>
          </a:p>
        </p:txBody>
      </p:sp>
      <p:sp>
        <p:nvSpPr>
          <p:cNvPr id="50" name="TextShape 2"/>
          <p:cNvSpPr txBox="1"/>
          <p:nvPr/>
        </p:nvSpPr>
        <p:spPr>
          <a:xfrm>
            <a:off x="457200" y="1600200"/>
            <a:ext cx="8229240" cy="4525560"/>
          </a:xfrm>
          <a:prstGeom prst="rect">
            <a:avLst/>
          </a:prstGeom>
        </p:spPr>
        <p:txBody>
          <a:bodyPr/>
          <a:p>
            <a:pPr>
              <a:lnSpc>
                <a:spcPct val="100000"/>
              </a:lnSpc>
              <a:buFont typeface="Arial"/>
              <a:buChar char="•"/>
            </a:pPr>
            <a:r>
              <a:rPr lang="fr-FR" sz="3200">
                <a:solidFill>
                  <a:srgbClr val="1f497d"/>
                </a:solidFill>
                <a:latin typeface="Calibri"/>
              </a:rPr>
              <a:t>La description classique: un électron tourne autour du noyau</a:t>
            </a:r>
            <a:endParaRPr/>
          </a:p>
        </p:txBody>
      </p:sp>
      <p:sp>
        <p:nvSpPr>
          <p:cNvPr id="51" name="CustomShape 3"/>
          <p:cNvSpPr/>
          <p:nvPr/>
        </p:nvSpPr>
        <p:spPr>
          <a:xfrm>
            <a:off x="2699640" y="2853000"/>
            <a:ext cx="2664000" cy="2520000"/>
          </a:xfrm>
          <a:prstGeom prst="rect">
            <a:avLst/>
          </a:prstGeom>
          <a:ln w="28440">
            <a:solidFill>
              <a:srgbClr val="3a5f8b"/>
            </a:solidFill>
            <a:round/>
          </a:ln>
        </p:spPr>
      </p:sp>
      <p:sp>
        <p:nvSpPr>
          <p:cNvPr id="52" name="CustomShape 4"/>
          <p:cNvSpPr/>
          <p:nvPr/>
        </p:nvSpPr>
        <p:spPr>
          <a:xfrm>
            <a:off x="3852000" y="3933000"/>
            <a:ext cx="287640" cy="287640"/>
          </a:xfrm>
          <a:prstGeom prst="rect">
            <a:avLst/>
          </a:prstGeom>
          <a:solidFill>
            <a:srgbClr val="4f81bd"/>
          </a:solidFill>
          <a:ln w="25560">
            <a:solidFill>
              <a:srgbClr val="3a5f8b"/>
            </a:solidFill>
            <a:round/>
          </a:ln>
        </p:spPr>
      </p:sp>
      <p:sp>
        <p:nvSpPr>
          <p:cNvPr id="53" name="CustomShape 5"/>
          <p:cNvSpPr/>
          <p:nvPr/>
        </p:nvSpPr>
        <p:spPr>
          <a:xfrm>
            <a:off x="3780000" y="2709000"/>
            <a:ext cx="340200" cy="340200"/>
          </a:xfrm>
          <a:prstGeom prst="rect">
            <a:avLst>
              <a:gd fmla="val 50000" name="adj"/>
            </a:avLst>
          </a:prstGeom>
          <a:solidFill>
            <a:srgbClr val="4f81bd"/>
          </a:solidFill>
          <a:ln w="25560">
            <a:solidFill>
              <a:srgbClr val="3a5f8b"/>
            </a:solidFill>
            <a:round/>
          </a:ln>
        </p:spPr>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L’atome d’hydrogène</a:t>
            </a:r>
            <a:endParaRPr/>
          </a:p>
        </p:txBody>
      </p:sp>
      <p:sp>
        <p:nvSpPr>
          <p:cNvPr id="55" name="TextShape 2"/>
          <p:cNvSpPr txBox="1"/>
          <p:nvPr/>
        </p:nvSpPr>
        <p:spPr>
          <a:xfrm>
            <a:off x="457200" y="1600200"/>
            <a:ext cx="8229240" cy="4525560"/>
          </a:xfrm>
          <a:prstGeom prst="rect">
            <a:avLst/>
          </a:prstGeom>
        </p:spPr>
        <p:txBody>
          <a:bodyPr/>
          <a:p>
            <a:pPr>
              <a:lnSpc>
                <a:spcPct val="100000"/>
              </a:lnSpc>
            </a:pPr>
            <a:r>
              <a:rPr lang="fr-FR" sz="3200">
                <a:solidFill>
                  <a:srgbClr val="000000"/>
                </a:solidFill>
                <a:latin typeface="Calibri"/>
              </a:rPr>
              <a:t>	</a:t>
            </a:r>
            <a:r>
              <a:rPr lang="fr-FR" sz="3200">
                <a:solidFill>
                  <a:srgbClr val="0070c0"/>
                </a:solidFill>
                <a:latin typeface="Calibri"/>
              </a:rPr>
              <a:t>Les insuffisances de la physique classique et du modèle planétaire :</a:t>
            </a:r>
            <a:endParaRPr/>
          </a:p>
          <a:p>
            <a:pPr>
              <a:lnSpc>
                <a:spcPct val="100000"/>
              </a:lnSpc>
            </a:pPr>
            <a:endParaRPr/>
          </a:p>
          <a:p>
            <a:pPr lvl="1">
              <a:lnSpc>
                <a:spcPct val="100000"/>
              </a:lnSpc>
              <a:buFont typeface="Arial"/>
              <a:buChar char="–"/>
            </a:pPr>
            <a:r>
              <a:rPr lang="fr-FR" sz="2800">
                <a:solidFill>
                  <a:srgbClr val="0070c0"/>
                </a:solidFill>
                <a:latin typeface="Calibri"/>
              </a:rPr>
              <a:t>La quantification des niveaux</a:t>
            </a:r>
            <a:endParaRPr/>
          </a:p>
          <a:p>
            <a:pPr lvl="1">
              <a:lnSpc>
                <a:spcPct val="100000"/>
              </a:lnSpc>
              <a:buFont typeface="Arial"/>
              <a:buChar char="–"/>
            </a:pPr>
            <a:r>
              <a:rPr lang="fr-FR" sz="2800">
                <a:solidFill>
                  <a:srgbClr val="0070c0"/>
                </a:solidFill>
                <a:latin typeface="Calibri"/>
              </a:rPr>
              <a:t>L’absence de rayonnement</a:t>
            </a:r>
            <a:endParaRPr/>
          </a:p>
          <a:p>
            <a:pPr lvl="1">
              <a:lnSpc>
                <a:spcPct val="100000"/>
              </a:lnSpc>
              <a:buFont typeface="Arial"/>
              <a:buChar char="–"/>
            </a:pPr>
            <a:r>
              <a:rPr lang="fr-FR" sz="2800">
                <a:solidFill>
                  <a:srgbClr val="0070c0"/>
                </a:solidFill>
                <a:latin typeface="Calibri"/>
              </a:rPr>
              <a:t>La stabilité de l’atome au repos</a:t>
            </a:r>
            <a:endParaRPr/>
          </a:p>
          <a:p>
            <a:r>
              <a:rPr lang="fr-FR" sz="2800">
                <a:solidFill>
                  <a:srgbClr val="000000"/>
                </a:solidFill>
                <a:latin typeface="Calibri"/>
              </a:rPr>
              <a:t> </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457200" y="274680"/>
            <a:ext cx="8229240" cy="1142640"/>
          </a:xfrm>
          <a:prstGeom prst="rect">
            <a:avLst/>
          </a:prstGeom>
        </p:spPr>
        <p:txBody>
          <a:bodyPr anchor="ctr"/>
          <a:p>
            <a:pPr algn="ctr">
              <a:lnSpc>
                <a:spcPct val="100000"/>
              </a:lnSpc>
            </a:pPr>
            <a:r>
              <a:rPr lang="fr-FR" sz="4400">
                <a:solidFill>
                  <a:srgbClr val="0070c0"/>
                </a:solidFill>
                <a:latin typeface="Calibri"/>
              </a:rPr>
              <a:t>La description quantique</a:t>
            </a:r>
            <a:endParaRPr/>
          </a:p>
        </p:txBody>
      </p:sp>
      <p:pic>
        <p:nvPicPr>
          <p:cNvPr descr="" id="57" name="Picture 2"/>
          <p:cNvPicPr/>
          <p:nvPr/>
        </p:nvPicPr>
        <p:blipFill>
          <a:blip r:embed="rId1"/>
          <a:stretch>
            <a:fillRect/>
          </a:stretch>
        </p:blipFill>
        <p:spPr>
          <a:xfrm>
            <a:off x="2051640" y="1700640"/>
            <a:ext cx="5691600" cy="4686120"/>
          </a:xfrm>
          <a:prstGeom prst="rect">
            <a:avLst/>
          </a:prstGeom>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