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3" r:id="rId2"/>
    <p:sldId id="532" r:id="rId3"/>
    <p:sldId id="489" r:id="rId4"/>
    <p:sldId id="519" r:id="rId5"/>
    <p:sldId id="507" r:id="rId6"/>
    <p:sldId id="490" r:id="rId7"/>
    <p:sldId id="502" r:id="rId8"/>
    <p:sldId id="491" r:id="rId9"/>
    <p:sldId id="533" r:id="rId10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 Roy Sylvestre" initials="SLR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66FF"/>
    <a:srgbClr val="66CCCC"/>
    <a:srgbClr val="33B3B3"/>
    <a:srgbClr val="3A7A8F"/>
    <a:srgbClr val="FF00FF"/>
    <a:srgbClr val="FF9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5752" autoAdjust="0"/>
  </p:normalViewPr>
  <p:slideViewPr>
    <p:cSldViewPr>
      <p:cViewPr>
        <p:scale>
          <a:sx n="90" d="100"/>
          <a:sy n="90" d="100"/>
        </p:scale>
        <p:origin x="-35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05T17:03:38.245" idx="25">
    <p:pos x="-703" y="2002"/>
    <p:text>prévoir un slide sur litto3d et le traitement...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charset="0"/>
              </a:defRPr>
            </a:lvl1pPr>
          </a:lstStyle>
          <a:p>
            <a:pPr>
              <a:defRPr/>
            </a:pPr>
            <a:fld id="{9B130F5E-DA84-44AC-A5C4-30EB44918C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1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charset="0"/>
              </a:defRPr>
            </a:lvl1pPr>
          </a:lstStyle>
          <a:p>
            <a:pPr>
              <a:defRPr/>
            </a:pPr>
            <a:fld id="{2ACE39BD-6554-4678-83D8-6C09BC396C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1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2738"/>
            <a:ext cx="4121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70563"/>
            <a:ext cx="17891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295400"/>
            <a:ext cx="6781800" cy="3657600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72423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E60D2A0-F889-4C95-BC0C-7EB5844642AF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24550" y="304800"/>
            <a:ext cx="18478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39115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F9685E34-E7D7-4300-A6DE-E28BBC9C6D0E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B3995208-DDD7-4378-927E-15CCCD62ABC9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135750C4-839A-4497-8EB2-8DAD50936154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6513" y="1371600"/>
            <a:ext cx="3155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4863" y="1371600"/>
            <a:ext cx="315753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9E2E31F0-5B69-46C7-AE5A-BDCAC84AC0E1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9AD40CC4-8A62-484E-9D91-B36E0F1EEDAA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1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8272D172-54F7-4E16-A21F-DDAC7A775EBA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81825577-6E74-425B-B334-5BBE8C1FB68B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2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7BA73D40-4E79-475C-91CA-322A83D6C33C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9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BC09D9AF-DADB-4738-A1EA-8B796A404241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8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579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371600"/>
            <a:ext cx="64658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12"/>
          <p:cNvSpPr txBox="1">
            <a:spLocks noChangeArrowheads="1"/>
          </p:cNvSpPr>
          <p:nvPr/>
        </p:nvSpPr>
        <p:spPr bwMode="auto">
          <a:xfrm>
            <a:off x="7162800" y="6248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sz="2400" b="0" smtClean="0">
              <a:latin typeface="Times" pitchFamily="18" charset="0"/>
            </a:endParaRPr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53200"/>
            <a:ext cx="2819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fr-FR"/>
              <a:t>17février . projet BRGM_UBO « vagues de tempêtes »</a:t>
            </a:r>
            <a:endParaRPr lang="fr-FR" sz="1400">
              <a:latin typeface="Times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A7A8F"/>
                </a:solidFill>
              </a:defRPr>
            </a:lvl1pPr>
          </a:lstStyle>
          <a:p>
            <a:pPr>
              <a:defRPr/>
            </a:pPr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F293AC06-F207-4751-AF94-92E1AC3EB4E5}" type="slidenum">
              <a:rPr lang="fr-FR" b="0">
                <a:solidFill>
                  <a:schemeClr val="tx1"/>
                </a:solidFill>
              </a:rPr>
              <a:pPr>
                <a:defRPr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1032" name="Picture 97" descr="BRGM couleu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834063"/>
            <a:ext cx="15843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SzPct val="150000"/>
        <a:buChar char="&gt;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SzPct val="150000"/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7A8F"/>
        </a:buClr>
        <a:buSzPct val="150000"/>
        <a:buChar char="–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81825577-6E74-425B-B334-5BBE8C1FB68B}" type="slidenum">
              <a:rPr lang="fr-FR" b="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5696" y="1196752"/>
            <a:ext cx="528221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/>
              <a:t>La tempête Johanna à </a:t>
            </a:r>
            <a:r>
              <a:rPr lang="fr-FR" sz="2800" dirty="0" err="1" smtClean="0"/>
              <a:t>Gâvres</a:t>
            </a:r>
            <a:endParaRPr lang="fr-FR" sz="2800" dirty="0" smtClean="0"/>
          </a:p>
          <a:p>
            <a:pPr algn="ctr"/>
            <a:r>
              <a:rPr lang="fr-FR" sz="2800" dirty="0" smtClean="0"/>
              <a:t>10 mars 2008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12211"/>
            <a:ext cx="3639596" cy="25297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21712" y="5085764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Photographie DDTM 56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571553" cy="388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t="20837" r="20078" b="10202"/>
          <a:stretch/>
        </p:blipFill>
        <p:spPr bwMode="auto">
          <a:xfrm>
            <a:off x="5018239" y="4128575"/>
            <a:ext cx="3658217" cy="27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 &gt;</a:t>
            </a:r>
            <a:r>
              <a:rPr lang="fr-FR" smtClean="0">
                <a:solidFill>
                  <a:schemeClr val="tx1"/>
                </a:solidFill>
              </a:rPr>
              <a:t> </a:t>
            </a:r>
            <a:fld id="{81825577-6E74-425B-B334-5BBE8C1FB68B}" type="slidenum">
              <a:rPr lang="fr-FR" b="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4762" y="332656"/>
            <a:ext cx="34660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0" dirty="0" smtClean="0"/>
              <a:t>La tempête Johanna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721712" y="5085764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Photographie DDTM 56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 t="21705" r="15659" b="20000"/>
          <a:stretch/>
        </p:blipFill>
        <p:spPr bwMode="auto">
          <a:xfrm>
            <a:off x="5940152" y="1700808"/>
            <a:ext cx="2736304" cy="215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908720"/>
            <a:ext cx="8352927" cy="51120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000" dirty="0" smtClean="0"/>
              <a:t>Dépression née au niveau de Terre-Neuve le 08/03/2008</a:t>
            </a:r>
          </a:p>
          <a:p>
            <a:pPr eaLnBrk="1" hangingPunct="1">
              <a:defRPr/>
            </a:pPr>
            <a:r>
              <a:rPr lang="fr-FR" sz="2000" dirty="0" smtClean="0"/>
              <a:t>Déplacement d’Ouest en Est jusqu’à passer sur les îles britanniques le 10/03/2008</a:t>
            </a:r>
          </a:p>
          <a:p>
            <a:pPr eaLnBrk="1" hangingPunct="1">
              <a:defRPr/>
            </a:pPr>
            <a:endParaRPr lang="fr-FR" sz="1400" dirty="0" smtClean="0"/>
          </a:p>
          <a:p>
            <a:pPr eaLnBrk="1" hangingPunct="1">
              <a:defRPr/>
            </a:pPr>
            <a:r>
              <a:rPr lang="fr-FR" sz="2000" dirty="0" smtClean="0"/>
              <a:t>A l’Ouest de la Bretagne, </a:t>
            </a:r>
          </a:p>
          <a:p>
            <a:pPr lvl="1" eaLnBrk="1" hangingPunct="1">
              <a:defRPr/>
            </a:pPr>
            <a:r>
              <a:rPr lang="fr-FR" sz="1400" dirty="0" smtClean="0"/>
              <a:t>pression atmosphérique atteignant 975 </a:t>
            </a:r>
            <a:r>
              <a:rPr lang="fr-FR" sz="1400" dirty="0" err="1" smtClean="0"/>
              <a:t>hPa</a:t>
            </a:r>
            <a:endParaRPr lang="fr-FR" sz="1400" dirty="0" smtClean="0"/>
          </a:p>
          <a:p>
            <a:pPr lvl="1" eaLnBrk="1" hangingPunct="1">
              <a:defRPr/>
            </a:pPr>
            <a:r>
              <a:rPr lang="fr-FR" sz="1400" dirty="0" smtClean="0"/>
              <a:t>Vents de 150 km/h</a:t>
            </a:r>
          </a:p>
          <a:p>
            <a:pPr lvl="1" eaLnBrk="1" hangingPunct="1">
              <a:defRPr/>
            </a:pPr>
            <a:r>
              <a:rPr lang="fr-FR" sz="1400" dirty="0" smtClean="0"/>
              <a:t>Vagues de 13 m au large (</a:t>
            </a:r>
            <a:r>
              <a:rPr lang="fr-FR" sz="1400" dirty="0" err="1" smtClean="0"/>
              <a:t>Hs</a:t>
            </a:r>
            <a:r>
              <a:rPr lang="fr-FR" sz="1400" dirty="0" smtClean="0"/>
              <a:t>)</a:t>
            </a:r>
          </a:p>
          <a:p>
            <a:pPr eaLnBrk="1" hangingPunct="1">
              <a:defRPr/>
            </a:pPr>
            <a:endParaRPr lang="fr-FR" sz="1400" dirty="0" smtClean="0"/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r>
              <a:rPr lang="fr-FR" sz="2000" dirty="0" smtClean="0"/>
              <a:t>Nombreux dommages sur les côtes</a:t>
            </a:r>
          </a:p>
          <a:p>
            <a:pPr marL="0" indent="0" eaLnBrk="1" hangingPunct="1">
              <a:buNone/>
              <a:defRPr/>
            </a:pPr>
            <a:r>
              <a:rPr lang="fr-FR" sz="2000" dirty="0"/>
              <a:t> </a:t>
            </a:r>
            <a:r>
              <a:rPr lang="fr-FR" sz="2000" dirty="0" smtClean="0"/>
              <a:t>    Bretonnes:</a:t>
            </a:r>
          </a:p>
          <a:p>
            <a:pPr lvl="1" eaLnBrk="1" hangingPunct="1">
              <a:defRPr/>
            </a:pPr>
            <a:r>
              <a:rPr lang="fr-FR" sz="1400" dirty="0" smtClean="0"/>
              <a:t>Côte Sud: Essentiellement submersion</a:t>
            </a:r>
          </a:p>
          <a:p>
            <a:pPr lvl="1" eaLnBrk="1" hangingPunct="1">
              <a:defRPr/>
            </a:pPr>
            <a:r>
              <a:rPr lang="fr-FR" sz="1400" dirty="0" smtClean="0"/>
              <a:t>Côte Nord: Submersion avec chocs de </a:t>
            </a:r>
          </a:p>
          <a:p>
            <a:pPr marL="457200" lvl="1" indent="0" eaLnBrk="1" hangingPunct="1">
              <a:buNone/>
              <a:defRPr/>
            </a:pPr>
            <a:r>
              <a:rPr lang="fr-FR" sz="1400" dirty="0" smtClean="0"/>
              <a:t>      vagues et érosion (vagues plus fortes et </a:t>
            </a:r>
          </a:p>
          <a:p>
            <a:pPr marL="457200" lvl="1" indent="0" eaLnBrk="1" hangingPunct="1">
              <a:buNone/>
              <a:defRPr/>
            </a:pPr>
            <a:r>
              <a:rPr lang="fr-FR" sz="1400" dirty="0"/>
              <a:t> </a:t>
            </a:r>
            <a:r>
              <a:rPr lang="fr-FR" sz="1400" dirty="0" smtClean="0"/>
              <a:t>     pentes plus raides)</a:t>
            </a:r>
            <a:endParaRPr lang="fr-FR" sz="1050" dirty="0"/>
          </a:p>
          <a:p>
            <a:pPr eaLnBrk="1" hangingPunct="1">
              <a:defRPr/>
            </a:pPr>
            <a:endParaRPr lang="fr-FR" sz="1000" dirty="0" smtClean="0"/>
          </a:p>
          <a:p>
            <a:pPr eaLnBrk="1" hangingPunct="1">
              <a:defRPr/>
            </a:pPr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952954" y="3861048"/>
            <a:ext cx="3011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err="1" smtClean="0"/>
              <a:t>Cariolet</a:t>
            </a:r>
            <a:r>
              <a:rPr lang="fr-FR" sz="900" i="1" dirty="0" smtClean="0"/>
              <a:t> et al., 2010 (source Météo France)</a:t>
            </a:r>
            <a:endParaRPr lang="fr-FR" sz="9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67398" y="6627206"/>
            <a:ext cx="934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André, 2013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7598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1000" dirty="0">
                <a:solidFill>
                  <a:srgbClr val="3A7A8F"/>
                </a:solidFill>
              </a:rPr>
              <a:t> &gt;</a:t>
            </a:r>
            <a:r>
              <a:rPr lang="fr-FR" sz="1000" dirty="0"/>
              <a:t> </a:t>
            </a:r>
            <a:fld id="{AC56027F-BCB7-4E08-82D4-F899CBCB4B6D}" type="slidenum">
              <a:rPr lang="fr-FR" sz="1000" b="0"/>
              <a:pPr algn="r"/>
              <a:t>3</a:t>
            </a:fld>
            <a:endParaRPr lang="fr-FR" sz="1000" dirty="0"/>
          </a:p>
        </p:txBody>
      </p:sp>
      <p:sp>
        <p:nvSpPr>
          <p:cNvPr id="19459" name="Titr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7713" cy="609600"/>
          </a:xfrm>
        </p:spPr>
        <p:txBody>
          <a:bodyPr/>
          <a:lstStyle/>
          <a:p>
            <a:pPr eaLnBrk="1" hangingPunct="1"/>
            <a:r>
              <a:rPr lang="fr-FR" dirty="0" smtClean="0"/>
              <a:t>Johanna à </a:t>
            </a:r>
            <a:r>
              <a:rPr lang="fr-FR" dirty="0" err="1" smtClean="0"/>
              <a:t>Gâvres</a:t>
            </a:r>
            <a:r>
              <a:rPr lang="fr-FR" dirty="0" smtClean="0"/>
              <a:t>: Processus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785813" y="836613"/>
            <a:ext cx="7572375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Marée haute du matin (05h11 T.U., </a:t>
            </a:r>
            <a:r>
              <a:rPr lang="fr-FR" sz="2000" dirty="0" err="1" smtClean="0">
                <a:latin typeface="+mj-lt"/>
              </a:rPr>
              <a:t>coeff</a:t>
            </a:r>
            <a:r>
              <a:rPr lang="fr-FR" sz="2000" dirty="0" smtClean="0">
                <a:latin typeface="+mj-lt"/>
              </a:rPr>
              <a:t>. 106)</a:t>
            </a: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Franchissement par paquets de mer</a:t>
            </a:r>
          </a:p>
          <a:p>
            <a:pPr lvl="1" eaLnBrk="1" hangingPunct="1">
              <a:defRPr/>
            </a:pPr>
            <a:endParaRPr lang="fr-FR" sz="18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0" y="1772816"/>
            <a:ext cx="6997299" cy="37395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41197" y="6534387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Ouest 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25327"/>
            <a:ext cx="2250504" cy="17580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7941197" y="692696"/>
            <a:ext cx="416991" cy="57606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1000" dirty="0">
                <a:solidFill>
                  <a:srgbClr val="3A7A8F"/>
                </a:solidFill>
              </a:rPr>
              <a:t> &gt;</a:t>
            </a:r>
            <a:r>
              <a:rPr lang="fr-FR" sz="1000" dirty="0"/>
              <a:t> </a:t>
            </a:r>
            <a:fld id="{AC56027F-BCB7-4E08-82D4-F899CBCB4B6D}" type="slidenum">
              <a:rPr lang="fr-FR" sz="1000" b="0"/>
              <a:pPr algn="r"/>
              <a:t>4</a:t>
            </a:fld>
            <a:endParaRPr lang="fr-FR" sz="1000" dirty="0"/>
          </a:p>
        </p:txBody>
      </p:sp>
      <p:sp>
        <p:nvSpPr>
          <p:cNvPr id="19459" name="Titr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7713" cy="609600"/>
          </a:xfrm>
        </p:spPr>
        <p:txBody>
          <a:bodyPr/>
          <a:lstStyle/>
          <a:p>
            <a:pPr eaLnBrk="1" hangingPunct="1"/>
            <a:r>
              <a:rPr lang="fr-FR" dirty="0" smtClean="0"/>
              <a:t>Johanna à </a:t>
            </a:r>
            <a:r>
              <a:rPr lang="fr-FR" dirty="0" err="1" smtClean="0"/>
              <a:t>Gâvres</a:t>
            </a:r>
            <a:r>
              <a:rPr lang="fr-FR" dirty="0" smtClean="0"/>
              <a:t>: Processus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785813" y="836613"/>
            <a:ext cx="7572375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Marée haute du matin (05h11 T.U., </a:t>
            </a:r>
            <a:r>
              <a:rPr lang="fr-FR" sz="2000" dirty="0" err="1" smtClean="0">
                <a:latin typeface="+mj-lt"/>
              </a:rPr>
              <a:t>coeff</a:t>
            </a:r>
            <a:r>
              <a:rPr lang="fr-FR" sz="2000" dirty="0" smtClean="0">
                <a:latin typeface="+mj-lt"/>
              </a:rPr>
              <a:t>. 106)</a:t>
            </a: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Franchissement par paquets de mer</a:t>
            </a:r>
          </a:p>
          <a:p>
            <a:pPr lvl="1" eaLnBrk="1" hangingPunct="1">
              <a:defRPr/>
            </a:pPr>
            <a:endParaRPr lang="fr-FR" sz="18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0" y="1772816"/>
            <a:ext cx="6997299" cy="3739540"/>
          </a:xfrm>
          <a:prstGeom prst="rect">
            <a:avLst/>
          </a:prstGeom>
        </p:spPr>
      </p:pic>
      <p:pic>
        <p:nvPicPr>
          <p:cNvPr id="6" name="Picture 2" descr="\\res002\Projets\Arn\Johanna\Modelisation_Gavres\Rapport terrain et photos\photos grand-plage\gavres O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" y="4940481"/>
            <a:ext cx="2795605" cy="18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9" y="1772815"/>
            <a:ext cx="1725530" cy="169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res002\Projets\Arn\Johanna\Modelisation_Gavres\Rapport terrain et photos\photos grand-plage\lecornec-geos ael 14 - mars 2008 - gvres-5a15065f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50" y="4940480"/>
            <a:ext cx="2622054" cy="18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26438" y="6567100"/>
            <a:ext cx="116730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Ouest France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41197" y="6534387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Ouest 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25327"/>
            <a:ext cx="2250504" cy="1758071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 bwMode="auto">
          <a:xfrm>
            <a:off x="1728069" y="2618766"/>
            <a:ext cx="3275979" cy="5222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>
            <a:stCxn id="8" idx="1"/>
          </p:cNvCxnSpPr>
          <p:nvPr/>
        </p:nvCxnSpPr>
        <p:spPr bwMode="auto">
          <a:xfrm flipH="1" flipV="1">
            <a:off x="5364088" y="3464719"/>
            <a:ext cx="1122362" cy="24122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6" idx="0"/>
          </p:cNvCxnSpPr>
          <p:nvPr/>
        </p:nvCxnSpPr>
        <p:spPr bwMode="auto">
          <a:xfrm flipV="1">
            <a:off x="1418035" y="3464719"/>
            <a:ext cx="3586013" cy="1475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7941197" y="692696"/>
            <a:ext cx="416991" cy="57606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49954" y="5733256"/>
            <a:ext cx="359425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Niveau d’eau &lt; Cote des ouvrages</a:t>
            </a:r>
          </a:p>
          <a:p>
            <a:pPr algn="ctr"/>
            <a:endParaRPr lang="fr-FR" sz="16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Seules les vagues inondent: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Franchissement par paquet de mer</a:t>
            </a:r>
          </a:p>
        </p:txBody>
      </p:sp>
    </p:spTree>
    <p:extLst>
      <p:ext uri="{BB962C8B-B14F-4D97-AF65-F5344CB8AC3E}">
        <p14:creationId xmlns:p14="http://schemas.microsoft.com/office/powerpoint/2010/main" val="29138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502138" y="5418243"/>
            <a:ext cx="3627933" cy="11347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8" name="Espace réservé du numéro de diapositive 3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1000" dirty="0">
                <a:solidFill>
                  <a:srgbClr val="3A7A8F"/>
                </a:solidFill>
              </a:rPr>
              <a:t> &gt;</a:t>
            </a:r>
            <a:r>
              <a:rPr lang="fr-FR" sz="1000" dirty="0"/>
              <a:t> </a:t>
            </a:r>
            <a:fld id="{AC56027F-BCB7-4E08-82D4-F899CBCB4B6D}" type="slidenum">
              <a:rPr lang="fr-FR" sz="1000" b="0"/>
              <a:pPr algn="r"/>
              <a:t>5</a:t>
            </a:fld>
            <a:endParaRPr lang="fr-FR" sz="1000" dirty="0"/>
          </a:p>
        </p:txBody>
      </p:sp>
      <p:sp>
        <p:nvSpPr>
          <p:cNvPr id="19459" name="Titr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7713" cy="609600"/>
          </a:xfrm>
        </p:spPr>
        <p:txBody>
          <a:bodyPr/>
          <a:lstStyle/>
          <a:p>
            <a:pPr eaLnBrk="1" hangingPunct="1"/>
            <a:r>
              <a:rPr lang="fr-FR" dirty="0"/>
              <a:t>Johanna à </a:t>
            </a:r>
            <a:r>
              <a:rPr lang="fr-FR" dirty="0" err="1"/>
              <a:t>Gâvres</a:t>
            </a:r>
            <a:r>
              <a:rPr lang="fr-FR" dirty="0"/>
              <a:t>: </a:t>
            </a:r>
            <a:r>
              <a:rPr lang="fr-FR" dirty="0" smtClean="0"/>
              <a:t>Modélisation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785813" y="836613"/>
            <a:ext cx="7572375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Descente d’échelle, du régional au local</a:t>
            </a:r>
            <a:endParaRPr lang="fr-FR" sz="1800" dirty="0" smtClean="0">
              <a:latin typeface="+mj-lt"/>
            </a:endParaRPr>
          </a:p>
        </p:txBody>
      </p:sp>
      <p:pic>
        <p:nvPicPr>
          <p:cNvPr id="3074" name="Imag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95" y="3140968"/>
            <a:ext cx="2411553" cy="18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84784"/>
            <a:ext cx="363050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 échelle régionale (Atlantique Nord – Bretagne Sud)</a:t>
            </a:r>
          </a:p>
          <a:p>
            <a:pPr algn="ctr"/>
            <a:r>
              <a:rPr lang="fr-FR" sz="1600" dirty="0" smtClean="0"/>
              <a:t>simulation des </a:t>
            </a:r>
            <a:r>
              <a:rPr lang="fr-FR" sz="1600" u="sng" dirty="0" smtClean="0"/>
              <a:t>niveaux d’eau</a:t>
            </a:r>
          </a:p>
          <a:p>
            <a:pPr algn="ctr"/>
            <a:r>
              <a:rPr lang="fr-FR" sz="1600" dirty="0" smtClean="0"/>
              <a:t>(marée et surcote atmosphérique)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92080" y="1457489"/>
            <a:ext cx="363050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 échelle locale (Morbihan - </a:t>
            </a:r>
            <a:r>
              <a:rPr lang="fr-FR" sz="1600" dirty="0" err="1" smtClean="0"/>
              <a:t>Gâvres</a:t>
            </a:r>
            <a:r>
              <a:rPr lang="fr-FR" sz="1600" dirty="0" smtClean="0"/>
              <a:t>)</a:t>
            </a:r>
          </a:p>
          <a:p>
            <a:pPr algn="ctr"/>
            <a:r>
              <a:rPr lang="fr-FR" sz="1600" dirty="0"/>
              <a:t>s</a:t>
            </a:r>
            <a:r>
              <a:rPr lang="fr-FR" sz="1600" dirty="0" smtClean="0"/>
              <a:t>imulation </a:t>
            </a:r>
            <a:r>
              <a:rPr lang="fr-FR" sz="1600" u="sng" dirty="0" smtClean="0"/>
              <a:t>spectrale des vagues</a:t>
            </a:r>
          </a:p>
          <a:p>
            <a:pPr algn="ctr"/>
            <a:r>
              <a:rPr lang="fr-FR" sz="1600" dirty="0" smtClean="0"/>
              <a:t>(</a:t>
            </a:r>
            <a:r>
              <a:rPr lang="fr-FR" sz="1600" dirty="0" err="1" smtClean="0"/>
              <a:t>Hs</a:t>
            </a:r>
            <a:r>
              <a:rPr lang="fr-FR" sz="1600" dirty="0" smtClean="0"/>
              <a:t>, </a:t>
            </a:r>
            <a:r>
              <a:rPr lang="fr-FR" sz="1600" dirty="0" err="1" smtClean="0"/>
              <a:t>Tp</a:t>
            </a:r>
            <a:r>
              <a:rPr lang="fr-FR" sz="1600" dirty="0" smtClean="0"/>
              <a:t>, direction, déferlement, setup…)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05436" y="5475752"/>
            <a:ext cx="363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 échelle très locale (centre-ville de </a:t>
            </a:r>
            <a:r>
              <a:rPr lang="fr-FR" sz="1600" dirty="0" err="1" smtClean="0"/>
              <a:t>Gâvres</a:t>
            </a:r>
            <a:r>
              <a:rPr lang="fr-FR" sz="1600" dirty="0" smtClean="0"/>
              <a:t>)</a:t>
            </a:r>
          </a:p>
          <a:p>
            <a:pPr algn="ctr"/>
            <a:r>
              <a:rPr lang="fr-FR" sz="1600" dirty="0"/>
              <a:t>s</a:t>
            </a:r>
            <a:r>
              <a:rPr lang="fr-FR" sz="1600" dirty="0" smtClean="0"/>
              <a:t>imulation des </a:t>
            </a:r>
            <a:r>
              <a:rPr lang="fr-FR" sz="1600" u="sng" dirty="0" smtClean="0"/>
              <a:t>vagues</a:t>
            </a:r>
            <a:r>
              <a:rPr lang="fr-FR" sz="1600" dirty="0" smtClean="0"/>
              <a:t> et de la </a:t>
            </a:r>
            <a:r>
              <a:rPr lang="fr-FR" sz="1600" u="sng" dirty="0" smtClean="0"/>
              <a:t>submersion</a:t>
            </a:r>
          </a:p>
        </p:txBody>
      </p:sp>
      <p:sp>
        <p:nvSpPr>
          <p:cNvPr id="2" name="Flèche droite 1"/>
          <p:cNvSpPr/>
          <p:nvPr/>
        </p:nvSpPr>
        <p:spPr bwMode="auto">
          <a:xfrm rot="3515105">
            <a:off x="2735381" y="2689698"/>
            <a:ext cx="669740" cy="47676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lèche droite 9"/>
          <p:cNvSpPr/>
          <p:nvPr/>
        </p:nvSpPr>
        <p:spPr bwMode="auto">
          <a:xfrm rot="7662305">
            <a:off x="5401796" y="2682494"/>
            <a:ext cx="669740" cy="47676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èche droite 10"/>
          <p:cNvSpPr/>
          <p:nvPr/>
        </p:nvSpPr>
        <p:spPr bwMode="auto">
          <a:xfrm rot="16200000">
            <a:off x="4119011" y="4988811"/>
            <a:ext cx="497121" cy="47676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1000" dirty="0">
                <a:solidFill>
                  <a:srgbClr val="3A7A8F"/>
                </a:solidFill>
              </a:rPr>
              <a:t> &gt;</a:t>
            </a:r>
            <a:r>
              <a:rPr lang="fr-FR" sz="1000" dirty="0"/>
              <a:t> </a:t>
            </a:r>
            <a:fld id="{AC56027F-BCB7-4E08-82D4-F899CBCB4B6D}" type="slidenum">
              <a:rPr lang="fr-FR" sz="1000" b="0"/>
              <a:pPr algn="r"/>
              <a:t>6</a:t>
            </a:fld>
            <a:endParaRPr lang="fr-FR" sz="1000" dirty="0"/>
          </a:p>
        </p:txBody>
      </p:sp>
      <p:sp>
        <p:nvSpPr>
          <p:cNvPr id="19459" name="Titr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7713" cy="609600"/>
          </a:xfrm>
        </p:spPr>
        <p:txBody>
          <a:bodyPr/>
          <a:lstStyle/>
          <a:p>
            <a:pPr eaLnBrk="1" hangingPunct="1"/>
            <a:r>
              <a:rPr lang="fr-FR" dirty="0" smtClean="0"/>
              <a:t>Echelle très locale: Problématiques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67544" y="980728"/>
            <a:ext cx="8208911" cy="43925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latin typeface="+mj-lt"/>
              </a:rPr>
              <a:t>Simuler le franchissement par paquets de mer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+mj-lt"/>
              </a:rPr>
              <a:t>Approches « classiques »: formules empiriques pour déterminer le débit moyen franchissant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+mj-lt"/>
              </a:rPr>
              <a:t>Ici:</a:t>
            </a:r>
          </a:p>
          <a:p>
            <a:pPr lvl="2" eaLnBrk="1" hangingPunct="1">
              <a:defRPr/>
            </a:pPr>
            <a:r>
              <a:rPr lang="fr-FR" dirty="0" smtClean="0">
                <a:latin typeface="+mj-lt"/>
              </a:rPr>
              <a:t>Utilisation d’un modèle « vague-à-vague » en 2D</a:t>
            </a:r>
          </a:p>
          <a:p>
            <a:pPr lvl="2" eaLnBrk="1" hangingPunct="1">
              <a:defRPr/>
            </a:pPr>
            <a:r>
              <a:rPr lang="fr-FR" dirty="0" smtClean="0">
                <a:latin typeface="+mj-lt"/>
              </a:rPr>
              <a:t>Prendre en compte de manière dynamique la durée du franchissement (conditionnée essentiellement par la marée)</a:t>
            </a:r>
          </a:p>
          <a:p>
            <a:pPr lvl="1" eaLnBrk="1" hangingPunct="1">
              <a:defRPr/>
            </a:pPr>
            <a:endParaRPr lang="fr-FR" sz="1200" dirty="0" smtClean="0">
              <a:latin typeface="+mj-lt"/>
            </a:endParaRPr>
          </a:p>
          <a:p>
            <a:pPr eaLnBrk="1" hangingPunct="1">
              <a:defRPr/>
            </a:pPr>
            <a:r>
              <a:rPr lang="fr-FR" dirty="0" smtClean="0">
                <a:latin typeface="+mj-lt"/>
              </a:rPr>
              <a:t>Simuler l’inondation en milieu urbain</a:t>
            </a:r>
          </a:p>
          <a:p>
            <a:pPr lvl="1" eaLnBrk="1" hangingPunct="1">
              <a:defRPr/>
            </a:pPr>
            <a:r>
              <a:rPr lang="fr-FR" sz="2000" dirty="0"/>
              <a:t>Approches « classiques </a:t>
            </a:r>
            <a:r>
              <a:rPr lang="fr-FR" sz="2000" dirty="0" smtClean="0"/>
              <a:t>»: zones urbaines représentée par une forte rugosité (donc des frottements forts)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+mj-lt"/>
              </a:rPr>
              <a:t>Ici:</a:t>
            </a:r>
          </a:p>
          <a:p>
            <a:pPr lvl="2" eaLnBrk="1" hangingPunct="1">
              <a:defRPr/>
            </a:pPr>
            <a:r>
              <a:rPr lang="fr-FR" dirty="0" smtClean="0">
                <a:latin typeface="+mj-lt"/>
              </a:rPr>
              <a:t>Réalisation d’un Modèle Numérique d’Elévation (représentation du « sol » intégrant les bâtiments)</a:t>
            </a:r>
          </a:p>
          <a:p>
            <a:pPr lvl="2" eaLnBrk="1" hangingPunct="1">
              <a:defRPr/>
            </a:pPr>
            <a:r>
              <a:rPr lang="fr-FR" dirty="0" smtClean="0">
                <a:latin typeface="+mj-lt"/>
              </a:rPr>
              <a:t>Utilisation d’un modèle assez robuste pour simuler les écoulements en milieu complexe</a:t>
            </a:r>
            <a:endParaRPr lang="fr-FR" dirty="0">
              <a:latin typeface="+mj-lt"/>
            </a:endParaRPr>
          </a:p>
          <a:p>
            <a:pPr eaLnBrk="1" hangingPunct="1">
              <a:defRPr/>
            </a:pPr>
            <a:endParaRPr lang="fr-FR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165304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2000" dirty="0" smtClean="0">
                <a:solidFill>
                  <a:srgbClr val="FF0000"/>
                </a:solidFill>
              </a:rPr>
              <a:t>Choix du modèle SURF-WB </a:t>
            </a:r>
          </a:p>
        </p:txBody>
      </p:sp>
      <p:pic>
        <p:nvPicPr>
          <p:cNvPr id="4098" name="Picture 2" descr="\\srv185.brgm.fr\archive\leroy\Submersion\ALEACOT_Reunion\Ouest\Dina_StPaul\SURFWB_1D_Dina_zone1\SWB_60cm\Prof1-1\ANIM\film-h+l_0-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47216"/>
            <a:ext cx="2709664" cy="7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1000" dirty="0">
                <a:solidFill>
                  <a:srgbClr val="3A7A8F"/>
                </a:solidFill>
              </a:rPr>
              <a:t> &gt;</a:t>
            </a:r>
            <a:r>
              <a:rPr lang="fr-FR" sz="1000" dirty="0"/>
              <a:t> </a:t>
            </a:r>
            <a:fld id="{AC56027F-BCB7-4E08-82D4-F899CBCB4B6D}" type="slidenum">
              <a:rPr lang="fr-FR" sz="1000" b="0"/>
              <a:pPr algn="r"/>
              <a:t>7</a:t>
            </a:fld>
            <a:endParaRPr lang="fr-FR" sz="1000" dirty="0"/>
          </a:p>
        </p:txBody>
      </p:sp>
      <p:sp>
        <p:nvSpPr>
          <p:cNvPr id="19459" name="Titr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7713" cy="609600"/>
          </a:xfrm>
        </p:spPr>
        <p:txBody>
          <a:bodyPr/>
          <a:lstStyle/>
          <a:p>
            <a:pPr eaLnBrk="1" hangingPunct="1"/>
            <a:r>
              <a:rPr lang="fr-FR" dirty="0" smtClean="0"/>
              <a:t>Vagues imposées au modèle « vague-à-vague »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834154" y="3573016"/>
            <a:ext cx="7572375" cy="2808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Série temporelle comprenant les vagues et leur évolution, mais aussi les variations du niveau d’eau !</a:t>
            </a: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1800" dirty="0" smtClean="0">
              <a:latin typeface="+mj-lt"/>
            </a:endParaRPr>
          </a:p>
          <a:p>
            <a:pPr lvl="1" eaLnBrk="1" hangingPunct="1">
              <a:defRPr/>
            </a:pPr>
            <a:endParaRPr lang="fr-FR" sz="18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</p:txBody>
      </p:sp>
      <p:pic>
        <p:nvPicPr>
          <p:cNvPr id="4098" name="Imag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5" y="908720"/>
            <a:ext cx="3024336" cy="23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3"/>
          <p:cNvSpPr>
            <a:spLocks noChangeArrowheads="1"/>
          </p:cNvSpPr>
          <p:nvPr/>
        </p:nvSpPr>
        <p:spPr bwMode="auto">
          <a:xfrm>
            <a:off x="4200127" y="1847662"/>
            <a:ext cx="314325" cy="4381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Im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42" y="992506"/>
            <a:ext cx="34675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824" y="4325435"/>
            <a:ext cx="2376264" cy="2227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lèche droite 3"/>
          <p:cNvSpPr/>
          <p:nvPr/>
        </p:nvSpPr>
        <p:spPr bwMode="auto">
          <a:xfrm rot="14145420">
            <a:off x="4084364" y="5568254"/>
            <a:ext cx="30117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èche droite 10"/>
          <p:cNvSpPr/>
          <p:nvPr/>
        </p:nvSpPr>
        <p:spPr bwMode="auto">
          <a:xfrm rot="14145420">
            <a:off x="4362257" y="5381983"/>
            <a:ext cx="30117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1000" dirty="0">
                <a:solidFill>
                  <a:srgbClr val="3A7A8F"/>
                </a:solidFill>
              </a:rPr>
              <a:t> &gt;</a:t>
            </a:r>
            <a:r>
              <a:rPr lang="fr-FR" sz="1000" dirty="0"/>
              <a:t> </a:t>
            </a:r>
            <a:fld id="{AC56027F-BCB7-4E08-82D4-F899CBCB4B6D}" type="slidenum">
              <a:rPr lang="fr-FR" sz="1000" b="0"/>
              <a:pPr algn="r"/>
              <a:t>8</a:t>
            </a:fld>
            <a:endParaRPr lang="fr-FR" sz="1000" dirty="0"/>
          </a:p>
        </p:txBody>
      </p:sp>
      <p:sp>
        <p:nvSpPr>
          <p:cNvPr id="19459" name="Titr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7713" cy="609600"/>
          </a:xfrm>
        </p:spPr>
        <p:txBody>
          <a:bodyPr/>
          <a:lstStyle/>
          <a:p>
            <a:pPr eaLnBrk="1" hangingPunct="1"/>
            <a:r>
              <a:rPr lang="fr-FR" dirty="0" smtClean="0"/>
              <a:t>Milieu urbain: Modèle Numérique d’Elévation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785813" y="836613"/>
            <a:ext cx="7572375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000" dirty="0" err="1" smtClean="0">
                <a:latin typeface="+mj-lt"/>
              </a:rPr>
              <a:t>LiDAR</a:t>
            </a:r>
            <a:r>
              <a:rPr lang="fr-FR" sz="2000" dirty="0" smtClean="0">
                <a:latin typeface="+mj-lt"/>
              </a:rPr>
              <a:t> (acquisition laser aéroporté très haute résolution) fourni par la DDTM 56</a:t>
            </a: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Traitement spécifique permettant la réalisation d’un MNE intégrant </a:t>
            </a:r>
            <a:r>
              <a:rPr lang="fr-FR" sz="2000" u="sng" dirty="0" smtClean="0">
                <a:latin typeface="+mj-lt"/>
              </a:rPr>
              <a:t>le bâti et les murs</a:t>
            </a:r>
            <a:r>
              <a:rPr lang="fr-FR" sz="2000" dirty="0" smtClean="0">
                <a:latin typeface="+mj-lt"/>
              </a:rPr>
              <a:t>, résolution de 1m</a:t>
            </a: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Distinction de la rugosité du sol</a:t>
            </a:r>
          </a:p>
          <a:p>
            <a:pPr lvl="1" eaLnBrk="1" hangingPunct="1">
              <a:defRPr/>
            </a:pPr>
            <a:r>
              <a:rPr lang="fr-FR" sz="1600" dirty="0" smtClean="0">
                <a:latin typeface="+mj-lt"/>
              </a:rPr>
              <a:t>Gazon pour le terrain de football</a:t>
            </a:r>
          </a:p>
          <a:p>
            <a:pPr lvl="1" eaLnBrk="1" hangingPunct="1">
              <a:defRPr/>
            </a:pPr>
            <a:r>
              <a:rPr lang="fr-FR" sz="1600" dirty="0" smtClean="0">
                <a:latin typeface="+mj-lt"/>
              </a:rPr>
              <a:t>Bitume / asphalte pour la zone urbanisée</a:t>
            </a:r>
            <a:endParaRPr lang="fr-FR" sz="18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419811" cy="3240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348879"/>
            <a:ext cx="4752528" cy="31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 txBox="1">
            <a:spLocks noGrp="1"/>
          </p:cNvSpPr>
          <p:nvPr/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1000" dirty="0">
                <a:solidFill>
                  <a:srgbClr val="3A7A8F"/>
                </a:solidFill>
              </a:rPr>
              <a:t> &gt;</a:t>
            </a:r>
            <a:r>
              <a:rPr lang="fr-FR" sz="1000" dirty="0"/>
              <a:t> </a:t>
            </a:r>
            <a:fld id="{AC56027F-BCB7-4E08-82D4-F899CBCB4B6D}" type="slidenum">
              <a:rPr lang="fr-FR" sz="1000" b="0"/>
              <a:pPr algn="r"/>
              <a:t>9</a:t>
            </a:fld>
            <a:endParaRPr lang="fr-FR" sz="1000" dirty="0"/>
          </a:p>
        </p:txBody>
      </p:sp>
      <p:sp>
        <p:nvSpPr>
          <p:cNvPr id="19459" name="Titr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7713" cy="609600"/>
          </a:xfrm>
        </p:spPr>
        <p:txBody>
          <a:bodyPr/>
          <a:lstStyle/>
          <a:p>
            <a:pPr eaLnBrk="1" hangingPunct="1"/>
            <a:r>
              <a:rPr lang="fr-FR" dirty="0" smtClean="0"/>
              <a:t>Résultats de la simulation de submersion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611560" y="908720"/>
            <a:ext cx="7920880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000" dirty="0"/>
              <a:t>Temps de </a:t>
            </a:r>
            <a:r>
              <a:rPr lang="fr-FR" sz="2000" dirty="0" smtClean="0"/>
              <a:t>calcul sur 1 processeur: </a:t>
            </a:r>
            <a:r>
              <a:rPr lang="fr-FR" sz="2000" dirty="0">
                <a:solidFill>
                  <a:srgbClr val="FF0000"/>
                </a:solidFill>
              </a:rPr>
              <a:t>8,5 jours </a:t>
            </a:r>
            <a:r>
              <a:rPr lang="fr-FR" sz="2000" dirty="0"/>
              <a:t>(pour 5,3 heures simulées)</a:t>
            </a: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Hauteurs d’eau maximales dépassant localement le mètre</a:t>
            </a: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Vitesses maximales pouvant dépasser 3 à 4 m/s derrière les zones de franchissement</a:t>
            </a:r>
          </a:p>
          <a:p>
            <a:pPr eaLnBrk="1" hangingPunct="1">
              <a:defRPr/>
            </a:pPr>
            <a:r>
              <a:rPr lang="fr-FR" sz="2000" dirty="0" smtClean="0">
                <a:latin typeface="+mj-lt"/>
              </a:rPr>
              <a:t>Vitesses pouvant localement atteindre 1 à 2 m/s dans la rue du Parc des Sports</a:t>
            </a:r>
          </a:p>
          <a:p>
            <a:pPr lvl="1" eaLnBrk="1" hangingPunct="1">
              <a:defRPr/>
            </a:pPr>
            <a:endParaRPr lang="fr-FR" sz="18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lvl="1" eaLnBrk="1" hangingPunct="1">
              <a:defRPr/>
            </a:pPr>
            <a:endParaRPr lang="fr-FR" sz="2000" dirty="0">
              <a:latin typeface="+mj-lt"/>
            </a:endParaRPr>
          </a:p>
          <a:p>
            <a:pPr lvl="1"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 smtClean="0">
              <a:latin typeface="+mj-lt"/>
            </a:endParaRPr>
          </a:p>
          <a:p>
            <a:pPr eaLnBrk="1" hangingPunct="1">
              <a:defRPr/>
            </a:pPr>
            <a:endParaRPr lang="fr-FR" sz="2000" dirty="0">
              <a:latin typeface="+mj-lt"/>
            </a:endParaRPr>
          </a:p>
        </p:txBody>
      </p:sp>
      <p:pic>
        <p:nvPicPr>
          <p:cNvPr id="2049" name="Picture 1" descr="Gavres_Vmax_trans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51" y="3266081"/>
            <a:ext cx="3895612" cy="26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2" name="Imag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" y="3266082"/>
            <a:ext cx="3976370" cy="26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BRGM">
  <a:themeElements>
    <a:clrScheme name="modèleBRGM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BRGM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bg1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modèleBRGM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BRGM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BRGM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BRGM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BRGM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BRGM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BRGM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BRGM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BRGM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BRGM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BRGM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BRGM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\\Srv6\Applications\Communication\powerpoint\modèleBRGM.pot</Template>
  <TotalTime>8776</TotalTime>
  <Words>424</Words>
  <Application>Microsoft Office PowerPoint</Application>
  <PresentationFormat>Affichage à l'écran (4:3)</PresentationFormat>
  <Paragraphs>120</Paragraphs>
  <Slides>9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modèleBRGM</vt:lpstr>
      <vt:lpstr>Présentation PowerPoint</vt:lpstr>
      <vt:lpstr>Présentation PowerPoint</vt:lpstr>
      <vt:lpstr>Johanna à Gâvres: Processus</vt:lpstr>
      <vt:lpstr>Johanna à Gâvres: Processus</vt:lpstr>
      <vt:lpstr>Johanna à Gâvres: Modélisation</vt:lpstr>
      <vt:lpstr>Echelle très locale: Problématiques</vt:lpstr>
      <vt:lpstr>Vagues imposées au modèle « vague-à-vague »</vt:lpstr>
      <vt:lpstr>Milieu urbain: Modèle Numérique d’Elévation</vt:lpstr>
      <vt:lpstr>Résultats de la simulation de submersion</vt:lpstr>
    </vt:vector>
  </TitlesOfParts>
  <Company>BRGM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powerpoint</dc:title>
  <dc:creator>marpeaux</dc:creator>
  <cp:lastModifiedBy>Joelle</cp:lastModifiedBy>
  <cp:revision>558</cp:revision>
  <cp:lastPrinted>2014-06-05T15:53:15Z</cp:lastPrinted>
  <dcterms:created xsi:type="dcterms:W3CDTF">2003-11-17T16:12:47Z</dcterms:created>
  <dcterms:modified xsi:type="dcterms:W3CDTF">2014-06-21T13:59:51Z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Reference">
    <vt:lpwstr>im008</vt:lpwstr>
  </property>
  <property fmtid="{D5CDD505-2E9C-101B-9397-08002B2CF9AE}" pid="3" name="ServiceUniteLU">
    <vt:lpwstr>71</vt:lpwstr>
  </property>
  <property fmtid="{D5CDD505-2E9C-101B-9397-08002B2CF9AE}" pid="4" name="ContentType">
    <vt:lpwstr>Doc SMQ sans auteur</vt:lpwstr>
  </property>
  <property fmtid="{D5CDD505-2E9C-101B-9397-08002B2CF9AE}" pid="5" name="ContentTypeId">
    <vt:lpwstr>0x010100B39FFC81A7D776409C0D1185659B84B500A0B51082E332AF469A06889BDB496E2B</vt:lpwstr>
  </property>
  <property fmtid="{D5CDD505-2E9C-101B-9397-08002B2CF9AE}" pid="6" name="TypeDocSMQ">
    <vt:lpwstr>Imprimés / Modèles</vt:lpwstr>
  </property>
</Properties>
</file>