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8" r:id="rId2"/>
    <p:sldId id="274" r:id="rId3"/>
    <p:sldId id="264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5" r:id="rId13"/>
    <p:sldId id="276" r:id="rId14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60" d="100"/>
          <a:sy n="60" d="100"/>
        </p:scale>
        <p:origin x="-1194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BBF01-42D4-C94C-B6DA-95ECD3C38E25}" type="datetimeFigureOut">
              <a:rPr lang="fr-FR" smtClean="0"/>
              <a:t>21/06/2014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3627E-CFD8-674F-8CDC-F47D768E80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7439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BBF01-42D4-C94C-B6DA-95ECD3C38E25}" type="datetimeFigureOut">
              <a:rPr lang="fr-FR" smtClean="0"/>
              <a:t>21/06/2014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3627E-CFD8-674F-8CDC-F47D768E80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3162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BBF01-42D4-C94C-B6DA-95ECD3C38E25}" type="datetimeFigureOut">
              <a:rPr lang="fr-FR" smtClean="0"/>
              <a:t>21/06/2014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3627E-CFD8-674F-8CDC-F47D768E80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1375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BBF01-42D4-C94C-B6DA-95ECD3C38E25}" type="datetimeFigureOut">
              <a:rPr lang="fr-FR" smtClean="0"/>
              <a:t>21/06/2014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3627E-CFD8-674F-8CDC-F47D768E80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4733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BBF01-42D4-C94C-B6DA-95ECD3C38E25}" type="datetimeFigureOut">
              <a:rPr lang="fr-FR" smtClean="0"/>
              <a:t>21/06/2014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3627E-CFD8-674F-8CDC-F47D768E80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9764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BBF01-42D4-C94C-B6DA-95ECD3C38E25}" type="datetimeFigureOut">
              <a:rPr lang="fr-FR" smtClean="0"/>
              <a:t>21/06/2014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3627E-CFD8-674F-8CDC-F47D768E80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4668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BBF01-42D4-C94C-B6DA-95ECD3C38E25}" type="datetimeFigureOut">
              <a:rPr lang="fr-FR" smtClean="0"/>
              <a:t>21/06/2014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3627E-CFD8-674F-8CDC-F47D768E80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5950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BBF01-42D4-C94C-B6DA-95ECD3C38E25}" type="datetimeFigureOut">
              <a:rPr lang="fr-FR" smtClean="0"/>
              <a:t>21/06/2014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3627E-CFD8-674F-8CDC-F47D768E80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319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BBF01-42D4-C94C-B6DA-95ECD3C38E25}" type="datetimeFigureOut">
              <a:rPr lang="fr-FR" smtClean="0"/>
              <a:t>21/06/2014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3627E-CFD8-674F-8CDC-F47D768E80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5764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BBF01-42D4-C94C-B6DA-95ECD3C38E25}" type="datetimeFigureOut">
              <a:rPr lang="fr-FR" smtClean="0"/>
              <a:t>21/06/2014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3627E-CFD8-674F-8CDC-F47D768E80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4840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BBF01-42D4-C94C-B6DA-95ECD3C38E25}" type="datetimeFigureOut">
              <a:rPr lang="fr-FR" smtClean="0"/>
              <a:t>21/06/2014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3627E-CFD8-674F-8CDC-F47D768E80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5118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FBBF01-42D4-C94C-B6DA-95ECD3C38E25}" type="datetimeFigureOut">
              <a:rPr lang="fr-FR" smtClean="0"/>
              <a:t>21/06/2014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63627E-CFD8-674F-8CDC-F47D768E80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9843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PPT_FONDATION_2014_ICON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679750"/>
            <a:ext cx="8229600" cy="1143000"/>
          </a:xfrm>
        </p:spPr>
        <p:txBody>
          <a:bodyPr/>
          <a:lstStyle/>
          <a:p>
            <a:r>
              <a:rPr lang="fr-FR" dirty="0" smtClean="0"/>
              <a:t>Fondation MAIF</a:t>
            </a:r>
            <a:endParaRPr lang="fr-FR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220133" y="2243678"/>
            <a:ext cx="8686800" cy="1481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 smtClean="0">
                <a:solidFill>
                  <a:schemeClr val="bg1">
                    <a:lumMod val="50000"/>
                  </a:schemeClr>
                </a:solidFill>
              </a:rPr>
              <a:t>Fondation reconnue d’utilité publique en 1989</a:t>
            </a:r>
          </a:p>
          <a:p>
            <a:r>
              <a:rPr lang="fr-FR" sz="2800" dirty="0" smtClean="0">
                <a:solidFill>
                  <a:schemeClr val="bg1">
                    <a:lumMod val="50000"/>
                  </a:schemeClr>
                </a:solidFill>
              </a:rPr>
              <a:t>Soutient des travaux de recherches dans différents domaines dont les inondations et les submersions marines</a:t>
            </a:r>
            <a:endParaRPr lang="fr-FR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25481" y="3953933"/>
            <a:ext cx="858145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</a:rPr>
              <a:t>Analyse des processus de dommages liés aux submersions marines et à l’effet des vagues (2011-2014)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400" dirty="0">
                <a:solidFill>
                  <a:schemeClr val="bg1">
                    <a:lumMod val="50000"/>
                  </a:schemeClr>
                </a:solidFill>
              </a:rPr>
              <a:t>La sensibilité des modèles d'évaluation des risques socio-économiques liés aux </a:t>
            </a: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</a:rPr>
              <a:t>inondations  (2010-2012)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</a:rPr>
              <a:t>Vulnérabilité des territoires face aux crues rapides (2004-2007)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</a:rPr>
              <a:t>Analyse de la gestion des alertes et des crises lors d’inondations et de tempêtes (2004-2007)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</a:rPr>
              <a:t>Interactions entre écoulements à surface libre de fluides complexes et un obstacle (2005-2008)</a:t>
            </a:r>
            <a:endParaRPr lang="fr-FR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0893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PPT_FONDATION_2014_ICONO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0"/>
            <a:ext cx="9110258" cy="6858000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440267" y="316468"/>
            <a:ext cx="4629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Des phénomènes anciens, récurrents et connus</a:t>
            </a:r>
            <a:endParaRPr lang="fr-FR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698" y="1103313"/>
            <a:ext cx="3165665" cy="4465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9363" y="1103313"/>
            <a:ext cx="2992866" cy="4465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6519333" y="6179479"/>
            <a:ext cx="15504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smtClean="0"/>
              <a:t>Sources : Jacques Boucard</a:t>
            </a:r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8109441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PPT_FONDATION_2014_ICONO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0"/>
            <a:ext cx="9110258" cy="6858000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440267" y="316468"/>
            <a:ext cx="5511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Un problème de mémoire collective, et de responsabilité</a:t>
            </a:r>
            <a:endParaRPr lang="fr-FR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9218" name="Picture 2" descr="http://www.vacances-location.net/photos/normal/097705-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13342"/>
            <a:ext cx="4013906" cy="3010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www.patrimoinemosan.net/Inondation/NIVEAU%20MEUSE%20ECLUSE%202%20%5b640x480%5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600" y="4033719"/>
            <a:ext cx="2868788" cy="2151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://www.patrimoinemosan.net/Inondation/NIVEAU%20MEUSE%20RIVAGE%202%20%5b640x480%5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631" y="4232803"/>
            <a:ext cx="1464380" cy="1952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http://www.i-resilience.fr/wp-content/uploads/2012/06/modele-de-repere-de-crue-cyclon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1810" y="2498725"/>
            <a:ext cx="1430173" cy="1425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http://francine.o2switch.net/wp-content/uploads/2011/01/154hjb9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778" y="604839"/>
            <a:ext cx="2489200" cy="3318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27879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PPT_FONDATION_2014_ICONO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0"/>
            <a:ext cx="9110258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67" y="1113955"/>
            <a:ext cx="6701367" cy="4905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685800" y="501700"/>
            <a:ext cx="3805768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chemeClr val="bg1">
                    <a:lumMod val="50000"/>
                  </a:schemeClr>
                </a:solidFill>
              </a:rPr>
              <a:t>Coût des Catastrophes naturelles en France depuis 30 ans (env. 55 % = inondations)</a:t>
            </a:r>
            <a:endParaRPr lang="fr-FR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7318589" y="1178984"/>
            <a:ext cx="1499128" cy="769441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fr-FR" sz="1100" b="1" i="1" dirty="0" smtClean="0"/>
              <a:t>Estimations des effets </a:t>
            </a:r>
          </a:p>
          <a:p>
            <a:r>
              <a:rPr lang="fr-FR" sz="1100" b="1" i="1" dirty="0" smtClean="0"/>
              <a:t>actuels de :</a:t>
            </a:r>
          </a:p>
          <a:p>
            <a:r>
              <a:rPr lang="fr-FR" sz="1100" b="1" i="1" dirty="0" smtClean="0"/>
              <a:t>- Seine 1910</a:t>
            </a:r>
          </a:p>
          <a:p>
            <a:r>
              <a:rPr lang="fr-FR" sz="1100" b="1" i="1" dirty="0" smtClean="0"/>
              <a:t>- Rhône  1856</a:t>
            </a:r>
            <a:endParaRPr lang="fr-FR" sz="1100" b="1" i="1" dirty="0"/>
          </a:p>
        </p:txBody>
      </p:sp>
      <p:sp>
        <p:nvSpPr>
          <p:cNvPr id="7" name="ZoneTexte 6"/>
          <p:cNvSpPr txBox="1"/>
          <p:nvPr/>
        </p:nvSpPr>
        <p:spPr>
          <a:xfrm>
            <a:off x="787400" y="1394775"/>
            <a:ext cx="73930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b="1" dirty="0" smtClean="0"/>
              <a:t>Millions €</a:t>
            </a:r>
            <a:endParaRPr lang="fr-FR" sz="1050" b="1" dirty="0"/>
          </a:p>
        </p:txBody>
      </p:sp>
    </p:spTree>
    <p:extLst>
      <p:ext uri="{BB962C8B-B14F-4D97-AF65-F5344CB8AC3E}">
        <p14:creationId xmlns:p14="http://schemas.microsoft.com/office/powerpoint/2010/main" val="41165870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PT_FONDATION_2014_ICON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re 1"/>
          <p:cNvSpPr txBox="1">
            <a:spLocks/>
          </p:cNvSpPr>
          <p:nvPr/>
        </p:nvSpPr>
        <p:spPr>
          <a:xfrm>
            <a:off x="389467" y="271175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Merci</a:t>
            </a:r>
          </a:p>
          <a:p>
            <a:endParaRPr lang="fr-FR" dirty="0" smtClean="0"/>
          </a:p>
          <a:p>
            <a:r>
              <a:rPr lang="fr-FR" sz="3600" i="1" dirty="0" smtClean="0">
                <a:solidFill>
                  <a:schemeClr val="bg1">
                    <a:lumMod val="50000"/>
                  </a:schemeClr>
                </a:solidFill>
              </a:rPr>
              <a:t>« Si la mer monte » 2014</a:t>
            </a:r>
            <a:endParaRPr lang="fr-FR" sz="3600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696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PT_FONDATION_2014_ICONO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0"/>
            <a:ext cx="9110258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1074209"/>
            <a:ext cx="8172450" cy="398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485775" y="501701"/>
            <a:ext cx="3805768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chemeClr val="bg1">
                    <a:lumMod val="50000"/>
                  </a:schemeClr>
                </a:solidFill>
              </a:rPr>
              <a:t>Typologie de sinistres à l’échelle mondiale</a:t>
            </a:r>
            <a:endParaRPr lang="fr-FR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025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804" y="617533"/>
            <a:ext cx="4810125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215900" y="665689"/>
            <a:ext cx="41275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chemeClr val="bg1">
                    <a:lumMod val="50000"/>
                  </a:schemeClr>
                </a:solidFill>
              </a:rPr>
              <a:t>La submersion marine :</a:t>
            </a:r>
          </a:p>
          <a:p>
            <a:pPr marL="285750" indent="-285750">
              <a:buFontTx/>
              <a:buChar char="-"/>
            </a:pPr>
            <a:r>
              <a:rPr lang="fr-FR" sz="1600" dirty="0" smtClean="0">
                <a:solidFill>
                  <a:schemeClr val="bg1">
                    <a:lumMod val="50000"/>
                  </a:schemeClr>
                </a:solidFill>
              </a:rPr>
              <a:t>Un aléa dont la fréquence devrait augmenter</a:t>
            </a:r>
          </a:p>
          <a:p>
            <a:pPr marL="285750" indent="-285750">
              <a:buFontTx/>
              <a:buChar char="-"/>
            </a:pPr>
            <a:r>
              <a:rPr lang="fr-FR" sz="1600" dirty="0" smtClean="0">
                <a:solidFill>
                  <a:schemeClr val="bg1">
                    <a:lumMod val="50000"/>
                  </a:schemeClr>
                </a:solidFill>
              </a:rPr>
              <a:t>Des enjeux économiques et humains en très forte croissance</a:t>
            </a:r>
          </a:p>
          <a:p>
            <a:pPr marL="285750" indent="-285750">
              <a:buFontTx/>
              <a:buChar char="-"/>
            </a:pPr>
            <a:r>
              <a:rPr lang="fr-FR" sz="1600" dirty="0" smtClean="0">
                <a:solidFill>
                  <a:schemeClr val="bg1">
                    <a:lumMod val="50000"/>
                  </a:schemeClr>
                </a:solidFill>
              </a:rPr>
              <a:t>Un risque qui augmente</a:t>
            </a:r>
            <a:endParaRPr lang="fr-FR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28" name="Picture 4" descr="http://planetevivante.files.wordpress.com/2008/03/schaleaenjeurisqcyclon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8" y="2175933"/>
            <a:ext cx="2387751" cy="3932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0511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PPT_FONDATION_2014_ICONO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0"/>
            <a:ext cx="9110258" cy="6858000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423333" y="504822"/>
            <a:ext cx="8407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chemeClr val="bg1">
                    <a:lumMod val="50000"/>
                  </a:schemeClr>
                </a:solidFill>
              </a:rPr>
              <a:t>Les</a:t>
            </a:r>
            <a:r>
              <a:rPr lang="fr-FR" sz="1600" dirty="0">
                <a:solidFill>
                  <a:schemeClr val="bg1">
                    <a:lumMod val="50000"/>
                  </a:schemeClr>
                </a:solidFill>
              </a:rPr>
              <a:t> conséquences humaines et matérielles de la tempête </a:t>
            </a:r>
            <a:r>
              <a:rPr lang="fr-FR" sz="1600" dirty="0" err="1">
                <a:solidFill>
                  <a:schemeClr val="bg1">
                    <a:lumMod val="50000"/>
                  </a:schemeClr>
                </a:solidFill>
              </a:rPr>
              <a:t>Xynthia</a:t>
            </a:r>
            <a:r>
              <a:rPr lang="fr-FR" sz="1600" dirty="0">
                <a:solidFill>
                  <a:schemeClr val="bg1">
                    <a:lumMod val="50000"/>
                  </a:schemeClr>
                </a:solidFill>
              </a:rPr>
              <a:t> </a:t>
            </a:r>
            <a:r>
              <a:rPr lang="fr-FR" sz="1600" dirty="0" smtClean="0">
                <a:solidFill>
                  <a:schemeClr val="bg1">
                    <a:lumMod val="50000"/>
                  </a:schemeClr>
                </a:solidFill>
              </a:rPr>
              <a:t>:</a:t>
            </a:r>
            <a:endParaRPr lang="fr-FR" sz="16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fr-FR" sz="1600" dirty="0">
                <a:solidFill>
                  <a:schemeClr val="bg1">
                    <a:lumMod val="50000"/>
                  </a:schemeClr>
                </a:solidFill>
              </a:rPr>
              <a:t> 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dirty="0" smtClean="0">
                <a:solidFill>
                  <a:schemeClr val="bg1">
                    <a:lumMod val="50000"/>
                  </a:schemeClr>
                </a:solidFill>
              </a:rPr>
              <a:t>53</a:t>
            </a:r>
            <a:r>
              <a:rPr lang="fr-FR" sz="1600" dirty="0">
                <a:solidFill>
                  <a:schemeClr val="bg1">
                    <a:lumMod val="50000"/>
                  </a:schemeClr>
                </a:solidFill>
              </a:rPr>
              <a:t> morts et 79 blessés sur le territoire français 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dirty="0" smtClean="0">
                <a:solidFill>
                  <a:schemeClr val="bg1">
                    <a:lumMod val="50000"/>
                  </a:schemeClr>
                </a:solidFill>
              </a:rPr>
              <a:t>Plus</a:t>
            </a:r>
            <a:r>
              <a:rPr lang="fr-FR" sz="1600" dirty="0">
                <a:solidFill>
                  <a:schemeClr val="bg1">
                    <a:lumMod val="50000"/>
                  </a:schemeClr>
                </a:solidFill>
              </a:rPr>
              <a:t> de 2,5 Mds de dommages directs, dont : 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sz="1600" dirty="0" smtClean="0">
                <a:solidFill>
                  <a:schemeClr val="bg1">
                    <a:lumMod val="50000"/>
                  </a:schemeClr>
                </a:solidFill>
              </a:rPr>
              <a:t>1,5</a:t>
            </a:r>
            <a:r>
              <a:rPr lang="fr-FR" sz="1600" dirty="0">
                <a:solidFill>
                  <a:schemeClr val="bg1">
                    <a:lumMod val="50000"/>
                  </a:schemeClr>
                </a:solidFill>
              </a:rPr>
              <a:t> Md à la charge des </a:t>
            </a:r>
            <a:r>
              <a:rPr lang="fr-FR" sz="1600" dirty="0" smtClean="0">
                <a:solidFill>
                  <a:schemeClr val="bg1">
                    <a:lumMod val="50000"/>
                  </a:schemeClr>
                </a:solidFill>
              </a:rPr>
              <a:t>assureurs (35 000 sinistres),</a:t>
            </a:r>
            <a:r>
              <a:rPr lang="fr-FR" sz="1600" dirty="0">
                <a:solidFill>
                  <a:schemeClr val="bg1">
                    <a:lumMod val="50000"/>
                  </a:schemeClr>
                </a:solidFill>
              </a:rPr>
              <a:t> 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sz="1600" dirty="0" smtClean="0">
                <a:solidFill>
                  <a:schemeClr val="bg1">
                    <a:lumMod val="50000"/>
                  </a:schemeClr>
                </a:solidFill>
              </a:rPr>
              <a:t>Plus</a:t>
            </a:r>
            <a:r>
              <a:rPr lang="fr-FR" sz="1600" dirty="0">
                <a:solidFill>
                  <a:schemeClr val="bg1">
                    <a:lumMod val="50000"/>
                  </a:schemeClr>
                </a:solidFill>
              </a:rPr>
              <a:t> de 500 exploitations agricoles représentant 52 000 hectares </a:t>
            </a:r>
            <a:r>
              <a:rPr lang="fr-FR" sz="1600" dirty="0" smtClean="0">
                <a:solidFill>
                  <a:schemeClr val="bg1">
                    <a:lumMod val="50000"/>
                  </a:schemeClr>
                </a:solidFill>
              </a:rPr>
              <a:t>inondées</a:t>
            </a:r>
            <a:r>
              <a:rPr lang="fr-FR" sz="1600" dirty="0">
                <a:solidFill>
                  <a:schemeClr val="bg1">
                    <a:lumMod val="50000"/>
                  </a:schemeClr>
                </a:solidFill>
              </a:rPr>
              <a:t> par la mer 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sz="1600" dirty="0" smtClean="0">
                <a:solidFill>
                  <a:schemeClr val="bg1">
                    <a:lumMod val="50000"/>
                  </a:schemeClr>
                </a:solidFill>
              </a:rPr>
              <a:t>Près</a:t>
            </a:r>
            <a:r>
              <a:rPr lang="fr-FR" sz="1600" dirty="0">
                <a:solidFill>
                  <a:schemeClr val="bg1">
                    <a:lumMod val="50000"/>
                  </a:schemeClr>
                </a:solidFill>
              </a:rPr>
              <a:t> de 200 km de digues à reconstruire </a:t>
            </a:r>
          </a:p>
          <a:p>
            <a:endParaRPr lang="fr-FR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fr-FR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66" y="2534288"/>
            <a:ext cx="3201785" cy="3425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118" y="2949154"/>
            <a:ext cx="3108020" cy="3425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6527797" y="3674533"/>
            <a:ext cx="2489201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>
                <a:solidFill>
                  <a:schemeClr val="bg1">
                    <a:lumMod val="50000"/>
                  </a:schemeClr>
                </a:solidFill>
              </a:rPr>
              <a:t>Charge</a:t>
            </a:r>
            <a:r>
              <a:rPr lang="fr-FR" sz="900" dirty="0">
                <a:solidFill>
                  <a:schemeClr val="bg1">
                    <a:lumMod val="50000"/>
                  </a:schemeClr>
                </a:solidFill>
              </a:rPr>
              <a:t> indemnisée au </a:t>
            </a:r>
            <a:r>
              <a:rPr lang="fr-FR" sz="900" dirty="0" smtClean="0">
                <a:solidFill>
                  <a:schemeClr val="bg1">
                    <a:lumMod val="50000"/>
                  </a:schemeClr>
                </a:solidFill>
              </a:rPr>
              <a:t>titre</a:t>
            </a:r>
            <a:r>
              <a:rPr lang="fr-FR" sz="900" dirty="0">
                <a:solidFill>
                  <a:schemeClr val="bg1">
                    <a:lumMod val="50000"/>
                  </a:schemeClr>
                </a:solidFill>
              </a:rPr>
              <a:t> du régime des </a:t>
            </a:r>
            <a:endParaRPr lang="fr-FR" sz="9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fr-FR" sz="900" dirty="0" smtClean="0">
                <a:solidFill>
                  <a:schemeClr val="bg1">
                    <a:lumMod val="50000"/>
                  </a:schemeClr>
                </a:solidFill>
              </a:rPr>
              <a:t>catastrophes</a:t>
            </a:r>
            <a:r>
              <a:rPr lang="fr-FR" sz="900" dirty="0">
                <a:solidFill>
                  <a:schemeClr val="bg1">
                    <a:lumMod val="50000"/>
                  </a:schemeClr>
                </a:solidFill>
              </a:rPr>
              <a:t>  naturelles :  </a:t>
            </a:r>
            <a:endParaRPr lang="fr-FR" sz="9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fr-FR" sz="900" dirty="0" smtClean="0">
                <a:solidFill>
                  <a:schemeClr val="bg1">
                    <a:lumMod val="50000"/>
                  </a:schemeClr>
                </a:solidFill>
              </a:rPr>
              <a:t>la</a:t>
            </a:r>
            <a:r>
              <a:rPr lang="fr-FR" sz="900" dirty="0">
                <a:solidFill>
                  <a:schemeClr val="bg1">
                    <a:lumMod val="50000"/>
                  </a:schemeClr>
                </a:solidFill>
              </a:rPr>
              <a:t>  Charente‐Maritime </a:t>
            </a:r>
            <a:r>
              <a:rPr lang="fr-FR" sz="900" dirty="0" smtClean="0">
                <a:solidFill>
                  <a:schemeClr val="bg1">
                    <a:lumMod val="50000"/>
                  </a:schemeClr>
                </a:solidFill>
              </a:rPr>
              <a:t> pour</a:t>
            </a:r>
            <a:r>
              <a:rPr lang="fr-FR" sz="900" dirty="0">
                <a:solidFill>
                  <a:schemeClr val="bg1">
                    <a:lumMod val="50000"/>
                  </a:schemeClr>
                </a:solidFill>
              </a:rPr>
              <a:t> 62,9 % </a:t>
            </a:r>
            <a:r>
              <a:rPr lang="fr-FR" sz="900" dirty="0" smtClean="0">
                <a:solidFill>
                  <a:schemeClr val="bg1">
                    <a:lumMod val="50000"/>
                  </a:schemeClr>
                </a:solidFill>
              </a:rPr>
              <a:t> et</a:t>
            </a:r>
            <a:r>
              <a:rPr lang="fr-FR" sz="900" dirty="0">
                <a:solidFill>
                  <a:schemeClr val="bg1">
                    <a:lumMod val="50000"/>
                  </a:schemeClr>
                </a:solidFill>
              </a:rPr>
              <a:t> </a:t>
            </a:r>
            <a:endParaRPr lang="fr-FR" sz="9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fr-FR" sz="900" dirty="0" smtClean="0">
                <a:solidFill>
                  <a:schemeClr val="bg1">
                    <a:lumMod val="50000"/>
                  </a:schemeClr>
                </a:solidFill>
              </a:rPr>
              <a:t>la</a:t>
            </a:r>
            <a:r>
              <a:rPr lang="fr-FR" sz="900" dirty="0">
                <a:solidFill>
                  <a:schemeClr val="bg1">
                    <a:lumMod val="50000"/>
                  </a:schemeClr>
                </a:solidFill>
              </a:rPr>
              <a:t> Vendée  pour 26,1 %. </a:t>
            </a:r>
          </a:p>
          <a:p>
            <a:r>
              <a:rPr lang="fr-FR" sz="900" dirty="0">
                <a:solidFill>
                  <a:schemeClr val="bg1">
                    <a:lumMod val="50000"/>
                  </a:schemeClr>
                </a:solidFill>
              </a:rPr>
              <a:t>La  Gironde  et  la  Loire‐Atlantique  </a:t>
            </a:r>
            <a:r>
              <a:rPr lang="fr-FR" sz="900" dirty="0" smtClean="0">
                <a:solidFill>
                  <a:schemeClr val="bg1">
                    <a:lumMod val="50000"/>
                  </a:schemeClr>
                </a:solidFill>
              </a:rPr>
              <a:t>représentent</a:t>
            </a:r>
            <a:r>
              <a:rPr lang="fr-FR" sz="900" dirty="0">
                <a:solidFill>
                  <a:schemeClr val="bg1">
                    <a:lumMod val="50000"/>
                  </a:schemeClr>
                </a:solidFill>
              </a:rPr>
              <a:t> </a:t>
            </a:r>
          </a:p>
          <a:p>
            <a:r>
              <a:rPr lang="fr-FR" sz="900" dirty="0">
                <a:solidFill>
                  <a:schemeClr val="bg1">
                    <a:lumMod val="50000"/>
                  </a:schemeClr>
                </a:solidFill>
              </a:rPr>
              <a:t>quant à elles respectivement 4,2 % et 2,0 % des </a:t>
            </a:r>
          </a:p>
          <a:p>
            <a:r>
              <a:rPr lang="fr-FR" sz="900" dirty="0">
                <a:solidFill>
                  <a:schemeClr val="bg1">
                    <a:lumMod val="50000"/>
                  </a:schemeClr>
                </a:solidFill>
              </a:rPr>
              <a:t>indemnités versées. 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22303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PPT_FONDATION_2014_ICONO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0"/>
            <a:ext cx="9110258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82" y="397933"/>
            <a:ext cx="6580306" cy="4742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5037666" y="5017213"/>
            <a:ext cx="12362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smtClean="0"/>
              <a:t>Sources FFSA-GEMA</a:t>
            </a:r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2571098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PPT_FONDATION_2014_ICONO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0"/>
            <a:ext cx="9110258" cy="6858000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446" y="1936898"/>
            <a:ext cx="4052888" cy="346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4639505" y="2598003"/>
            <a:ext cx="2793361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/>
              <a:t>Dénombrement des communes sinistrées en inondation depuis 1982 </a:t>
            </a:r>
          </a:p>
          <a:p>
            <a:r>
              <a:rPr lang="fr-FR" sz="1050" dirty="0"/>
              <a:t> 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sz="1050" dirty="0" smtClean="0"/>
              <a:t>Répartition </a:t>
            </a:r>
            <a:r>
              <a:rPr lang="fr-FR" sz="1050" dirty="0"/>
              <a:t>géographique du nombre de communes sinistrées par une inondation de 1982 à 2012 </a:t>
            </a:r>
            <a:endParaRPr lang="fr-FR" sz="1050" dirty="0" smtClean="0"/>
          </a:p>
          <a:p>
            <a:endParaRPr lang="fr-FR" sz="1050" dirty="0"/>
          </a:p>
          <a:p>
            <a:r>
              <a:rPr lang="fr-FR" sz="900" i="1" dirty="0"/>
              <a:t> Source : CCR, Journal Officiel, situation du fichier des arrêtés catastrophes naturelles au 06 février 2014 </a:t>
            </a:r>
          </a:p>
          <a:p>
            <a:endParaRPr lang="fr-FR" sz="1050" dirty="0"/>
          </a:p>
        </p:txBody>
      </p:sp>
      <p:sp>
        <p:nvSpPr>
          <p:cNvPr id="2" name="ZoneTexte 1"/>
          <p:cNvSpPr txBox="1"/>
          <p:nvPr/>
        </p:nvSpPr>
        <p:spPr>
          <a:xfrm>
            <a:off x="1634067" y="883735"/>
            <a:ext cx="6010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Une répartition inégale, surtout pour les submersions marines</a:t>
            </a:r>
            <a:endParaRPr lang="fr-FR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1212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PPT_FONDATION_2014_ICONO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406400" y="235004"/>
            <a:ext cx="553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Des modalités de construction peu adaptées à ce risque :</a:t>
            </a:r>
            <a:endParaRPr lang="fr-FR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316" y="724959"/>
            <a:ext cx="6604642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7306733" y="2954909"/>
            <a:ext cx="145905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dirty="0" smtClean="0"/>
              <a:t>Source : thèse C. André</a:t>
            </a:r>
            <a:endParaRPr lang="fr-FR" sz="105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3" y="2453217"/>
            <a:ext cx="3457575" cy="421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 descr="http://www.lavoixdunord.fr/sites/default/files/articles/ophotos/20121210/inondations-sandrine-droll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544" y="3429000"/>
            <a:ext cx="3766271" cy="250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8758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PPT_FONDATION_2014_ICONO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0"/>
            <a:ext cx="9110258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30200" y="364067"/>
            <a:ext cx="5197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La question de l’emprise de l’homme sur les territoire</a:t>
            </a:r>
            <a:endParaRPr lang="fr-F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310170" y="6112520"/>
            <a:ext cx="14462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 smtClean="0"/>
              <a:t>Source : vertigo.revues.org</a:t>
            </a:r>
            <a:endParaRPr lang="fr-FR" sz="9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835777"/>
            <a:ext cx="5724525" cy="5205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81534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PPT_FONDATION_2014_ICONO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0"/>
            <a:ext cx="9110258" cy="6858000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440267" y="316468"/>
            <a:ext cx="4629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Des phénomènes anciens, récurrents et connus</a:t>
            </a:r>
            <a:endParaRPr lang="fr-FR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804070"/>
            <a:ext cx="2314864" cy="3224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284" y="1193536"/>
            <a:ext cx="4906624" cy="401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52" y="4227274"/>
            <a:ext cx="3365414" cy="196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3767666" y="5949503"/>
            <a:ext cx="21123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Digues </a:t>
            </a:r>
            <a:r>
              <a:rPr lang="fr-FR" sz="1000" dirty="0"/>
              <a:t>du </a:t>
            </a:r>
            <a:r>
              <a:rPr lang="fr-FR" sz="1000" dirty="0" err="1"/>
              <a:t>Martray</a:t>
            </a:r>
            <a:r>
              <a:rPr lang="fr-FR" sz="1000" dirty="0"/>
              <a:t> (Île de Ré) (1912) 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6519333" y="6179479"/>
            <a:ext cx="15504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smtClean="0"/>
              <a:t>Sources : Jacques Boucard</a:t>
            </a:r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654538410"/>
      </p:ext>
    </p:extLst>
  </p:cSld>
  <p:clrMapOvr>
    <a:masterClrMapping/>
  </p:clrMapOvr>
</p:sld>
</file>

<file path=ppt/theme/theme1.xml><?xml version="1.0" encoding="utf-8"?>
<a:theme xmlns:a="http://schemas.openxmlformats.org/drawingml/2006/main" name="ModèlePPT_Fondation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ModèlePPT_Fondation</Template>
  <TotalTime>327</TotalTime>
  <Words>284</Words>
  <Application>Microsoft Office PowerPoint</Application>
  <PresentationFormat>Affichage à l'écran (4:3)</PresentationFormat>
  <Paragraphs>53</Paragraphs>
  <Slides>13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ModèlePPT_Fondation</vt:lpstr>
      <vt:lpstr>Fondation MAIF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MAIF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Fondation MAIF</dc:title>
  <dc:creator>RIGOLOT Marc</dc:creator>
  <cp:lastModifiedBy>Joelle</cp:lastModifiedBy>
  <cp:revision>14</cp:revision>
  <dcterms:created xsi:type="dcterms:W3CDTF">2014-05-26T10:07:00Z</dcterms:created>
  <dcterms:modified xsi:type="dcterms:W3CDTF">2014-06-21T12:39:35Z</dcterms:modified>
</cp:coreProperties>
</file>