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85" r:id="rId2"/>
    <p:sldId id="287" r:id="rId3"/>
    <p:sldId id="288" r:id="rId4"/>
    <p:sldId id="292" r:id="rId5"/>
    <p:sldId id="315" r:id="rId6"/>
    <p:sldId id="317" r:id="rId7"/>
    <p:sldId id="301" r:id="rId8"/>
    <p:sldId id="302" r:id="rId9"/>
    <p:sldId id="303" r:id="rId10"/>
    <p:sldId id="304" r:id="rId11"/>
    <p:sldId id="305" r:id="rId12"/>
    <p:sldId id="306" r:id="rId13"/>
    <p:sldId id="307" r:id="rId14"/>
    <p:sldId id="320" r:id="rId15"/>
    <p:sldId id="327" r:id="rId16"/>
    <p:sldId id="322" r:id="rId17"/>
    <p:sldId id="332" r:id="rId18"/>
    <p:sldId id="328" r:id="rId19"/>
    <p:sldId id="329" r:id="rId20"/>
    <p:sldId id="330" r:id="rId21"/>
    <p:sldId id="331" r:id="rId22"/>
  </p:sldIdLst>
  <p:sldSz cx="9144000" cy="6858000" type="screen4x3"/>
  <p:notesSz cx="6799263" cy="99298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52A4D3"/>
    <a:srgbClr val="333333"/>
    <a:srgbClr val="292929"/>
    <a:srgbClr val="FF66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0063" autoAdjust="0"/>
  </p:normalViewPr>
  <p:slideViewPr>
    <p:cSldViewPr>
      <p:cViewPr>
        <p:scale>
          <a:sx n="91" d="100"/>
          <a:sy n="91" d="100"/>
        </p:scale>
        <p:origin x="-540" y="-34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2408" tIns="46204" rIns="92408" bIns="46204" rtlCol="0"/>
          <a:lstStyle>
            <a:lvl1pPr algn="l">
              <a:defRPr sz="1200"/>
            </a:lvl1pPr>
          </a:lstStyle>
          <a:p>
            <a:pPr>
              <a:defRPr/>
            </a:pPr>
            <a:endParaRPr lang="fr-FR"/>
          </a:p>
        </p:txBody>
      </p:sp>
      <p:sp>
        <p:nvSpPr>
          <p:cNvPr id="3" name="Espace réservé de la date 2"/>
          <p:cNvSpPr>
            <a:spLocks noGrp="1"/>
          </p:cNvSpPr>
          <p:nvPr>
            <p:ph type="dt" sz="quarter" idx="1"/>
          </p:nvPr>
        </p:nvSpPr>
        <p:spPr>
          <a:xfrm>
            <a:off x="3851275" y="0"/>
            <a:ext cx="2946400" cy="496888"/>
          </a:xfrm>
          <a:prstGeom prst="rect">
            <a:avLst/>
          </a:prstGeom>
        </p:spPr>
        <p:txBody>
          <a:bodyPr vert="horz" lIns="92408" tIns="46204" rIns="92408" bIns="46204" rtlCol="0"/>
          <a:lstStyle>
            <a:lvl1pPr algn="r">
              <a:defRPr sz="1200" smtClean="0"/>
            </a:lvl1pPr>
          </a:lstStyle>
          <a:p>
            <a:pPr>
              <a:defRPr/>
            </a:pPr>
            <a:fld id="{585812BF-0572-4D28-9FD6-8598F291D8CC}" type="datetimeFigureOut">
              <a:rPr lang="fr-FR"/>
              <a:pPr>
                <a:defRPr/>
              </a:pPr>
              <a:t>17/04/2013</a:t>
            </a:fld>
            <a:endParaRPr lang="fr-FR"/>
          </a:p>
        </p:txBody>
      </p:sp>
      <p:sp>
        <p:nvSpPr>
          <p:cNvPr id="4" name="Espace réservé du pied de page 3"/>
          <p:cNvSpPr>
            <a:spLocks noGrp="1"/>
          </p:cNvSpPr>
          <p:nvPr>
            <p:ph type="ftr" sz="quarter" idx="2"/>
          </p:nvPr>
        </p:nvSpPr>
        <p:spPr>
          <a:xfrm>
            <a:off x="0" y="9431338"/>
            <a:ext cx="2946400" cy="496887"/>
          </a:xfrm>
          <a:prstGeom prst="rect">
            <a:avLst/>
          </a:prstGeom>
        </p:spPr>
        <p:txBody>
          <a:bodyPr vert="horz" lIns="92408" tIns="46204" rIns="92408" bIns="46204" rtlCol="0" anchor="b"/>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3851275" y="9431338"/>
            <a:ext cx="2946400" cy="496887"/>
          </a:xfrm>
          <a:prstGeom prst="rect">
            <a:avLst/>
          </a:prstGeom>
        </p:spPr>
        <p:txBody>
          <a:bodyPr vert="horz" lIns="92408" tIns="46204" rIns="92408" bIns="46204" rtlCol="0" anchor="b"/>
          <a:lstStyle>
            <a:lvl1pPr algn="r">
              <a:defRPr sz="1200" smtClean="0"/>
            </a:lvl1pPr>
          </a:lstStyle>
          <a:p>
            <a:pPr>
              <a:defRPr/>
            </a:pPr>
            <a:fld id="{89A88F9E-4D94-4D4D-883A-7B3F80B714E0}"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ext uri="{91240B29-F687-4F45-9708-019B960494DF}"/>
            <a:ext uri="{AF507438-7753-43E0-B8FC-AC1667EBCBE1}"/>
          </a:extLst>
        </p:spPr>
        <p:txBody>
          <a:bodyPr vert="horz" wrap="square" lIns="92408" tIns="46204" rIns="92408" bIns="46204" numCol="1" anchor="t" anchorCtr="0" compatLnSpc="1">
            <a:prstTxWarp prst="textNoShape">
              <a:avLst/>
            </a:prstTxWarp>
          </a:bodyPr>
          <a:lstStyle>
            <a:lvl1pPr>
              <a:defRPr sz="1200" dirty="0"/>
            </a:lvl1pPr>
          </a:lstStyle>
          <a:p>
            <a:pPr>
              <a:defRPr/>
            </a:pPr>
            <a:endParaRPr lang="fr-FR"/>
          </a:p>
        </p:txBody>
      </p:sp>
      <p:sp>
        <p:nvSpPr>
          <p:cNvPr id="5123"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ext uri="{91240B29-F687-4F45-9708-019B960494DF}"/>
            <a:ext uri="{AF507438-7753-43E0-B8FC-AC1667EBCBE1}"/>
          </a:extLst>
        </p:spPr>
        <p:txBody>
          <a:bodyPr vert="horz" wrap="square" lIns="92408" tIns="46204" rIns="92408" bIns="46204" numCol="1" anchor="t" anchorCtr="0" compatLnSpc="1">
            <a:prstTxWarp prst="textNoShape">
              <a:avLst/>
            </a:prstTxWarp>
          </a:bodyPr>
          <a:lstStyle>
            <a:lvl1pPr algn="r">
              <a:defRPr sz="1200" dirty="0"/>
            </a:lvl1pPr>
          </a:lstStyle>
          <a:p>
            <a:pPr>
              <a:defRPr/>
            </a:pPr>
            <a:endParaRPr lang="fr-FR"/>
          </a:p>
        </p:txBody>
      </p:sp>
      <p:sp>
        <p:nvSpPr>
          <p:cNvPr id="13316"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40363" cy="4468812"/>
          </a:xfrm>
          <a:prstGeom prst="rect">
            <a:avLst/>
          </a:prstGeom>
          <a:noFill/>
          <a:ln>
            <a:noFill/>
          </a:ln>
          <a:effectLst/>
          <a:extLst>
            <a:ext uri="{909E8E84-426E-40DD-AFC4-6F175D3DCCD1}"/>
            <a:ext uri="{91240B29-F687-4F45-9708-019B960494DF}"/>
            <a:ext uri="{AF507438-7753-43E0-B8FC-AC1667EBCBE1}"/>
          </a:extLst>
        </p:spPr>
        <p:txBody>
          <a:bodyPr vert="horz" wrap="square" lIns="92408" tIns="46204" rIns="92408" bIns="46204"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5126" name="Rectangle 6"/>
          <p:cNvSpPr>
            <a:spLocks noGrp="1" noChangeArrowheads="1"/>
          </p:cNvSpPr>
          <p:nvPr>
            <p:ph type="ftr" sz="quarter" idx="4"/>
          </p:nvPr>
        </p:nvSpPr>
        <p:spPr bwMode="auto">
          <a:xfrm>
            <a:off x="0" y="9431338"/>
            <a:ext cx="2946400" cy="496887"/>
          </a:xfrm>
          <a:prstGeom prst="rect">
            <a:avLst/>
          </a:prstGeom>
          <a:noFill/>
          <a:ln>
            <a:noFill/>
          </a:ln>
          <a:effectLst/>
          <a:extLst>
            <a:ext uri="{909E8E84-426E-40DD-AFC4-6F175D3DCCD1}"/>
            <a:ext uri="{91240B29-F687-4F45-9708-019B960494DF}"/>
            <a:ext uri="{AF507438-7753-43E0-B8FC-AC1667EBCBE1}"/>
          </a:extLst>
        </p:spPr>
        <p:txBody>
          <a:bodyPr vert="horz" wrap="square" lIns="92408" tIns="46204" rIns="92408" bIns="46204" numCol="1" anchor="b" anchorCtr="0" compatLnSpc="1">
            <a:prstTxWarp prst="textNoShape">
              <a:avLst/>
            </a:prstTxWarp>
          </a:bodyPr>
          <a:lstStyle>
            <a:lvl1pPr>
              <a:defRPr sz="1200" dirty="0"/>
            </a:lvl1pPr>
          </a:lstStyle>
          <a:p>
            <a:pPr>
              <a:defRPr/>
            </a:pPr>
            <a:endParaRPr lang="fr-FR"/>
          </a:p>
        </p:txBody>
      </p:sp>
      <p:sp>
        <p:nvSpPr>
          <p:cNvPr id="5127" name="Rectangle 7"/>
          <p:cNvSpPr>
            <a:spLocks noGrp="1" noChangeArrowheads="1"/>
          </p:cNvSpPr>
          <p:nvPr>
            <p:ph type="sldNum" sz="quarter" idx="5"/>
          </p:nvPr>
        </p:nvSpPr>
        <p:spPr bwMode="auto">
          <a:xfrm>
            <a:off x="3851275" y="9431338"/>
            <a:ext cx="2946400" cy="496887"/>
          </a:xfrm>
          <a:prstGeom prst="rect">
            <a:avLst/>
          </a:prstGeom>
          <a:noFill/>
          <a:ln>
            <a:noFill/>
          </a:ln>
          <a:effectLst/>
          <a:extLst>
            <a:ext uri="{909E8E84-426E-40DD-AFC4-6F175D3DCCD1}"/>
            <a:ext uri="{91240B29-F687-4F45-9708-019B960494DF}"/>
            <a:ext uri="{AF507438-7753-43E0-B8FC-AC1667EBCBE1}"/>
          </a:extLst>
        </p:spPr>
        <p:txBody>
          <a:bodyPr vert="horz" wrap="square" lIns="92408" tIns="46204" rIns="92408" bIns="46204" numCol="1" anchor="b" anchorCtr="0" compatLnSpc="1">
            <a:prstTxWarp prst="textNoShape">
              <a:avLst/>
            </a:prstTxWarp>
          </a:bodyPr>
          <a:lstStyle>
            <a:lvl1pPr algn="r">
              <a:defRPr sz="1200"/>
            </a:lvl1pPr>
          </a:lstStyle>
          <a:p>
            <a:pPr>
              <a:defRPr/>
            </a:pPr>
            <a:fld id="{037B6C89-B240-432F-81AF-2026F8225A62}"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a:ln/>
        </p:spPr>
      </p:sp>
      <p:sp>
        <p:nvSpPr>
          <p:cNvPr id="16386" name="Espace réservé des commentaires 2"/>
          <p:cNvSpPr>
            <a:spLocks noGrp="1"/>
          </p:cNvSpPr>
          <p:nvPr>
            <p:ph type="body" idx="1"/>
          </p:nvPr>
        </p:nvSpPr>
        <p:spPr>
          <a:noFill/>
        </p:spPr>
        <p:txBody>
          <a:bodyPr/>
          <a:lstStyle/>
          <a:p>
            <a:endParaRPr lang="fr-FR" smtClean="0"/>
          </a:p>
        </p:txBody>
      </p:sp>
      <p:sp>
        <p:nvSpPr>
          <p:cNvPr id="16387" name="Espace réservé du numéro de diapositive 3"/>
          <p:cNvSpPr>
            <a:spLocks noGrp="1"/>
          </p:cNvSpPr>
          <p:nvPr>
            <p:ph type="sldNum" sz="quarter" idx="5"/>
          </p:nvPr>
        </p:nvSpPr>
        <p:spPr>
          <a:noFill/>
          <a:ln>
            <a:miter lim="800000"/>
            <a:headEnd/>
            <a:tailEnd/>
          </a:ln>
        </p:spPr>
        <p:txBody>
          <a:bodyPr/>
          <a:lstStyle/>
          <a:p>
            <a:fld id="{3EB7B179-2D64-4761-8946-045AEB065EFC}" type="slidenum">
              <a:rPr lang="fr-FR" smtClean="0"/>
              <a:pPr/>
              <a:t>1</a:t>
            </a:fld>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p:cNvSpPr>
          <p:nvPr>
            <p:ph type="sldImg"/>
          </p:nvPr>
        </p:nvSpPr>
        <p:spPr>
          <a:ln/>
        </p:spPr>
      </p:sp>
      <p:sp>
        <p:nvSpPr>
          <p:cNvPr id="34818" name="Espace réservé des commentaires 2"/>
          <p:cNvSpPr>
            <a:spLocks noGrp="1"/>
          </p:cNvSpPr>
          <p:nvPr>
            <p:ph type="body" idx="1"/>
          </p:nvPr>
        </p:nvSpPr>
        <p:spPr>
          <a:noFill/>
        </p:spPr>
        <p:txBody>
          <a:bodyPr/>
          <a:lstStyle/>
          <a:p>
            <a:endParaRPr lang="fr-FR" smtClean="0"/>
          </a:p>
          <a:p>
            <a:endParaRPr lang="fr-FR" smtClean="0"/>
          </a:p>
        </p:txBody>
      </p:sp>
      <p:sp>
        <p:nvSpPr>
          <p:cNvPr id="34819" name="Espace réservé du numéro de diapositive 3"/>
          <p:cNvSpPr>
            <a:spLocks noGrp="1"/>
          </p:cNvSpPr>
          <p:nvPr>
            <p:ph type="sldNum" sz="quarter" idx="5"/>
          </p:nvPr>
        </p:nvSpPr>
        <p:spPr>
          <a:noFill/>
          <a:ln>
            <a:miter lim="800000"/>
            <a:headEnd/>
            <a:tailEnd/>
          </a:ln>
        </p:spPr>
        <p:txBody>
          <a:bodyPr/>
          <a:lstStyle/>
          <a:p>
            <a:fld id="{16F70A2E-E7E0-41C5-857C-76591338293F}" type="slidenum">
              <a:rPr lang="fr-FR" smtClean="0"/>
              <a:pPr/>
              <a:t>10</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e l'image des diapositives 1"/>
          <p:cNvSpPr>
            <a:spLocks noGrp="1" noRot="1" noChangeAspect="1"/>
          </p:cNvSpPr>
          <p:nvPr>
            <p:ph type="sldImg"/>
          </p:nvPr>
        </p:nvSpPr>
        <p:spPr>
          <a:ln/>
        </p:spPr>
      </p:sp>
      <p:sp>
        <p:nvSpPr>
          <p:cNvPr id="36866" name="Espace réservé des commentaires 2"/>
          <p:cNvSpPr>
            <a:spLocks noGrp="1"/>
          </p:cNvSpPr>
          <p:nvPr>
            <p:ph type="body" idx="1"/>
          </p:nvPr>
        </p:nvSpPr>
        <p:spPr>
          <a:noFill/>
        </p:spPr>
        <p:txBody>
          <a:bodyPr/>
          <a:lstStyle/>
          <a:p>
            <a:r>
              <a:rPr lang="fr-FR" sz="1100" smtClean="0"/>
              <a:t>Pour répondre aux objectifs, le Répertoire des métiers est structuré autour de :</a:t>
            </a:r>
          </a:p>
          <a:p>
            <a:endParaRPr lang="fr-FR" sz="1100" smtClean="0"/>
          </a:p>
          <a:p>
            <a:r>
              <a:rPr lang="fr-FR" sz="1100" smtClean="0"/>
              <a:t>- La nomenclature des emplois qui regroupe les métiers du RG par famille et décline les emplois rattachés à chaque métier, Cette nomenclature constitue une codification des métiers et des emplois que ces derniers recouvrent. Elle  est nécessaire à la fiabilité des données des systèmes d’informations RH. </a:t>
            </a:r>
            <a:br>
              <a:rPr lang="fr-FR" sz="1100" smtClean="0"/>
            </a:br>
            <a:r>
              <a:rPr lang="fr-FR" sz="1100" smtClean="0"/>
              <a:t/>
            </a:r>
            <a:br>
              <a:rPr lang="fr-FR" sz="1100" smtClean="0"/>
            </a:br>
            <a:r>
              <a:rPr lang="fr-FR" sz="1100" smtClean="0"/>
              <a:t>- La présentation, au sein de familles professionnelles, des métiers de la Sécurité sociale, regroupés en fonction de finalités communes et décrits au sein des rubriques suivantes : appellations d’emplois les plus courantes, activités principales, interlocuteurs principaux, compétences requises, formations obligatoires pour l’accès au métier ou formations institutionnelles existantes. Cette partie sera consultable par tout public sur le site internet de l’Ucanss.</a:t>
            </a:r>
          </a:p>
          <a:p>
            <a:r>
              <a:rPr lang="fr-FR" sz="1100" smtClean="0"/>
              <a:t/>
            </a:r>
            <a:br>
              <a:rPr lang="fr-FR" sz="1100" smtClean="0"/>
            </a:br>
            <a:endParaRPr lang="fr-FR" sz="1100" smtClean="0"/>
          </a:p>
        </p:txBody>
      </p:sp>
      <p:sp>
        <p:nvSpPr>
          <p:cNvPr id="36867" name="Espace réservé du numéro de diapositive 3"/>
          <p:cNvSpPr>
            <a:spLocks noGrp="1"/>
          </p:cNvSpPr>
          <p:nvPr>
            <p:ph type="sldNum" sz="quarter" idx="5"/>
          </p:nvPr>
        </p:nvSpPr>
        <p:spPr>
          <a:noFill/>
          <a:ln>
            <a:miter lim="800000"/>
            <a:headEnd/>
            <a:tailEnd/>
          </a:ln>
        </p:spPr>
        <p:txBody>
          <a:bodyPr/>
          <a:lstStyle/>
          <a:p>
            <a:fld id="{A918FA22-6321-4FED-969A-4DE14F0CEBD6}" type="slidenum">
              <a:rPr lang="fr-FR" smtClean="0"/>
              <a:pPr/>
              <a:t>11</a:t>
            </a:fld>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Espace réservé de l'image des diapositives 1"/>
          <p:cNvSpPr>
            <a:spLocks noGrp="1" noRot="1" noChangeAspect="1"/>
          </p:cNvSpPr>
          <p:nvPr>
            <p:ph type="sldImg"/>
          </p:nvPr>
        </p:nvSpPr>
        <p:spPr>
          <a:ln/>
        </p:spPr>
      </p:sp>
      <p:sp>
        <p:nvSpPr>
          <p:cNvPr id="3" name="Espace réservé des commentaires 2"/>
          <p:cNvSpPr>
            <a:spLocks noGrp="1"/>
          </p:cNvSpPr>
          <p:nvPr>
            <p:ph type="body" idx="1"/>
          </p:nvPr>
        </p:nvSpPr>
        <p:spPr/>
        <p:txBody>
          <a:bodyPr/>
          <a:lstStyle/>
          <a:p>
            <a:pPr marL="0" lvl="3" defTabSz="917375">
              <a:defRPr/>
            </a:pPr>
            <a:endParaRPr lang="fr-FR" dirty="0" smtClean="0">
              <a:solidFill>
                <a:schemeClr val="accent2"/>
              </a:solidFill>
            </a:endParaRPr>
          </a:p>
          <a:p>
            <a:pPr>
              <a:defRPr/>
            </a:pPr>
            <a:r>
              <a:rPr lang="fr-FR" sz="1100" dirty="0"/>
              <a:t>Le Répertoire des Métiers 2005 propose des métiers définis à partir de leur raison d’être vis à vis de leurs « clients ». </a:t>
            </a:r>
          </a:p>
          <a:p>
            <a:pPr>
              <a:defRPr/>
            </a:pPr>
            <a:r>
              <a:rPr lang="fr-FR" sz="1100" dirty="0"/>
              <a:t>Cette approche a conduit à regrouper d’anciens métiers en un seul ou au contraire à scinder un ancien métier en plusieurs. </a:t>
            </a:r>
          </a:p>
          <a:p>
            <a:pPr>
              <a:defRPr/>
            </a:pPr>
            <a:r>
              <a:rPr lang="fr-FR" sz="1100" dirty="0"/>
              <a:t>De plus, les métiers ont été définis en regroupant des emplois présentant une proximité de culture et d’identité professionnelles de leurs titulaires.</a:t>
            </a:r>
          </a:p>
          <a:p>
            <a:pPr>
              <a:defRPr/>
            </a:pPr>
            <a:r>
              <a:rPr lang="fr-FR" sz="1100" dirty="0"/>
              <a:t>Enfin, les métiers peuvent rassembler des emplois positionnés sur des niveaux de qualification différents.</a:t>
            </a:r>
          </a:p>
          <a:p>
            <a:pPr>
              <a:defRPr/>
            </a:pPr>
            <a:endParaRPr lang="fr-FR" sz="1100" dirty="0"/>
          </a:p>
          <a:p>
            <a:pPr>
              <a:defRPr/>
            </a:pPr>
            <a:r>
              <a:rPr lang="fr-FR" sz="1100" b="1" dirty="0"/>
              <a:t>4 domaines professionnels :</a:t>
            </a:r>
          </a:p>
          <a:p>
            <a:pPr>
              <a:defRPr/>
            </a:pPr>
            <a:endParaRPr lang="fr-FR" sz="1100" dirty="0"/>
          </a:p>
          <a:p>
            <a:pPr marL="172007" indent="-172007">
              <a:buFontTx/>
              <a:buChar char="-"/>
              <a:defRPr/>
            </a:pPr>
            <a:r>
              <a:rPr lang="fr-FR" sz="1100" dirty="0"/>
              <a:t>Pilotage &amp; Management</a:t>
            </a:r>
          </a:p>
          <a:p>
            <a:pPr marL="172007" indent="-172007">
              <a:buFontTx/>
              <a:buChar char="-"/>
              <a:defRPr/>
            </a:pPr>
            <a:r>
              <a:rPr lang="fr-FR" sz="1100" dirty="0"/>
              <a:t>Relation de service avec le public &amp; cœur de métier</a:t>
            </a:r>
          </a:p>
          <a:p>
            <a:pPr marL="172007" indent="-172007">
              <a:buFontTx/>
              <a:buChar char="-"/>
              <a:defRPr/>
            </a:pPr>
            <a:r>
              <a:rPr lang="fr-FR" sz="1100" dirty="0"/>
              <a:t>Appui aux opérationnels &amp; métiers transverses de la gestion interne</a:t>
            </a:r>
          </a:p>
          <a:p>
            <a:pPr marL="172007" indent="-172007" defTabSz="917375">
              <a:buFontTx/>
              <a:buChar char="-"/>
              <a:defRPr/>
            </a:pPr>
            <a:r>
              <a:rPr lang="fr-FR" sz="1100" dirty="0"/>
              <a:t>Aide à la décision &amp; métiers transverses internes et externes</a:t>
            </a:r>
          </a:p>
          <a:p>
            <a:pPr>
              <a:defRPr/>
            </a:pPr>
            <a:endParaRPr lang="fr-FR" sz="1100" dirty="0"/>
          </a:p>
          <a:p>
            <a:pPr>
              <a:defRPr/>
            </a:pPr>
            <a:r>
              <a:rPr lang="fr-FR" sz="1100" b="1" dirty="0"/>
              <a:t>17 familles professionnelles sont identifiées et libellées selon la finalité des métiers qu’elles regroupent : </a:t>
            </a:r>
            <a:r>
              <a:rPr lang="fr-FR" sz="1100" dirty="0"/>
              <a:t/>
            </a:r>
            <a:br>
              <a:rPr lang="fr-FR" sz="1100" dirty="0"/>
            </a:br>
            <a:r>
              <a:rPr lang="fr-FR" sz="1100" dirty="0"/>
              <a:t/>
            </a:r>
            <a:br>
              <a:rPr lang="fr-FR" sz="1100" dirty="0"/>
            </a:br>
            <a:r>
              <a:rPr lang="fr-FR" sz="1100" dirty="0"/>
              <a:t>- Gestion des situations clients</a:t>
            </a:r>
            <a:br>
              <a:rPr lang="fr-FR" sz="1100" dirty="0"/>
            </a:br>
            <a:r>
              <a:rPr lang="fr-FR" sz="1100" dirty="0"/>
              <a:t>- Offre de soins et prise en charge du handicap</a:t>
            </a:r>
            <a:br>
              <a:rPr lang="fr-FR" sz="1100" dirty="0"/>
            </a:br>
            <a:r>
              <a:rPr lang="fr-FR" sz="1100" dirty="0"/>
              <a:t>- Optimisation des processus </a:t>
            </a:r>
            <a:br>
              <a:rPr lang="fr-FR" sz="1100" dirty="0"/>
            </a:br>
            <a:r>
              <a:rPr lang="fr-FR" sz="1100" dirty="0"/>
              <a:t>- Contrôle et maîtrise des risques externes</a:t>
            </a:r>
            <a:br>
              <a:rPr lang="fr-FR" sz="1100" dirty="0"/>
            </a:br>
            <a:r>
              <a:rPr lang="fr-FR" sz="1100" dirty="0"/>
              <a:t>- Analyse et conseil juridiques</a:t>
            </a:r>
            <a:br>
              <a:rPr lang="fr-FR" sz="1100" dirty="0"/>
            </a:br>
            <a:r>
              <a:rPr lang="fr-FR" sz="1100" dirty="0"/>
              <a:t>- Information et communication</a:t>
            </a:r>
            <a:br>
              <a:rPr lang="fr-FR" sz="1100" dirty="0"/>
            </a:br>
            <a:r>
              <a:rPr lang="fr-FR" sz="1100" dirty="0"/>
              <a:t>- Gestion comptable et financière</a:t>
            </a:r>
            <a:br>
              <a:rPr lang="fr-FR" sz="1100" dirty="0"/>
            </a:br>
            <a:r>
              <a:rPr lang="fr-FR" sz="1100" dirty="0"/>
              <a:t>- Promotion de l’offre de services</a:t>
            </a:r>
            <a:br>
              <a:rPr lang="fr-FR" sz="1100" dirty="0"/>
            </a:br>
            <a:r>
              <a:rPr lang="fr-FR" sz="1100" dirty="0"/>
              <a:t>- Gestion des moyens matériels</a:t>
            </a:r>
            <a:br>
              <a:rPr lang="fr-FR" sz="1100" dirty="0"/>
            </a:br>
            <a:r>
              <a:rPr lang="fr-FR" sz="1100" dirty="0"/>
              <a:t>- Intervention et développement social</a:t>
            </a:r>
            <a:br>
              <a:rPr lang="fr-FR" sz="1100" dirty="0"/>
            </a:br>
            <a:r>
              <a:rPr lang="fr-FR" sz="1100" dirty="0"/>
              <a:t>- Assistance logistique</a:t>
            </a:r>
            <a:br>
              <a:rPr lang="fr-FR" sz="1100" dirty="0"/>
            </a:br>
            <a:r>
              <a:rPr lang="fr-FR" sz="1100" dirty="0"/>
              <a:t>- Management et pilotage</a:t>
            </a:r>
            <a:br>
              <a:rPr lang="fr-FR" sz="1100" dirty="0"/>
            </a:br>
            <a:r>
              <a:rPr lang="fr-FR" sz="1100" dirty="0"/>
              <a:t>- Gestion et développement des ressources humaines</a:t>
            </a:r>
            <a:br>
              <a:rPr lang="fr-FR" sz="1100" dirty="0"/>
            </a:br>
            <a:r>
              <a:rPr lang="fr-FR" sz="1100" dirty="0"/>
              <a:t>- Régulation du système de soins</a:t>
            </a:r>
            <a:br>
              <a:rPr lang="fr-FR" sz="1100" dirty="0"/>
            </a:br>
            <a:r>
              <a:rPr lang="fr-FR" sz="1100" dirty="0"/>
              <a:t>- Prévention des risques professionnels et sanitaires</a:t>
            </a:r>
            <a:br>
              <a:rPr lang="fr-FR" sz="1100" dirty="0"/>
            </a:br>
            <a:r>
              <a:rPr lang="fr-FR" sz="1100" dirty="0"/>
              <a:t>- Observation socio-économique</a:t>
            </a:r>
            <a:br>
              <a:rPr lang="fr-FR" sz="1100" dirty="0"/>
            </a:br>
            <a:r>
              <a:rPr lang="fr-FR" sz="1100" dirty="0"/>
              <a:t>- Gestion des systèmes d’information</a:t>
            </a:r>
            <a:br>
              <a:rPr lang="fr-FR" sz="1100" dirty="0"/>
            </a:br>
            <a:r>
              <a:rPr lang="fr-FR" sz="1100" dirty="0"/>
              <a:t/>
            </a:r>
            <a:br>
              <a:rPr lang="fr-FR" sz="1100" dirty="0"/>
            </a:br>
            <a:endParaRPr lang="fr-FR" sz="1100" dirty="0"/>
          </a:p>
        </p:txBody>
      </p:sp>
      <p:sp>
        <p:nvSpPr>
          <p:cNvPr id="39939" name="Espace réservé du numéro de diapositive 3"/>
          <p:cNvSpPr>
            <a:spLocks noGrp="1"/>
          </p:cNvSpPr>
          <p:nvPr>
            <p:ph type="sldNum" sz="quarter" idx="5"/>
          </p:nvPr>
        </p:nvSpPr>
        <p:spPr>
          <a:noFill/>
          <a:ln>
            <a:miter lim="800000"/>
            <a:headEnd/>
            <a:tailEnd/>
          </a:ln>
        </p:spPr>
        <p:txBody>
          <a:bodyPr/>
          <a:lstStyle/>
          <a:p>
            <a:fld id="{135FE39E-38FF-47CB-BD8D-0B49D470A7B6}" type="slidenum">
              <a:rPr lang="fr-FR" smtClean="0"/>
              <a:pPr/>
              <a:t>12</a:t>
            </a:fld>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p:cNvSpPr>
            <a:spLocks noGrp="1" noRot="1" noChangeAspect="1"/>
          </p:cNvSpPr>
          <p:nvPr>
            <p:ph type="sldImg"/>
          </p:nvPr>
        </p:nvSpPr>
        <p:spPr>
          <a:ln/>
        </p:spPr>
      </p:sp>
      <p:sp>
        <p:nvSpPr>
          <p:cNvPr id="41986" name="Espace réservé des commentaires 2"/>
          <p:cNvSpPr>
            <a:spLocks noGrp="1"/>
          </p:cNvSpPr>
          <p:nvPr>
            <p:ph type="body" idx="1"/>
          </p:nvPr>
        </p:nvSpPr>
        <p:spPr>
          <a:noFill/>
        </p:spPr>
        <p:txBody>
          <a:bodyPr/>
          <a:lstStyle/>
          <a:p>
            <a:pPr marL="0" lvl="3" defTabSz="915988"/>
            <a:r>
              <a:rPr lang="fr-FR" smtClean="0">
                <a:solidFill>
                  <a:schemeClr val="accent2"/>
                </a:solidFill>
              </a:rPr>
              <a:t>Les métiers sont définis par rapport à leurs finalités et de manière concise : 4 à 8 activités principales maximum par métier. Leur description met davantage l’accent sur la définition des compétences requises, des savoirs, savoir-faire et des savoir-faire relationnels</a:t>
            </a:r>
          </a:p>
          <a:p>
            <a:pPr marL="0" lvl="3" defTabSz="915988"/>
            <a:endParaRPr lang="fr-FR" smtClean="0">
              <a:solidFill>
                <a:schemeClr val="accent2"/>
              </a:solidFill>
            </a:endParaRPr>
          </a:p>
          <a:p>
            <a:pPr marL="0" lvl="3" defTabSz="915988"/>
            <a:endParaRPr lang="fr-FR" smtClean="0">
              <a:solidFill>
                <a:schemeClr val="accent2"/>
              </a:solidFill>
            </a:endParaRPr>
          </a:p>
          <a:p>
            <a:pPr defTabSz="915988"/>
            <a:endParaRPr lang="fr-FR" smtClean="0"/>
          </a:p>
        </p:txBody>
      </p:sp>
      <p:sp>
        <p:nvSpPr>
          <p:cNvPr id="41987" name="Espace réservé du numéro de diapositive 3"/>
          <p:cNvSpPr>
            <a:spLocks noGrp="1"/>
          </p:cNvSpPr>
          <p:nvPr>
            <p:ph type="sldNum" sz="quarter" idx="5"/>
          </p:nvPr>
        </p:nvSpPr>
        <p:spPr>
          <a:noFill/>
          <a:ln>
            <a:miter lim="800000"/>
            <a:headEnd/>
            <a:tailEnd/>
          </a:ln>
        </p:spPr>
        <p:txBody>
          <a:bodyPr/>
          <a:lstStyle/>
          <a:p>
            <a:fld id="{3124871F-5949-48EB-B4B4-C7167EB61D20}" type="slidenum">
              <a:rPr lang="fr-FR" smtClean="0"/>
              <a:pPr/>
              <a:t>13</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Espace réservé de l'image des diapositives 1"/>
          <p:cNvSpPr>
            <a:spLocks noGrp="1" noRot="1" noChangeAspect="1"/>
          </p:cNvSpPr>
          <p:nvPr>
            <p:ph type="sldImg"/>
          </p:nvPr>
        </p:nvSpPr>
        <p:spPr>
          <a:ln/>
        </p:spPr>
      </p:sp>
      <p:sp>
        <p:nvSpPr>
          <p:cNvPr id="44034" name="Espace réservé des commentaires 2"/>
          <p:cNvSpPr>
            <a:spLocks noGrp="1"/>
          </p:cNvSpPr>
          <p:nvPr>
            <p:ph type="body" idx="1"/>
          </p:nvPr>
        </p:nvSpPr>
        <p:spPr>
          <a:noFill/>
        </p:spPr>
        <p:txBody>
          <a:bodyPr/>
          <a:lstStyle/>
          <a:p>
            <a:r>
              <a:rPr lang="fr-FR" smtClean="0"/>
              <a:t>Les référentiels emplois et compétences constituent une déclinaison plus fine et précise des emplois mentionnés dans le Répertoire des métiers nationaux: décrivent le contenu des emplois (activités et compétences) découlant d’une organisation locale spécifique.</a:t>
            </a:r>
          </a:p>
        </p:txBody>
      </p:sp>
      <p:sp>
        <p:nvSpPr>
          <p:cNvPr id="44035" name="Espace réservé du numéro de diapositive 3"/>
          <p:cNvSpPr>
            <a:spLocks noGrp="1"/>
          </p:cNvSpPr>
          <p:nvPr>
            <p:ph type="sldNum" sz="quarter" idx="5"/>
          </p:nvPr>
        </p:nvSpPr>
        <p:spPr>
          <a:noFill/>
          <a:ln>
            <a:miter lim="800000"/>
            <a:headEnd/>
            <a:tailEnd/>
          </a:ln>
        </p:spPr>
        <p:txBody>
          <a:bodyPr/>
          <a:lstStyle/>
          <a:p>
            <a:fld id="{80E275D2-4F57-403B-BCAB-6269BDB6D3EC}" type="slidenum">
              <a:rPr lang="fr-FR" smtClean="0"/>
              <a:pPr/>
              <a:t>14</a:t>
            </a:fld>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Espace réservé de l'image des diapositives 1"/>
          <p:cNvSpPr>
            <a:spLocks noGrp="1" noRot="1" noChangeAspect="1"/>
          </p:cNvSpPr>
          <p:nvPr>
            <p:ph type="sldImg"/>
          </p:nvPr>
        </p:nvSpPr>
        <p:spPr>
          <a:ln/>
        </p:spPr>
      </p:sp>
      <p:sp>
        <p:nvSpPr>
          <p:cNvPr id="46082" name="Espace réservé des commentaires 2"/>
          <p:cNvSpPr>
            <a:spLocks noGrp="1"/>
          </p:cNvSpPr>
          <p:nvPr>
            <p:ph type="body" idx="1"/>
          </p:nvPr>
        </p:nvSpPr>
        <p:spPr>
          <a:noFill/>
        </p:spPr>
        <p:txBody>
          <a:bodyPr/>
          <a:lstStyle/>
          <a:p>
            <a:endParaRPr lang="fr-FR" smtClean="0"/>
          </a:p>
        </p:txBody>
      </p:sp>
      <p:sp>
        <p:nvSpPr>
          <p:cNvPr id="46083" name="Espace réservé du numéro de diapositive 3"/>
          <p:cNvSpPr>
            <a:spLocks noGrp="1"/>
          </p:cNvSpPr>
          <p:nvPr>
            <p:ph type="sldNum" sz="quarter" idx="5"/>
          </p:nvPr>
        </p:nvSpPr>
        <p:spPr>
          <a:noFill/>
          <a:ln>
            <a:miter lim="800000"/>
            <a:headEnd/>
            <a:tailEnd/>
          </a:ln>
        </p:spPr>
        <p:txBody>
          <a:bodyPr/>
          <a:lstStyle/>
          <a:p>
            <a:fld id="{B13891BF-673A-45A5-8356-87971065EF42}" type="slidenum">
              <a:rPr lang="fr-FR" smtClean="0"/>
              <a:pPr/>
              <a:t>15</a:t>
            </a:fld>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Espace réservé de l'image des diapositives 1"/>
          <p:cNvSpPr>
            <a:spLocks noGrp="1" noRot="1" noChangeAspect="1"/>
          </p:cNvSpPr>
          <p:nvPr>
            <p:ph type="sldImg"/>
          </p:nvPr>
        </p:nvSpPr>
        <p:spPr>
          <a:ln/>
        </p:spPr>
      </p:sp>
      <p:sp>
        <p:nvSpPr>
          <p:cNvPr id="48130" name="Espace réservé des commentaires 2"/>
          <p:cNvSpPr>
            <a:spLocks noGrp="1"/>
          </p:cNvSpPr>
          <p:nvPr>
            <p:ph type="body" idx="1"/>
          </p:nvPr>
        </p:nvSpPr>
        <p:spPr>
          <a:noFill/>
        </p:spPr>
        <p:txBody>
          <a:bodyPr/>
          <a:lstStyle/>
          <a:p>
            <a:r>
              <a:rPr lang="fr-FR" smtClean="0"/>
              <a:t>La pesée des emplois est l’une des méthode d’évaluation du contenu des emplois sur la base de critères classants</a:t>
            </a:r>
          </a:p>
        </p:txBody>
      </p:sp>
      <p:sp>
        <p:nvSpPr>
          <p:cNvPr id="48131" name="Espace réservé du numéro de diapositive 3"/>
          <p:cNvSpPr>
            <a:spLocks noGrp="1"/>
          </p:cNvSpPr>
          <p:nvPr>
            <p:ph type="sldNum" sz="quarter" idx="5"/>
          </p:nvPr>
        </p:nvSpPr>
        <p:spPr>
          <a:noFill/>
          <a:ln>
            <a:miter lim="800000"/>
            <a:headEnd/>
            <a:tailEnd/>
          </a:ln>
        </p:spPr>
        <p:txBody>
          <a:bodyPr/>
          <a:lstStyle/>
          <a:p>
            <a:fld id="{480293DC-F642-4639-8843-1C09E686B5D5}" type="slidenum">
              <a:rPr lang="fr-FR" smtClean="0"/>
              <a:pPr/>
              <a:t>16</a:t>
            </a:fld>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Espace réservé de l'image des diapositives 1"/>
          <p:cNvSpPr>
            <a:spLocks noGrp="1" noRot="1" noChangeAspect="1"/>
          </p:cNvSpPr>
          <p:nvPr>
            <p:ph type="sldImg"/>
          </p:nvPr>
        </p:nvSpPr>
        <p:spPr>
          <a:ln/>
        </p:spPr>
      </p:sp>
      <p:sp>
        <p:nvSpPr>
          <p:cNvPr id="50178" name="Espace réservé des commentaires 2"/>
          <p:cNvSpPr>
            <a:spLocks noGrp="1"/>
          </p:cNvSpPr>
          <p:nvPr>
            <p:ph type="body" idx="1"/>
          </p:nvPr>
        </p:nvSpPr>
        <p:spPr>
          <a:noFill/>
        </p:spPr>
        <p:txBody>
          <a:bodyPr/>
          <a:lstStyle/>
          <a:p>
            <a:r>
              <a:rPr lang="fr-FR" smtClean="0"/>
              <a:t>La pesée des emplois est l’une des méthode d’évaluation du contenu des emplois sur la base de critères classants</a:t>
            </a:r>
          </a:p>
        </p:txBody>
      </p:sp>
      <p:sp>
        <p:nvSpPr>
          <p:cNvPr id="50179" name="Espace réservé du numéro de diapositive 3"/>
          <p:cNvSpPr>
            <a:spLocks noGrp="1"/>
          </p:cNvSpPr>
          <p:nvPr>
            <p:ph type="sldNum" sz="quarter" idx="5"/>
          </p:nvPr>
        </p:nvSpPr>
        <p:spPr>
          <a:noFill/>
          <a:ln>
            <a:miter lim="800000"/>
            <a:headEnd/>
            <a:tailEnd/>
          </a:ln>
        </p:spPr>
        <p:txBody>
          <a:bodyPr/>
          <a:lstStyle/>
          <a:p>
            <a:fld id="{87260661-D21E-4082-8D99-6181D99336B4}" type="slidenum">
              <a:rPr lang="fr-FR" smtClean="0"/>
              <a:pPr/>
              <a:t>17</a:t>
            </a:fld>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Espace réservé de l'image des diapositives 1"/>
          <p:cNvSpPr>
            <a:spLocks noGrp="1" noRot="1" noChangeAspect="1"/>
          </p:cNvSpPr>
          <p:nvPr>
            <p:ph type="sldImg"/>
          </p:nvPr>
        </p:nvSpPr>
        <p:spPr>
          <a:ln/>
        </p:spPr>
      </p:sp>
      <p:sp>
        <p:nvSpPr>
          <p:cNvPr id="52226" name="Espace réservé des commentaires 2"/>
          <p:cNvSpPr>
            <a:spLocks noGrp="1"/>
          </p:cNvSpPr>
          <p:nvPr>
            <p:ph type="body" idx="1"/>
          </p:nvPr>
        </p:nvSpPr>
        <p:spPr>
          <a:noFill/>
        </p:spPr>
        <p:txBody>
          <a:bodyPr/>
          <a:lstStyle/>
          <a:p>
            <a:pPr defTabSz="254000" eaLnBrk="1" hangingPunct="1"/>
            <a:r>
              <a:rPr lang="fr-FR" sz="1600" smtClean="0">
                <a:solidFill>
                  <a:schemeClr val="accent2"/>
                </a:solidFill>
              </a:rPr>
              <a:t>Chaque famille de métier comporte des métiers spécifiques. Ces fiches sont validées avec une vue interbranche. </a:t>
            </a:r>
          </a:p>
          <a:p>
            <a:pPr defTabSz="254000" eaLnBrk="1" hangingPunct="1"/>
            <a:r>
              <a:rPr lang="fr-FR" sz="1600" b="1" smtClean="0">
                <a:solidFill>
                  <a:schemeClr val="accent2"/>
                </a:solidFill>
              </a:rPr>
              <a:t>Chaque fiche métier comporte les rubriques suivantes </a:t>
            </a:r>
            <a:r>
              <a:rPr lang="fr-FR" sz="1600" smtClean="0">
                <a:solidFill>
                  <a:schemeClr val="accent2"/>
                </a:solidFill>
              </a:rPr>
              <a:t>:</a:t>
            </a:r>
          </a:p>
          <a:p>
            <a:pPr defTabSz="254000" eaLnBrk="1" hangingPunct="1"/>
            <a:r>
              <a:rPr lang="fr-FR" sz="1100" smtClean="0">
                <a:solidFill>
                  <a:schemeClr val="accent2"/>
                </a:solidFill>
              </a:rPr>
              <a:t>- l’intitulé du métier</a:t>
            </a:r>
          </a:p>
          <a:p>
            <a:pPr defTabSz="254000" eaLnBrk="1" hangingPunct="1"/>
            <a:r>
              <a:rPr lang="fr-FR" sz="1100" smtClean="0">
                <a:solidFill>
                  <a:schemeClr val="accent2"/>
                </a:solidFill>
              </a:rPr>
              <a:t>- sa finalité</a:t>
            </a:r>
          </a:p>
          <a:p>
            <a:pPr defTabSz="254000" eaLnBrk="1" hangingPunct="1"/>
            <a:r>
              <a:rPr lang="fr-FR" sz="1100" smtClean="0">
                <a:solidFill>
                  <a:schemeClr val="accent2"/>
                </a:solidFill>
              </a:rPr>
              <a:t>- les appellations d’emplois courantes</a:t>
            </a:r>
          </a:p>
          <a:p>
            <a:pPr defTabSz="254000" eaLnBrk="1" hangingPunct="1"/>
            <a:r>
              <a:rPr lang="fr-FR" sz="1100" smtClean="0">
                <a:solidFill>
                  <a:schemeClr val="accent2"/>
                </a:solidFill>
              </a:rPr>
              <a:t>- les principaux interlocuteurs du métier concerné</a:t>
            </a:r>
          </a:p>
          <a:p>
            <a:pPr defTabSz="254000" eaLnBrk="1" hangingPunct="1"/>
            <a:r>
              <a:rPr lang="fr-FR" sz="1100" smtClean="0">
                <a:solidFill>
                  <a:schemeClr val="accent2"/>
                </a:solidFill>
              </a:rPr>
              <a:t>- les formations obligatoires pour l’accès au métier,</a:t>
            </a:r>
          </a:p>
          <a:p>
            <a:pPr defTabSz="254000" eaLnBrk="1" hangingPunct="1"/>
            <a:r>
              <a:rPr lang="fr-FR" sz="1100" smtClean="0">
                <a:solidFill>
                  <a:schemeClr val="accent2"/>
                </a:solidFill>
              </a:rPr>
              <a:t>- ainsi que les formations institutionnelles existantes</a:t>
            </a:r>
          </a:p>
          <a:p>
            <a:pPr defTabSz="254000" eaLnBrk="1" hangingPunct="1"/>
            <a:r>
              <a:rPr lang="fr-FR" sz="1100" smtClean="0">
                <a:solidFill>
                  <a:schemeClr val="accent2"/>
                </a:solidFill>
              </a:rPr>
              <a:t>- les activités principales</a:t>
            </a:r>
          </a:p>
          <a:p>
            <a:pPr defTabSz="254000" eaLnBrk="1" hangingPunct="1"/>
            <a:r>
              <a:rPr lang="fr-FR" sz="1100" smtClean="0">
                <a:solidFill>
                  <a:schemeClr val="accent2"/>
                </a:solidFill>
              </a:rPr>
              <a:t>- les compétences requises (savoirs, savoirs faire et savoir faire relationnels)	</a:t>
            </a:r>
          </a:p>
          <a:p>
            <a:pPr defTabSz="254000" eaLnBrk="1" hangingPunct="1"/>
            <a:endParaRPr lang="fr-FR" sz="1100" smtClean="0">
              <a:solidFill>
                <a:schemeClr val="accent2"/>
              </a:solidFill>
            </a:endParaRPr>
          </a:p>
          <a:p>
            <a:pPr defTabSz="254000" eaLnBrk="1" hangingPunct="1"/>
            <a:endParaRPr lang="fr-FR" sz="1100" smtClean="0"/>
          </a:p>
        </p:txBody>
      </p:sp>
      <p:sp>
        <p:nvSpPr>
          <p:cNvPr id="52227" name="Espace réservé du numéro de diapositive 3"/>
          <p:cNvSpPr>
            <a:spLocks noGrp="1"/>
          </p:cNvSpPr>
          <p:nvPr>
            <p:ph type="sldNum" sz="quarter" idx="5"/>
          </p:nvPr>
        </p:nvSpPr>
        <p:spPr>
          <a:noFill/>
          <a:ln>
            <a:miter lim="800000"/>
            <a:headEnd/>
            <a:tailEnd/>
          </a:ln>
        </p:spPr>
        <p:txBody>
          <a:bodyPr/>
          <a:lstStyle/>
          <a:p>
            <a:fld id="{7EC6DFAB-08E8-4B2D-B816-FC0E9E279E7C}" type="slidenum">
              <a:rPr lang="fr-FR" smtClean="0"/>
              <a:pPr/>
              <a:t>18</a:t>
            </a:fld>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Espace réservé de l'image des diapositives 1"/>
          <p:cNvSpPr>
            <a:spLocks noGrp="1" noRot="1" noChangeAspect="1"/>
          </p:cNvSpPr>
          <p:nvPr>
            <p:ph type="sldImg"/>
          </p:nvPr>
        </p:nvSpPr>
        <p:spPr>
          <a:ln/>
        </p:spPr>
      </p:sp>
      <p:sp>
        <p:nvSpPr>
          <p:cNvPr id="54274" name="Espace réservé des commentaires 2"/>
          <p:cNvSpPr>
            <a:spLocks noGrp="1"/>
          </p:cNvSpPr>
          <p:nvPr>
            <p:ph type="body" idx="1"/>
          </p:nvPr>
        </p:nvSpPr>
        <p:spPr>
          <a:noFill/>
        </p:spPr>
        <p:txBody>
          <a:bodyPr/>
          <a:lstStyle/>
          <a:p>
            <a:pPr defTabSz="254000" eaLnBrk="1" hangingPunct="1"/>
            <a:endParaRPr lang="fr-FR" sz="1100" smtClean="0"/>
          </a:p>
        </p:txBody>
      </p:sp>
      <p:sp>
        <p:nvSpPr>
          <p:cNvPr id="54275" name="Espace réservé du numéro de diapositive 3"/>
          <p:cNvSpPr>
            <a:spLocks noGrp="1"/>
          </p:cNvSpPr>
          <p:nvPr>
            <p:ph type="sldNum" sz="quarter" idx="5"/>
          </p:nvPr>
        </p:nvSpPr>
        <p:spPr>
          <a:noFill/>
          <a:ln>
            <a:miter lim="800000"/>
            <a:headEnd/>
            <a:tailEnd/>
          </a:ln>
        </p:spPr>
        <p:txBody>
          <a:bodyPr/>
          <a:lstStyle/>
          <a:p>
            <a:fld id="{D475B047-12DF-4004-A410-45391E394550}" type="slidenum">
              <a:rPr lang="fr-FR" smtClean="0">
                <a:solidFill>
                  <a:srgbClr val="000000"/>
                </a:solidFill>
              </a:rPr>
              <a:pPr/>
              <a:t>19</a:t>
            </a:fld>
            <a:endParaRPr lang="fr-FR"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a:ln/>
        </p:spPr>
      </p:sp>
      <p:sp>
        <p:nvSpPr>
          <p:cNvPr id="18434" name="Espace réservé des commentaires 2"/>
          <p:cNvSpPr>
            <a:spLocks noGrp="1"/>
          </p:cNvSpPr>
          <p:nvPr>
            <p:ph type="body" idx="1"/>
          </p:nvPr>
        </p:nvSpPr>
        <p:spPr>
          <a:noFill/>
        </p:spPr>
        <p:txBody>
          <a:bodyPr/>
          <a:lstStyle/>
          <a:p>
            <a:endParaRPr lang="fr-FR" smtClean="0"/>
          </a:p>
        </p:txBody>
      </p:sp>
      <p:sp>
        <p:nvSpPr>
          <p:cNvPr id="18435" name="Espace réservé du numéro de diapositive 3"/>
          <p:cNvSpPr>
            <a:spLocks noGrp="1"/>
          </p:cNvSpPr>
          <p:nvPr>
            <p:ph type="sldNum" sz="quarter" idx="5"/>
          </p:nvPr>
        </p:nvSpPr>
        <p:spPr>
          <a:noFill/>
          <a:ln>
            <a:miter lim="800000"/>
            <a:headEnd/>
            <a:tailEnd/>
          </a:ln>
        </p:spPr>
        <p:txBody>
          <a:bodyPr/>
          <a:lstStyle/>
          <a:p>
            <a:fld id="{A1E1A009-8B69-4500-93E4-38C50477A958}" type="slidenum">
              <a:rPr lang="fr-FR" smtClean="0"/>
              <a:pPr/>
              <a:t>2</a:t>
            </a:fld>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Espace réservé de l'image des diapositives 1"/>
          <p:cNvSpPr>
            <a:spLocks noGrp="1" noRot="1" noChangeAspect="1"/>
          </p:cNvSpPr>
          <p:nvPr>
            <p:ph type="sldImg"/>
          </p:nvPr>
        </p:nvSpPr>
        <p:spPr>
          <a:ln/>
        </p:spPr>
      </p:sp>
      <p:sp>
        <p:nvSpPr>
          <p:cNvPr id="56322" name="Espace réservé des commentaires 2"/>
          <p:cNvSpPr>
            <a:spLocks noGrp="1"/>
          </p:cNvSpPr>
          <p:nvPr>
            <p:ph type="body" idx="1"/>
          </p:nvPr>
        </p:nvSpPr>
        <p:spPr>
          <a:noFill/>
        </p:spPr>
        <p:txBody>
          <a:bodyPr/>
          <a:lstStyle/>
          <a:p>
            <a:pPr defTabSz="254000" eaLnBrk="1" hangingPunct="1"/>
            <a:endParaRPr lang="fr-FR" sz="1100" smtClean="0"/>
          </a:p>
        </p:txBody>
      </p:sp>
      <p:sp>
        <p:nvSpPr>
          <p:cNvPr id="56323" name="Espace réservé du numéro de diapositive 3"/>
          <p:cNvSpPr>
            <a:spLocks noGrp="1"/>
          </p:cNvSpPr>
          <p:nvPr>
            <p:ph type="sldNum" sz="quarter" idx="5"/>
          </p:nvPr>
        </p:nvSpPr>
        <p:spPr>
          <a:noFill/>
          <a:ln>
            <a:miter lim="800000"/>
            <a:headEnd/>
            <a:tailEnd/>
          </a:ln>
        </p:spPr>
        <p:txBody>
          <a:bodyPr/>
          <a:lstStyle/>
          <a:p>
            <a:fld id="{E0E633D2-B5F7-40BD-899C-54C97336373B}" type="slidenum">
              <a:rPr lang="fr-FR" smtClean="0">
                <a:solidFill>
                  <a:srgbClr val="000000"/>
                </a:solidFill>
              </a:rPr>
              <a:pPr/>
              <a:t>20</a:t>
            </a:fld>
            <a:endParaRPr lang="fr-FR" smtClean="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Espace réservé de l'image des diapositives 1"/>
          <p:cNvSpPr>
            <a:spLocks noGrp="1" noRot="1" noChangeAspect="1"/>
          </p:cNvSpPr>
          <p:nvPr>
            <p:ph type="sldImg"/>
          </p:nvPr>
        </p:nvSpPr>
        <p:spPr>
          <a:ln/>
        </p:spPr>
      </p:sp>
      <p:sp>
        <p:nvSpPr>
          <p:cNvPr id="3" name="Espace réservé des commentaires 2"/>
          <p:cNvSpPr>
            <a:spLocks noGrp="1"/>
          </p:cNvSpPr>
          <p:nvPr>
            <p:ph type="body" idx="1"/>
          </p:nvPr>
        </p:nvSpPr>
        <p:spPr/>
        <p:txBody>
          <a:bodyPr/>
          <a:lstStyle/>
          <a:p>
            <a:pPr eaLnBrk="1" hangingPunct="1">
              <a:spcBef>
                <a:spcPct val="20000"/>
              </a:spcBef>
            </a:pPr>
            <a:r>
              <a:rPr lang="fr-FR" sz="2000" smtClean="0">
                <a:solidFill>
                  <a:srgbClr val="64A0C8"/>
                </a:solidFill>
              </a:rPr>
              <a:t>La révision et la création de nouveaux métiers est intervenue pour prendre en compte l’incidence sur les métiers de:</a:t>
            </a:r>
            <a:br>
              <a:rPr lang="fr-FR" sz="2000" smtClean="0">
                <a:solidFill>
                  <a:srgbClr val="64A0C8"/>
                </a:solidFill>
              </a:rPr>
            </a:br>
            <a:endParaRPr lang="fr-FR" sz="800" smtClean="0">
              <a:solidFill>
                <a:srgbClr val="64A0C8"/>
              </a:solidFill>
            </a:endParaRPr>
          </a:p>
          <a:p>
            <a:pPr eaLnBrk="1" hangingPunct="1">
              <a:spcBef>
                <a:spcPct val="20000"/>
              </a:spcBef>
              <a:buFontTx/>
              <a:buChar char="•"/>
            </a:pPr>
            <a:r>
              <a:rPr lang="fr-FR" sz="2400" smtClean="0">
                <a:solidFill>
                  <a:srgbClr val="64A0C8"/>
                </a:solidFill>
              </a:rPr>
              <a:t>L’évolution du contexte socio-économique :</a:t>
            </a:r>
            <a:br>
              <a:rPr lang="fr-FR" sz="2400" smtClean="0">
                <a:solidFill>
                  <a:srgbClr val="64A0C8"/>
                </a:solidFill>
              </a:rPr>
            </a:br>
            <a:endParaRPr lang="fr-FR" sz="1000" smtClean="0">
              <a:solidFill>
                <a:srgbClr val="64A0C8"/>
              </a:solidFill>
            </a:endParaRPr>
          </a:p>
          <a:p>
            <a:pPr marL="1600200" lvl="3" indent="-228600" eaLnBrk="1" hangingPunct="1">
              <a:spcBef>
                <a:spcPct val="20000"/>
              </a:spcBef>
              <a:buClr>
                <a:srgbClr val="52A4D3"/>
              </a:buClr>
              <a:buFontTx/>
              <a:buChar char="•"/>
            </a:pPr>
            <a:r>
              <a:rPr lang="fr-FR" sz="1800" smtClean="0">
                <a:solidFill>
                  <a:srgbClr val="333333"/>
                </a:solidFill>
              </a:rPr>
              <a:t>Développement de la politique nationale de contrôle et de régulation </a:t>
            </a:r>
            <a:br>
              <a:rPr lang="fr-FR" sz="1800" smtClean="0">
                <a:solidFill>
                  <a:srgbClr val="333333"/>
                </a:solidFill>
              </a:rPr>
            </a:br>
            <a:endParaRPr lang="fr-FR" sz="1800" smtClean="0">
              <a:solidFill>
                <a:srgbClr val="333333"/>
              </a:solidFill>
            </a:endParaRPr>
          </a:p>
          <a:p>
            <a:pPr marL="2057400" lvl="4" indent="-228600" eaLnBrk="1" hangingPunct="1">
              <a:spcBef>
                <a:spcPct val="20000"/>
              </a:spcBef>
              <a:buClr>
                <a:srgbClr val="52A4D3"/>
              </a:buClr>
              <a:buFontTx/>
              <a:buChar char="•"/>
            </a:pPr>
            <a:r>
              <a:rPr lang="fr-FR" sz="1800" smtClean="0">
                <a:solidFill>
                  <a:srgbClr val="333333"/>
                </a:solidFill>
              </a:rPr>
              <a:t>Délégué Assurance Maladie </a:t>
            </a:r>
          </a:p>
          <a:p>
            <a:pPr marL="2057400" lvl="4" indent="-228600" eaLnBrk="1" hangingPunct="1">
              <a:spcBef>
                <a:spcPct val="20000"/>
              </a:spcBef>
              <a:buClr>
                <a:srgbClr val="52A4D3"/>
              </a:buClr>
              <a:buFontTx/>
              <a:buChar char="•"/>
            </a:pPr>
            <a:r>
              <a:rPr lang="fr-FR" sz="1800" smtClean="0">
                <a:solidFill>
                  <a:srgbClr val="333333"/>
                </a:solidFill>
              </a:rPr>
              <a:t>Enquêteur Assurance Maladie</a:t>
            </a:r>
            <a:br>
              <a:rPr lang="fr-FR" sz="1800" smtClean="0">
                <a:solidFill>
                  <a:srgbClr val="333333"/>
                </a:solidFill>
              </a:rPr>
            </a:br>
            <a:endParaRPr lang="fr-FR" sz="1800" smtClean="0">
              <a:solidFill>
                <a:srgbClr val="333333"/>
              </a:solidFill>
            </a:endParaRPr>
          </a:p>
          <a:p>
            <a:pPr marL="1600200" lvl="3" indent="-228600" eaLnBrk="1" hangingPunct="1">
              <a:spcBef>
                <a:spcPct val="20000"/>
              </a:spcBef>
              <a:buClr>
                <a:srgbClr val="52A4D3"/>
              </a:buClr>
              <a:buFontTx/>
              <a:buChar char="•"/>
            </a:pPr>
            <a:r>
              <a:rPr lang="fr-FR" sz="1800" smtClean="0">
                <a:solidFill>
                  <a:srgbClr val="333333"/>
                </a:solidFill>
              </a:rPr>
              <a:t>Développement de la politique nationale de prévention des risques</a:t>
            </a:r>
            <a:br>
              <a:rPr lang="fr-FR" sz="1800" smtClean="0">
                <a:solidFill>
                  <a:srgbClr val="333333"/>
                </a:solidFill>
              </a:rPr>
            </a:br>
            <a:endParaRPr lang="fr-FR" sz="1800" smtClean="0">
              <a:solidFill>
                <a:srgbClr val="64A0C8"/>
              </a:solidFill>
            </a:endParaRPr>
          </a:p>
          <a:p>
            <a:pPr marL="2057400" lvl="4" indent="-228600" eaLnBrk="1" hangingPunct="1">
              <a:spcBef>
                <a:spcPct val="20000"/>
              </a:spcBef>
              <a:buClr>
                <a:srgbClr val="52A4D3"/>
              </a:buClr>
              <a:buFontTx/>
              <a:buChar char="•"/>
            </a:pPr>
            <a:r>
              <a:rPr lang="fr-FR" sz="1800" smtClean="0">
                <a:solidFill>
                  <a:srgbClr val="333333"/>
                </a:solidFill>
              </a:rPr>
              <a:t>Gestionnaire Maîtrise des Risques</a:t>
            </a:r>
          </a:p>
          <a:p>
            <a:pPr marL="2057400" lvl="4" indent="-228600" eaLnBrk="1" hangingPunct="1">
              <a:spcBef>
                <a:spcPct val="20000"/>
              </a:spcBef>
              <a:buClr>
                <a:srgbClr val="52A4D3"/>
              </a:buClr>
              <a:buFontTx/>
              <a:buChar char="•"/>
            </a:pPr>
            <a:r>
              <a:rPr lang="fr-FR" sz="1800" smtClean="0">
                <a:solidFill>
                  <a:srgbClr val="333333"/>
                </a:solidFill>
              </a:rPr>
              <a:t>Conseiller en santé</a:t>
            </a:r>
          </a:p>
          <a:p>
            <a:pPr marL="2057400" lvl="4" indent="-228600" eaLnBrk="1" hangingPunct="1">
              <a:spcBef>
                <a:spcPct val="20000"/>
              </a:spcBef>
              <a:buClr>
                <a:srgbClr val="52A4D3"/>
              </a:buClr>
              <a:buFontTx/>
              <a:buChar char="•"/>
            </a:pPr>
            <a:endParaRPr lang="fr-FR" sz="1800" smtClean="0">
              <a:solidFill>
                <a:srgbClr val="333333"/>
              </a:solidFill>
            </a:endParaRPr>
          </a:p>
          <a:p>
            <a:pPr marL="2057400" lvl="4" indent="-228600" eaLnBrk="1" hangingPunct="1">
              <a:spcBef>
                <a:spcPct val="20000"/>
              </a:spcBef>
              <a:buClr>
                <a:srgbClr val="52A4D3"/>
              </a:buClr>
              <a:buFontTx/>
              <a:buChar char="•"/>
            </a:pPr>
            <a:r>
              <a:rPr lang="fr-FR" sz="2400" smtClean="0">
                <a:solidFill>
                  <a:srgbClr val="52A4D3"/>
                </a:solidFill>
              </a:rPr>
              <a:t>La création et impact de CQP, dont:</a:t>
            </a:r>
            <a:r>
              <a:rPr lang="fr-FR" sz="1800" smtClean="0">
                <a:solidFill>
                  <a:srgbClr val="52A4D3"/>
                </a:solidFill>
              </a:rPr>
              <a:t/>
            </a:r>
            <a:br>
              <a:rPr lang="fr-FR" sz="1800" smtClean="0">
                <a:solidFill>
                  <a:srgbClr val="52A4D3"/>
                </a:solidFill>
              </a:rPr>
            </a:br>
            <a:r>
              <a:rPr lang="fr-FR" sz="1800" smtClean="0">
                <a:solidFill>
                  <a:srgbClr val="333333"/>
                </a:solidFill>
              </a:rPr>
              <a:t>		</a:t>
            </a:r>
            <a:endParaRPr lang="fr-FR" sz="900" smtClean="0">
              <a:solidFill>
                <a:srgbClr val="333333"/>
              </a:solidFill>
            </a:endParaRPr>
          </a:p>
          <a:p>
            <a:pPr marL="2057400" lvl="4" indent="-228600" eaLnBrk="1" hangingPunct="1">
              <a:spcBef>
                <a:spcPct val="20000"/>
              </a:spcBef>
              <a:buClr>
                <a:srgbClr val="52A4D3"/>
              </a:buClr>
              <a:buFontTx/>
              <a:buChar char="•"/>
            </a:pPr>
            <a:r>
              <a:rPr lang="fr-FR" sz="1800" smtClean="0">
                <a:solidFill>
                  <a:srgbClr val="333333"/>
                </a:solidFill>
              </a:rPr>
              <a:t>Conseiller offre de service</a:t>
            </a:r>
          </a:p>
          <a:p>
            <a:pPr marL="2057400" lvl="4" indent="-228600" eaLnBrk="1" hangingPunct="1">
              <a:spcBef>
                <a:spcPct val="20000"/>
              </a:spcBef>
              <a:buClr>
                <a:srgbClr val="52A4D3"/>
              </a:buClr>
              <a:buFontTx/>
              <a:buChar char="•"/>
            </a:pPr>
            <a:r>
              <a:rPr lang="fr-FR" sz="1800" smtClean="0">
                <a:solidFill>
                  <a:srgbClr val="333333"/>
                </a:solidFill>
              </a:rPr>
              <a:t>Gestionnaire conseil sécurité sociale</a:t>
            </a:r>
          </a:p>
          <a:p>
            <a:pPr eaLnBrk="1" hangingPunct="1"/>
            <a:endParaRPr lang="fr-FR" sz="2400" smtClean="0">
              <a:solidFill>
                <a:srgbClr val="52A4D3"/>
              </a:solidFill>
            </a:endParaRPr>
          </a:p>
          <a:p>
            <a:pPr eaLnBrk="1" hangingPunct="1"/>
            <a:r>
              <a:rPr lang="fr-FR" sz="2400" smtClean="0">
                <a:solidFill>
                  <a:srgbClr val="52A4D3"/>
                </a:solidFill>
              </a:rPr>
              <a:t>Les métiers de la famille informatique sont en cours de mise à jour.</a:t>
            </a:r>
            <a:endParaRPr lang="fr-FR" sz="1100" smtClean="0"/>
          </a:p>
        </p:txBody>
      </p:sp>
      <p:sp>
        <p:nvSpPr>
          <p:cNvPr id="58371" name="Espace réservé du numéro de diapositive 3"/>
          <p:cNvSpPr>
            <a:spLocks noGrp="1"/>
          </p:cNvSpPr>
          <p:nvPr>
            <p:ph type="sldNum" sz="quarter" idx="5"/>
          </p:nvPr>
        </p:nvSpPr>
        <p:spPr>
          <a:noFill/>
          <a:ln>
            <a:miter lim="800000"/>
            <a:headEnd/>
            <a:tailEnd/>
          </a:ln>
        </p:spPr>
        <p:txBody>
          <a:bodyPr/>
          <a:lstStyle/>
          <a:p>
            <a:fld id="{6FC69958-2091-4C9D-B76C-F0C913F3EA2F}" type="slidenum">
              <a:rPr lang="fr-FR" smtClean="0">
                <a:solidFill>
                  <a:srgbClr val="000000"/>
                </a:solidFill>
              </a:rPr>
              <a:pPr/>
              <a:t>21</a:t>
            </a:fld>
            <a:endParaRPr lang="fr-FR"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ce réservé de l'image des diapositives 1"/>
          <p:cNvSpPr>
            <a:spLocks noGrp="1" noRot="1" noChangeAspect="1"/>
          </p:cNvSpPr>
          <p:nvPr>
            <p:ph type="sldImg"/>
          </p:nvPr>
        </p:nvSpPr>
        <p:spPr>
          <a:ln/>
        </p:spPr>
      </p:sp>
      <p:sp>
        <p:nvSpPr>
          <p:cNvPr id="20482" name="Espace réservé des commentaires 2"/>
          <p:cNvSpPr>
            <a:spLocks noGrp="1"/>
          </p:cNvSpPr>
          <p:nvPr>
            <p:ph type="body" idx="1"/>
          </p:nvPr>
        </p:nvSpPr>
        <p:spPr>
          <a:noFill/>
        </p:spPr>
        <p:txBody>
          <a:bodyPr/>
          <a:lstStyle/>
          <a:p>
            <a:pPr algn="just" defTabSz="909638" eaLnBrk="1" hangingPunct="1">
              <a:spcBef>
                <a:spcPct val="0"/>
              </a:spcBef>
            </a:pPr>
            <a:r>
              <a:rPr lang="fr-FR" sz="1100" smtClean="0">
                <a:solidFill>
                  <a:srgbClr val="333333"/>
                </a:solidFill>
                <a:latin typeface="Times New Roman" pitchFamily="18" charset="0"/>
                <a:cs typeface="Times New Roman" pitchFamily="18" charset="0"/>
              </a:rPr>
              <a:t>Il est à noter que le processus d’évaluation des emplois a pour objectif d’accorder aux employés des salaires proportionnels aux exigences de leurs emplois et non de déterminer le salaire individuel, qui doit prendre en compte des caractéristiques individuelles ainsi que le contexte extérieur ( marché du travail)</a:t>
            </a:r>
          </a:p>
          <a:p>
            <a:pPr defTabSz="909638"/>
            <a:endParaRPr lang="fr-FR" smtClean="0"/>
          </a:p>
        </p:txBody>
      </p:sp>
      <p:sp>
        <p:nvSpPr>
          <p:cNvPr id="20483" name="Espace réservé du numéro de diapositive 3"/>
          <p:cNvSpPr>
            <a:spLocks noGrp="1"/>
          </p:cNvSpPr>
          <p:nvPr>
            <p:ph type="sldNum" sz="quarter" idx="5"/>
          </p:nvPr>
        </p:nvSpPr>
        <p:spPr>
          <a:noFill/>
          <a:ln>
            <a:miter lim="800000"/>
            <a:headEnd/>
            <a:tailEnd/>
          </a:ln>
        </p:spPr>
        <p:txBody>
          <a:bodyPr/>
          <a:lstStyle/>
          <a:p>
            <a:fld id="{B9669874-69FF-4B2A-923A-1DBF0E760B53}" type="slidenum">
              <a:rPr lang="fr-FR" smtClean="0"/>
              <a:pPr/>
              <a:t>3</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p:cNvSpPr>
          <p:nvPr>
            <p:ph type="sldImg"/>
          </p:nvPr>
        </p:nvSpPr>
        <p:spPr>
          <a:ln/>
        </p:spPr>
      </p:sp>
      <p:sp>
        <p:nvSpPr>
          <p:cNvPr id="22530" name="Espace réservé des commentaires 2"/>
          <p:cNvSpPr>
            <a:spLocks noGrp="1"/>
          </p:cNvSpPr>
          <p:nvPr>
            <p:ph type="body" idx="1"/>
          </p:nvPr>
        </p:nvSpPr>
        <p:spPr>
          <a:noFill/>
        </p:spPr>
        <p:txBody>
          <a:bodyPr/>
          <a:lstStyle/>
          <a:p>
            <a:endParaRPr lang="fr-FR" smtClean="0"/>
          </a:p>
        </p:txBody>
      </p:sp>
      <p:sp>
        <p:nvSpPr>
          <p:cNvPr id="22531" name="Espace réservé du numéro de diapositive 3"/>
          <p:cNvSpPr>
            <a:spLocks noGrp="1"/>
          </p:cNvSpPr>
          <p:nvPr>
            <p:ph type="sldNum" sz="quarter" idx="5"/>
          </p:nvPr>
        </p:nvSpPr>
        <p:spPr>
          <a:noFill/>
          <a:ln>
            <a:miter lim="800000"/>
            <a:headEnd/>
            <a:tailEnd/>
          </a:ln>
        </p:spPr>
        <p:txBody>
          <a:bodyPr/>
          <a:lstStyle/>
          <a:p>
            <a:fld id="{A48C377C-985A-4C52-BB51-80F9A8FDAEEE}" type="slidenum">
              <a:rPr lang="fr-FR" smtClean="0"/>
              <a:pPr/>
              <a:t>4</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e l'image des diapositives 1"/>
          <p:cNvSpPr>
            <a:spLocks noGrp="1" noRot="1" noChangeAspect="1"/>
          </p:cNvSpPr>
          <p:nvPr>
            <p:ph type="sldImg"/>
          </p:nvPr>
        </p:nvSpPr>
        <p:spPr>
          <a:ln/>
        </p:spPr>
      </p:sp>
      <p:sp>
        <p:nvSpPr>
          <p:cNvPr id="24578" name="Espace réservé des commentaires 2"/>
          <p:cNvSpPr>
            <a:spLocks noGrp="1"/>
          </p:cNvSpPr>
          <p:nvPr>
            <p:ph type="body" idx="1"/>
          </p:nvPr>
        </p:nvSpPr>
        <p:spPr>
          <a:noFill/>
        </p:spPr>
        <p:txBody>
          <a:bodyPr/>
          <a:lstStyle/>
          <a:p>
            <a:endParaRPr lang="fr-FR" smtClean="0"/>
          </a:p>
        </p:txBody>
      </p:sp>
      <p:sp>
        <p:nvSpPr>
          <p:cNvPr id="24579" name="Espace réservé du numéro de diapositive 3"/>
          <p:cNvSpPr>
            <a:spLocks noGrp="1"/>
          </p:cNvSpPr>
          <p:nvPr>
            <p:ph type="sldNum" sz="quarter" idx="5"/>
          </p:nvPr>
        </p:nvSpPr>
        <p:spPr>
          <a:noFill/>
          <a:ln>
            <a:miter lim="800000"/>
            <a:headEnd/>
            <a:tailEnd/>
          </a:ln>
        </p:spPr>
        <p:txBody>
          <a:bodyPr/>
          <a:lstStyle/>
          <a:p>
            <a:fld id="{404FFE62-5990-4A93-8F51-14822B020094}" type="slidenum">
              <a:rPr lang="fr-FR" smtClean="0"/>
              <a:pPr/>
              <a:t>5</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a:ln/>
        </p:spPr>
      </p:sp>
      <p:sp>
        <p:nvSpPr>
          <p:cNvPr id="26626" name="Espace réservé des commentaires 2"/>
          <p:cNvSpPr>
            <a:spLocks noGrp="1"/>
          </p:cNvSpPr>
          <p:nvPr>
            <p:ph type="body" idx="1"/>
          </p:nvPr>
        </p:nvSpPr>
        <p:spPr>
          <a:noFill/>
        </p:spPr>
        <p:txBody>
          <a:bodyPr/>
          <a:lstStyle/>
          <a:p>
            <a:endParaRPr lang="fr-FR" smtClean="0"/>
          </a:p>
        </p:txBody>
      </p:sp>
      <p:sp>
        <p:nvSpPr>
          <p:cNvPr id="26627" name="Espace réservé du numéro de diapositive 3"/>
          <p:cNvSpPr>
            <a:spLocks noGrp="1"/>
          </p:cNvSpPr>
          <p:nvPr>
            <p:ph type="sldNum" sz="quarter" idx="5"/>
          </p:nvPr>
        </p:nvSpPr>
        <p:spPr>
          <a:noFill/>
          <a:ln>
            <a:miter lim="800000"/>
            <a:headEnd/>
            <a:tailEnd/>
          </a:ln>
        </p:spPr>
        <p:txBody>
          <a:bodyPr/>
          <a:lstStyle/>
          <a:p>
            <a:fld id="{8044C46F-5763-426E-B89E-4AB2FD818D86}" type="slidenum">
              <a:rPr lang="fr-FR" smtClean="0"/>
              <a:pPr/>
              <a:t>6</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p:cNvSpPr>
            <a:spLocks noGrp="1" noRot="1" noChangeAspect="1"/>
          </p:cNvSpPr>
          <p:nvPr>
            <p:ph type="sldImg"/>
          </p:nvPr>
        </p:nvSpPr>
        <p:spPr>
          <a:ln/>
        </p:spPr>
      </p:sp>
      <p:sp>
        <p:nvSpPr>
          <p:cNvPr id="28674" name="Espace réservé des commentaires 2"/>
          <p:cNvSpPr>
            <a:spLocks noGrp="1"/>
          </p:cNvSpPr>
          <p:nvPr>
            <p:ph type="body" idx="1"/>
          </p:nvPr>
        </p:nvSpPr>
        <p:spPr>
          <a:noFill/>
        </p:spPr>
        <p:txBody>
          <a:bodyPr/>
          <a:lstStyle/>
          <a:p>
            <a:endParaRPr lang="fr-FR" smtClean="0"/>
          </a:p>
        </p:txBody>
      </p:sp>
      <p:sp>
        <p:nvSpPr>
          <p:cNvPr id="28675" name="Espace réservé du numéro de diapositive 3"/>
          <p:cNvSpPr>
            <a:spLocks noGrp="1"/>
          </p:cNvSpPr>
          <p:nvPr>
            <p:ph type="sldNum" sz="quarter" idx="5"/>
          </p:nvPr>
        </p:nvSpPr>
        <p:spPr>
          <a:noFill/>
          <a:ln>
            <a:miter lim="800000"/>
            <a:headEnd/>
            <a:tailEnd/>
          </a:ln>
        </p:spPr>
        <p:txBody>
          <a:bodyPr/>
          <a:lstStyle/>
          <a:p>
            <a:fld id="{7CFF3EC4-027E-47B3-AE08-EFFDDE71509B}" type="slidenum">
              <a:rPr lang="fr-FR" smtClean="0"/>
              <a:pPr/>
              <a:t>7</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ce réservé de l'image des diapositives 1"/>
          <p:cNvSpPr>
            <a:spLocks noGrp="1" noRot="1" noChangeAspect="1"/>
          </p:cNvSpPr>
          <p:nvPr>
            <p:ph type="sldImg"/>
          </p:nvPr>
        </p:nvSpPr>
        <p:spPr>
          <a:ln/>
        </p:spPr>
      </p:sp>
      <p:sp>
        <p:nvSpPr>
          <p:cNvPr id="3" name="Espace réservé des commentaires 2"/>
          <p:cNvSpPr>
            <a:spLocks noGrp="1"/>
          </p:cNvSpPr>
          <p:nvPr>
            <p:ph type="body" idx="1"/>
          </p:nvPr>
        </p:nvSpPr>
        <p:spPr/>
        <p:txBody>
          <a:bodyPr/>
          <a:lstStyle/>
          <a:p>
            <a:r>
              <a:rPr lang="fr-FR" sz="1100" b="1" u="sng" smtClean="0"/>
              <a:t>Finalités</a:t>
            </a:r>
            <a:r>
              <a:rPr lang="fr-FR" sz="1100" smtClean="0"/>
              <a:t> :</a:t>
            </a:r>
          </a:p>
          <a:p>
            <a:endParaRPr lang="fr-FR" sz="1100" smtClean="0"/>
          </a:p>
          <a:p>
            <a:r>
              <a:rPr lang="fr-FR" sz="1100" smtClean="0"/>
              <a:t>- Le Répertoire des Métiers est un ensemble de description des métiers de la Sécurité sociale dont le contenu est établi selon des règles précises et identiques pour chaque métier.</a:t>
            </a:r>
          </a:p>
          <a:p>
            <a:r>
              <a:rPr lang="fr-FR" sz="1100" smtClean="0"/>
              <a:t>- Il dresse un état des lieux des métiers exercés au sein de l’Institution et recense les missions, l’ensemble des activités et des compétences attachées à ces métiers.</a:t>
            </a:r>
          </a:p>
          <a:p>
            <a:r>
              <a:rPr lang="fr-FR" sz="1100" smtClean="0"/>
              <a:t> </a:t>
            </a:r>
          </a:p>
          <a:p>
            <a:r>
              <a:rPr lang="fr-FR" sz="1100" smtClean="0">
                <a:solidFill>
                  <a:schemeClr val="accent2"/>
                </a:solidFill>
              </a:rPr>
              <a:t>Le répertoire s’adresse :</a:t>
            </a:r>
          </a:p>
          <a:p>
            <a:endParaRPr lang="fr-FR" sz="1100" smtClean="0"/>
          </a:p>
          <a:p>
            <a:pPr>
              <a:buFontTx/>
              <a:buChar char="-"/>
            </a:pPr>
            <a:r>
              <a:rPr lang="fr-FR" sz="1100" b="1" smtClean="0"/>
              <a:t>Les équipes RH </a:t>
            </a:r>
            <a:r>
              <a:rPr lang="fr-FR" sz="1100" smtClean="0"/>
              <a:t>: faciliter le pilotage des ressources humaines</a:t>
            </a:r>
          </a:p>
          <a:p>
            <a:pPr>
              <a:buFontTx/>
              <a:buChar char="-"/>
            </a:pPr>
            <a:r>
              <a:rPr lang="fr-FR" sz="1100" b="1" smtClean="0"/>
              <a:t>Les salariés : </a:t>
            </a:r>
            <a:r>
              <a:rPr lang="fr-FR" sz="1100" smtClean="0"/>
              <a:t>obtenir une vision plus complète et plus précise des métiers existants et capitaliser sur cette base en vue d’une évolution professionnelle</a:t>
            </a:r>
          </a:p>
          <a:p>
            <a:r>
              <a:rPr lang="fr-FR" sz="1100" smtClean="0"/>
              <a:t>    Pour l’encadrement, cet outil permet d’élaborer plus aisément les fiches de postes et de conduire l’entretien professionnel annuel sur des bases précises.</a:t>
            </a:r>
          </a:p>
          <a:p>
            <a:pPr>
              <a:buFontTx/>
              <a:buChar char="-"/>
            </a:pPr>
            <a:r>
              <a:rPr lang="fr-FR" sz="1100" b="1" smtClean="0"/>
              <a:t>Les organisations syndicales : </a:t>
            </a:r>
            <a:r>
              <a:rPr lang="fr-FR" sz="1100" smtClean="0"/>
              <a:t>disposer d’un outil de connaissance des métiers partagé avec l’employeur qui peut, de fait, faciliter le dialogue social</a:t>
            </a:r>
          </a:p>
          <a:p>
            <a:pPr>
              <a:buFontTx/>
              <a:buChar char="-"/>
            </a:pPr>
            <a:endParaRPr lang="fr-FR" sz="1100" smtClean="0"/>
          </a:p>
          <a:p>
            <a:pPr>
              <a:buFontTx/>
              <a:buChar char="-"/>
            </a:pPr>
            <a:endParaRPr lang="fr-FR" smtClean="0"/>
          </a:p>
          <a:p>
            <a:pPr>
              <a:buFontTx/>
              <a:buChar char="-"/>
            </a:pPr>
            <a:endParaRPr lang="fr-FR" smtClean="0"/>
          </a:p>
          <a:p>
            <a:endParaRPr lang="fr-FR" smtClean="0"/>
          </a:p>
        </p:txBody>
      </p:sp>
      <p:sp>
        <p:nvSpPr>
          <p:cNvPr id="30723" name="Espace réservé du numéro de diapositive 3"/>
          <p:cNvSpPr>
            <a:spLocks noGrp="1"/>
          </p:cNvSpPr>
          <p:nvPr>
            <p:ph type="sldNum" sz="quarter" idx="5"/>
          </p:nvPr>
        </p:nvSpPr>
        <p:spPr>
          <a:noFill/>
          <a:ln>
            <a:miter lim="800000"/>
            <a:headEnd/>
            <a:tailEnd/>
          </a:ln>
        </p:spPr>
        <p:txBody>
          <a:bodyPr/>
          <a:lstStyle/>
          <a:p>
            <a:fld id="{4786B1FA-B590-4655-BA87-3EAA6E7D4185}" type="slidenum">
              <a:rPr lang="fr-FR" smtClean="0"/>
              <a:pPr/>
              <a:t>8</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p:cNvSpPr>
          <p:nvPr>
            <p:ph type="sldImg"/>
          </p:nvPr>
        </p:nvSpPr>
        <p:spPr>
          <a:ln/>
        </p:spPr>
      </p:sp>
      <p:sp>
        <p:nvSpPr>
          <p:cNvPr id="3" name="Espace réservé des commentaires 2"/>
          <p:cNvSpPr>
            <a:spLocks noGrp="1"/>
          </p:cNvSpPr>
          <p:nvPr>
            <p:ph type="body" idx="1"/>
          </p:nvPr>
        </p:nvSpPr>
        <p:spPr/>
        <p:txBody>
          <a:bodyPr/>
          <a:lstStyle/>
          <a:p>
            <a:pPr lvl="1"/>
            <a:endParaRPr lang="fr-FR" sz="2000" smtClean="0">
              <a:solidFill>
                <a:schemeClr val="accent2"/>
              </a:solidFill>
            </a:endParaRPr>
          </a:p>
          <a:p>
            <a:pPr lvl="1"/>
            <a:r>
              <a:rPr lang="fr-FR" sz="1100" b="1" smtClean="0"/>
              <a:t>L’ ambition initiale </a:t>
            </a:r>
            <a:r>
              <a:rPr lang="fr-FR" sz="1100" smtClean="0"/>
              <a:t>du RDM est de donner à tous les acteurs de l’Institution de la lisibilité sur les métiers de la Sécurité sociale, de fournir un langage commun et de constituer un cadre de référence de l’Institution. </a:t>
            </a:r>
          </a:p>
          <a:p>
            <a:pPr lvl="1"/>
            <a:endParaRPr lang="fr-FR" sz="1100" smtClean="0"/>
          </a:p>
          <a:p>
            <a:pPr lvl="1"/>
            <a:r>
              <a:rPr lang="fr-FR" sz="1100" b="1" smtClean="0"/>
              <a:t>Objectifs complémentaires liés à l’actualisation </a:t>
            </a:r>
            <a:r>
              <a:rPr lang="fr-FR" sz="1100" smtClean="0"/>
              <a:t>:</a:t>
            </a:r>
            <a:endParaRPr lang="fr-FR" sz="1100" smtClean="0">
              <a:solidFill>
                <a:schemeClr val="accent2"/>
              </a:solidFill>
            </a:endParaRPr>
          </a:p>
          <a:p>
            <a:pPr lvl="1"/>
            <a:endParaRPr lang="fr-FR" sz="1100" smtClean="0">
              <a:solidFill>
                <a:schemeClr val="accent2"/>
              </a:solidFill>
            </a:endParaRPr>
          </a:p>
          <a:p>
            <a:pPr lvl="1"/>
            <a:r>
              <a:rPr lang="fr-FR" sz="1100" smtClean="0">
                <a:solidFill>
                  <a:schemeClr val="accent2"/>
                </a:solidFill>
              </a:rPr>
              <a:t>Faciliter la gestion des ressources humaines en offrant un outil utilisable pour le recrutement et la formation…</a:t>
            </a:r>
          </a:p>
          <a:p>
            <a:endParaRPr lang="fr-FR" smtClean="0"/>
          </a:p>
        </p:txBody>
      </p:sp>
      <p:sp>
        <p:nvSpPr>
          <p:cNvPr id="32771" name="Espace réservé du numéro de diapositive 3"/>
          <p:cNvSpPr>
            <a:spLocks noGrp="1"/>
          </p:cNvSpPr>
          <p:nvPr>
            <p:ph type="sldNum" sz="quarter" idx="5"/>
          </p:nvPr>
        </p:nvSpPr>
        <p:spPr>
          <a:noFill/>
          <a:ln>
            <a:miter lim="800000"/>
            <a:headEnd/>
            <a:tailEnd/>
          </a:ln>
        </p:spPr>
        <p:txBody>
          <a:bodyPr/>
          <a:lstStyle/>
          <a:p>
            <a:fld id="{2FD91336-0B7E-467C-89ED-2DFA269D7CFE}" type="slidenum">
              <a:rPr lang="fr-FR" smtClean="0"/>
              <a:pPr/>
              <a:t>9</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4"/>
          <p:cNvSpPr>
            <a:spLocks noChangeArrowheads="1"/>
          </p:cNvSpPr>
          <p:nvPr/>
        </p:nvSpPr>
        <p:spPr bwMode="auto">
          <a:xfrm>
            <a:off x="7956550" y="0"/>
            <a:ext cx="1187450" cy="1187450"/>
          </a:xfrm>
          <a:prstGeom prst="rect">
            <a:avLst/>
          </a:prstGeom>
          <a:solidFill>
            <a:srgbClr val="52A4D3"/>
          </a:solidFill>
          <a:ln>
            <a:noFill/>
          </a:ln>
          <a:effectLst/>
          <a:extLst>
            <a:ext uri="{91240B29-F687-4F45-9708-019B960494DF}"/>
            <a:ext uri="{AF507438-7753-43E0-B8FC-AC1667EBCBE1}"/>
          </a:extLst>
        </p:spPr>
        <p:txBody>
          <a:bodyPr wrap="none" anchor="ctr"/>
          <a:lstStyle/>
          <a:p>
            <a:pPr>
              <a:defRPr/>
            </a:pPr>
            <a:endParaRPr lang="fr-FR" dirty="0"/>
          </a:p>
        </p:txBody>
      </p:sp>
      <p:pic>
        <p:nvPicPr>
          <p:cNvPr id="5" name="Picture 12" descr="logo_ucanss"/>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03575" y="5761038"/>
            <a:ext cx="2447925" cy="1123950"/>
          </a:xfrm>
          <a:prstGeom prst="rect">
            <a:avLst/>
          </a:prstGeom>
          <a:noFill/>
          <a:ln w="9525">
            <a:noFill/>
            <a:miter lim="800000"/>
            <a:headEnd/>
            <a:tailEnd/>
          </a:ln>
        </p:spPr>
      </p:pic>
      <p:sp>
        <p:nvSpPr>
          <p:cNvPr id="3074" name="Rectangle 2"/>
          <p:cNvSpPr>
            <a:spLocks noGrp="1" noChangeArrowheads="1"/>
          </p:cNvSpPr>
          <p:nvPr>
            <p:ph type="ctrTitle"/>
          </p:nvPr>
        </p:nvSpPr>
        <p:spPr>
          <a:xfrm>
            <a:off x="179388" y="2490788"/>
            <a:ext cx="7777162" cy="866775"/>
          </a:xfrm>
        </p:spPr>
        <p:txBody>
          <a:bodyPr/>
          <a:lstStyle>
            <a:lvl1pPr>
              <a:defRPr>
                <a:solidFill>
                  <a:srgbClr val="52A4D3"/>
                </a:solidFill>
              </a:defRPr>
            </a:lvl1pPr>
          </a:lstStyle>
          <a:p>
            <a:pPr lvl="0"/>
            <a:r>
              <a:rPr lang="fr-FR" noProof="0" smtClean="0"/>
              <a:t>Modifiez le style du titre</a:t>
            </a:r>
          </a:p>
        </p:txBody>
      </p:sp>
      <p:sp>
        <p:nvSpPr>
          <p:cNvPr id="3075" name="Rectangle 3"/>
          <p:cNvSpPr>
            <a:spLocks noGrp="1" noChangeArrowheads="1"/>
          </p:cNvSpPr>
          <p:nvPr>
            <p:ph type="subTitle" idx="1"/>
          </p:nvPr>
        </p:nvSpPr>
        <p:spPr>
          <a:xfrm>
            <a:off x="179388" y="3405188"/>
            <a:ext cx="7777162" cy="1752600"/>
          </a:xfrm>
        </p:spPr>
        <p:txBody>
          <a:bodyPr/>
          <a:lstStyle>
            <a:lvl1pPr marL="0" indent="0">
              <a:buFontTx/>
              <a:buNone/>
              <a:defRPr sz="2400">
                <a:solidFill>
                  <a:srgbClr val="333333"/>
                </a:solidFill>
              </a:defRPr>
            </a:lvl1pPr>
          </a:lstStyle>
          <a:p>
            <a:pPr lvl="0"/>
            <a:r>
              <a:rPr lang="fr-FR" noProof="0" smtClean="0"/>
              <a:t>Modifiez le style des sous-titres du masque</a:t>
            </a:r>
          </a:p>
        </p:txBody>
      </p:sp>
      <p:sp>
        <p:nvSpPr>
          <p:cNvPr id="6" name="Rectangle 6"/>
          <p:cNvSpPr>
            <a:spLocks noGrp="1" noChangeArrowheads="1"/>
          </p:cNvSpPr>
          <p:nvPr>
            <p:ph type="sldNum" sz="quarter" idx="10"/>
          </p:nvPr>
        </p:nvSpPr>
        <p:spPr>
          <a:xfrm>
            <a:off x="7839075" y="-431800"/>
            <a:ext cx="1557338" cy="476250"/>
          </a:xfrm>
        </p:spPr>
        <p:txBody>
          <a:bodyPr/>
          <a:lstStyle>
            <a:lvl1pPr algn="r">
              <a:defRPr sz="8800"/>
            </a:lvl1pPr>
          </a:lstStyle>
          <a:p>
            <a:pPr>
              <a:defRPr/>
            </a:pPr>
            <a:fld id="{730CB40B-02EC-4654-A277-3B96A82E23D3}"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4825B951-0F2F-4B47-9256-3A3537F93821}" type="datetime6">
              <a:rPr lang="fr-FR"/>
              <a:pPr>
                <a:defRPr/>
              </a:pPr>
              <a:t>avril 13</a:t>
            </a:fld>
            <a:endParaRPr lang="fr-FR" dirty="0"/>
          </a:p>
        </p:txBody>
      </p:sp>
      <p:sp>
        <p:nvSpPr>
          <p:cNvPr id="5" name="Rectangle 6"/>
          <p:cNvSpPr>
            <a:spLocks noGrp="1" noChangeArrowheads="1"/>
          </p:cNvSpPr>
          <p:nvPr>
            <p:ph type="sldNum" sz="quarter" idx="11"/>
          </p:nvPr>
        </p:nvSpPr>
        <p:spPr>
          <a:ln/>
        </p:spPr>
        <p:txBody>
          <a:bodyPr/>
          <a:lstStyle>
            <a:lvl1pPr>
              <a:defRPr/>
            </a:lvl1pPr>
          </a:lstStyle>
          <a:p>
            <a:pPr>
              <a:defRPr/>
            </a:pPr>
            <a:fld id="{104BEAFF-4576-454D-9B0B-39740F3D2521}"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318250" y="0"/>
            <a:ext cx="2070100" cy="612616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07950" y="0"/>
            <a:ext cx="6057900" cy="612616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CF60E699-81C4-4DA5-B3AC-E548518BF20B}" type="datetime6">
              <a:rPr lang="fr-FR"/>
              <a:pPr>
                <a:defRPr/>
              </a:pPr>
              <a:t>avril 13</a:t>
            </a:fld>
            <a:endParaRPr lang="fr-FR" dirty="0"/>
          </a:p>
        </p:txBody>
      </p:sp>
      <p:sp>
        <p:nvSpPr>
          <p:cNvPr id="5" name="Rectangle 6"/>
          <p:cNvSpPr>
            <a:spLocks noGrp="1" noChangeArrowheads="1"/>
          </p:cNvSpPr>
          <p:nvPr>
            <p:ph type="sldNum" sz="quarter" idx="11"/>
          </p:nvPr>
        </p:nvSpPr>
        <p:spPr>
          <a:ln/>
        </p:spPr>
        <p:txBody>
          <a:bodyPr/>
          <a:lstStyle>
            <a:lvl1pPr>
              <a:defRPr/>
            </a:lvl1pPr>
          </a:lstStyle>
          <a:p>
            <a:pPr>
              <a:defRPr/>
            </a:pPr>
            <a:fld id="{A0E1C630-752B-455E-8EE3-6F4CE890A400}"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2581B502-581C-4007-91C7-158FC0F2E18E}" type="datetime6">
              <a:rPr lang="fr-FR"/>
              <a:pPr>
                <a:defRPr/>
              </a:pPr>
              <a:t>avril 13</a:t>
            </a:fld>
            <a:endParaRPr lang="fr-FR" dirty="0"/>
          </a:p>
        </p:txBody>
      </p:sp>
      <p:sp>
        <p:nvSpPr>
          <p:cNvPr id="5" name="Rectangle 6"/>
          <p:cNvSpPr>
            <a:spLocks noGrp="1" noChangeArrowheads="1"/>
          </p:cNvSpPr>
          <p:nvPr>
            <p:ph type="sldNum" sz="quarter" idx="11"/>
          </p:nvPr>
        </p:nvSpPr>
        <p:spPr>
          <a:ln/>
        </p:spPr>
        <p:txBody>
          <a:bodyPr/>
          <a:lstStyle>
            <a:lvl1pPr>
              <a:defRPr/>
            </a:lvl1pPr>
          </a:lstStyle>
          <a:p>
            <a:pPr>
              <a:defRPr/>
            </a:pPr>
            <a:fld id="{8769B80A-CA37-4205-A0D9-03E7DD7EE9D1}"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4ABF2A39-F28D-4C1F-8BAE-8EB5A9A92CB3}" type="datetime6">
              <a:rPr lang="fr-FR"/>
              <a:pPr>
                <a:defRPr/>
              </a:pPr>
              <a:t>avril 13</a:t>
            </a:fld>
            <a:endParaRPr lang="fr-FR" dirty="0"/>
          </a:p>
        </p:txBody>
      </p:sp>
      <p:sp>
        <p:nvSpPr>
          <p:cNvPr id="5" name="Rectangle 6"/>
          <p:cNvSpPr>
            <a:spLocks noGrp="1" noChangeArrowheads="1"/>
          </p:cNvSpPr>
          <p:nvPr>
            <p:ph type="sldNum" sz="quarter" idx="11"/>
          </p:nvPr>
        </p:nvSpPr>
        <p:spPr>
          <a:ln/>
        </p:spPr>
        <p:txBody>
          <a:bodyPr/>
          <a:lstStyle>
            <a:lvl1pPr>
              <a:defRPr/>
            </a:lvl1pPr>
          </a:lstStyle>
          <a:p>
            <a:pPr>
              <a:defRPr/>
            </a:pPr>
            <a:fld id="{83B3F2D7-EEDE-4C2E-816B-44CF553DF6F5}"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07950" y="1600200"/>
            <a:ext cx="3416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676650" y="1600200"/>
            <a:ext cx="3416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9691DCCF-C66A-417B-B250-6703075554D4}" type="datetime6">
              <a:rPr lang="fr-FR"/>
              <a:pPr>
                <a:defRPr/>
              </a:pPr>
              <a:t>avril 13</a:t>
            </a:fld>
            <a:endParaRPr lang="fr-FR" dirty="0"/>
          </a:p>
        </p:txBody>
      </p:sp>
      <p:sp>
        <p:nvSpPr>
          <p:cNvPr id="6" name="Rectangle 6"/>
          <p:cNvSpPr>
            <a:spLocks noGrp="1" noChangeArrowheads="1"/>
          </p:cNvSpPr>
          <p:nvPr>
            <p:ph type="sldNum" sz="quarter" idx="11"/>
          </p:nvPr>
        </p:nvSpPr>
        <p:spPr>
          <a:ln/>
        </p:spPr>
        <p:txBody>
          <a:bodyPr/>
          <a:lstStyle>
            <a:lvl1pPr>
              <a:defRPr/>
            </a:lvl1pPr>
          </a:lstStyle>
          <a:p>
            <a:pPr>
              <a:defRPr/>
            </a:pPr>
            <a:fld id="{B7AE9600-8503-4728-AEAC-0155200625BE}"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fld id="{B37BADBB-4C63-4B53-8955-2E452E44B2B2}" type="datetime6">
              <a:rPr lang="fr-FR"/>
              <a:pPr>
                <a:defRPr/>
              </a:pPr>
              <a:t>avril 13</a:t>
            </a:fld>
            <a:endParaRPr lang="fr-FR" dirty="0"/>
          </a:p>
        </p:txBody>
      </p:sp>
      <p:sp>
        <p:nvSpPr>
          <p:cNvPr id="8" name="Rectangle 6"/>
          <p:cNvSpPr>
            <a:spLocks noGrp="1" noChangeArrowheads="1"/>
          </p:cNvSpPr>
          <p:nvPr>
            <p:ph type="sldNum" sz="quarter" idx="11"/>
          </p:nvPr>
        </p:nvSpPr>
        <p:spPr>
          <a:ln/>
        </p:spPr>
        <p:txBody>
          <a:bodyPr/>
          <a:lstStyle>
            <a:lvl1pPr>
              <a:defRPr/>
            </a:lvl1pPr>
          </a:lstStyle>
          <a:p>
            <a:pPr>
              <a:defRPr/>
            </a:pPr>
            <a:fld id="{1E26F10A-9D7B-4645-8FB1-1E8A36AC8A63}"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fld id="{D8C2EA00-2A4E-47EB-AD4E-B9E54A6355C1}" type="datetime6">
              <a:rPr lang="fr-FR"/>
              <a:pPr>
                <a:defRPr/>
              </a:pPr>
              <a:t>avril 13</a:t>
            </a:fld>
            <a:endParaRPr lang="fr-FR" dirty="0"/>
          </a:p>
        </p:txBody>
      </p:sp>
      <p:sp>
        <p:nvSpPr>
          <p:cNvPr id="4" name="Rectangle 6"/>
          <p:cNvSpPr>
            <a:spLocks noGrp="1" noChangeArrowheads="1"/>
          </p:cNvSpPr>
          <p:nvPr>
            <p:ph type="sldNum" sz="quarter" idx="11"/>
          </p:nvPr>
        </p:nvSpPr>
        <p:spPr>
          <a:ln/>
        </p:spPr>
        <p:txBody>
          <a:bodyPr/>
          <a:lstStyle>
            <a:lvl1pPr>
              <a:defRPr/>
            </a:lvl1pPr>
          </a:lstStyle>
          <a:p>
            <a:pPr>
              <a:defRPr/>
            </a:pPr>
            <a:fld id="{1C63427B-C895-49AA-8C4B-D80732DD7C52}"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C2F71C5-19FF-4DAE-866C-92D86FB7758B}" type="datetime6">
              <a:rPr lang="fr-FR"/>
              <a:pPr>
                <a:defRPr/>
              </a:pPr>
              <a:t>avril 13</a:t>
            </a:fld>
            <a:endParaRPr lang="fr-FR" dirty="0"/>
          </a:p>
        </p:txBody>
      </p:sp>
      <p:sp>
        <p:nvSpPr>
          <p:cNvPr id="3" name="Rectangle 6"/>
          <p:cNvSpPr>
            <a:spLocks noGrp="1" noChangeArrowheads="1"/>
          </p:cNvSpPr>
          <p:nvPr>
            <p:ph type="sldNum" sz="quarter" idx="11"/>
          </p:nvPr>
        </p:nvSpPr>
        <p:spPr>
          <a:ln/>
        </p:spPr>
        <p:txBody>
          <a:bodyPr/>
          <a:lstStyle>
            <a:lvl1pPr>
              <a:defRPr/>
            </a:lvl1pPr>
          </a:lstStyle>
          <a:p>
            <a:pPr>
              <a:defRPr/>
            </a:pPr>
            <a:fld id="{69CDF7B9-5BE5-442D-9122-53CD04ED36AF}"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BCCE887D-8A34-4FCD-8B63-70A108BBAE7C}" type="datetime6">
              <a:rPr lang="fr-FR"/>
              <a:pPr>
                <a:defRPr/>
              </a:pPr>
              <a:t>avril 13</a:t>
            </a:fld>
            <a:endParaRPr lang="fr-FR" dirty="0"/>
          </a:p>
        </p:txBody>
      </p:sp>
      <p:sp>
        <p:nvSpPr>
          <p:cNvPr id="6" name="Rectangle 6"/>
          <p:cNvSpPr>
            <a:spLocks noGrp="1" noChangeArrowheads="1"/>
          </p:cNvSpPr>
          <p:nvPr>
            <p:ph type="sldNum" sz="quarter" idx="11"/>
          </p:nvPr>
        </p:nvSpPr>
        <p:spPr>
          <a:ln/>
        </p:spPr>
        <p:txBody>
          <a:bodyPr/>
          <a:lstStyle>
            <a:lvl1pPr>
              <a:defRPr/>
            </a:lvl1pPr>
          </a:lstStyle>
          <a:p>
            <a:pPr>
              <a:defRPr/>
            </a:pPr>
            <a:fld id="{789A472B-63A5-4245-93F1-0E2103DEBF03}"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dirty="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55B9C40F-9ADD-4956-B898-99E9FA4BFD41}" type="datetime6">
              <a:rPr lang="fr-FR"/>
              <a:pPr>
                <a:defRPr/>
              </a:pPr>
              <a:t>avril 13</a:t>
            </a:fld>
            <a:endParaRPr lang="fr-FR" dirty="0"/>
          </a:p>
        </p:txBody>
      </p:sp>
      <p:sp>
        <p:nvSpPr>
          <p:cNvPr id="6" name="Rectangle 6"/>
          <p:cNvSpPr>
            <a:spLocks noGrp="1" noChangeArrowheads="1"/>
          </p:cNvSpPr>
          <p:nvPr>
            <p:ph type="sldNum" sz="quarter" idx="11"/>
          </p:nvPr>
        </p:nvSpPr>
        <p:spPr>
          <a:ln/>
        </p:spPr>
        <p:txBody>
          <a:bodyPr/>
          <a:lstStyle>
            <a:lvl1pPr>
              <a:defRPr/>
            </a:lvl1pPr>
          </a:lstStyle>
          <a:p>
            <a:pPr>
              <a:defRPr/>
            </a:pPr>
            <a:fld id="{417F6536-63BA-4ABA-82B4-101E9E1E77E9}"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107950" y="0"/>
            <a:ext cx="82804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8915" name="Rectangle 3"/>
          <p:cNvSpPr>
            <a:spLocks noGrp="1" noChangeArrowheads="1"/>
          </p:cNvSpPr>
          <p:nvPr>
            <p:ph type="body" idx="1"/>
          </p:nvPr>
        </p:nvSpPr>
        <p:spPr bwMode="auto">
          <a:xfrm>
            <a:off x="107950" y="1600200"/>
            <a:ext cx="6985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107950" y="6389688"/>
            <a:ext cx="2411413" cy="2794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solidFill>
                  <a:srgbClr val="333333"/>
                </a:solidFill>
              </a:defRPr>
            </a:lvl1pPr>
          </a:lstStyle>
          <a:p>
            <a:pPr>
              <a:defRPr/>
            </a:pPr>
            <a:fld id="{F861732E-93FB-49F9-B39D-AF58A59B2DEE}" type="datetime6">
              <a:rPr lang="fr-FR"/>
              <a:pPr>
                <a:defRPr/>
              </a:pPr>
              <a:t>avril 13</a:t>
            </a:fld>
            <a:endParaRPr lang="fr-FR" dirty="0"/>
          </a:p>
        </p:txBody>
      </p:sp>
      <p:sp>
        <p:nvSpPr>
          <p:cNvPr id="1030" name="Rectangle 6"/>
          <p:cNvSpPr>
            <a:spLocks noGrp="1" noChangeArrowheads="1"/>
          </p:cNvSpPr>
          <p:nvPr>
            <p:ph type="sldNum" sz="quarter" idx="4"/>
          </p:nvPr>
        </p:nvSpPr>
        <p:spPr bwMode="auto">
          <a:xfrm>
            <a:off x="8388350" y="-100013"/>
            <a:ext cx="863600" cy="692151"/>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4000" b="1">
                <a:solidFill>
                  <a:schemeClr val="bg1"/>
                </a:solidFill>
              </a:defRPr>
            </a:lvl1pPr>
          </a:lstStyle>
          <a:p>
            <a:pPr>
              <a:defRPr/>
            </a:pPr>
            <a:fld id="{4989FE23-DA57-4DC6-9C6D-CF4B0E68C133}"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p:txStyles>
    <p:titleStyle>
      <a:lvl1pPr algn="l" rtl="0" fontAlgn="base">
        <a:spcBef>
          <a:spcPct val="0"/>
        </a:spcBef>
        <a:spcAft>
          <a:spcPct val="0"/>
        </a:spcAft>
        <a:defRPr sz="4000">
          <a:solidFill>
            <a:schemeClr val="bg1"/>
          </a:solidFill>
          <a:latin typeface="+mj-lt"/>
          <a:ea typeface="+mj-ea"/>
          <a:cs typeface="+mj-cs"/>
        </a:defRPr>
      </a:lvl1pPr>
      <a:lvl2pPr algn="l" rtl="0" fontAlgn="base">
        <a:spcBef>
          <a:spcPct val="0"/>
        </a:spcBef>
        <a:spcAft>
          <a:spcPct val="0"/>
        </a:spcAft>
        <a:defRPr sz="4000">
          <a:solidFill>
            <a:schemeClr val="bg1"/>
          </a:solidFill>
          <a:latin typeface="Arial" charset="0"/>
        </a:defRPr>
      </a:lvl2pPr>
      <a:lvl3pPr algn="l" rtl="0" fontAlgn="base">
        <a:spcBef>
          <a:spcPct val="0"/>
        </a:spcBef>
        <a:spcAft>
          <a:spcPct val="0"/>
        </a:spcAft>
        <a:defRPr sz="4000">
          <a:solidFill>
            <a:schemeClr val="bg1"/>
          </a:solidFill>
          <a:latin typeface="Arial" charset="0"/>
        </a:defRPr>
      </a:lvl3pPr>
      <a:lvl4pPr algn="l" rtl="0" fontAlgn="base">
        <a:spcBef>
          <a:spcPct val="0"/>
        </a:spcBef>
        <a:spcAft>
          <a:spcPct val="0"/>
        </a:spcAft>
        <a:defRPr sz="4000">
          <a:solidFill>
            <a:schemeClr val="bg1"/>
          </a:solidFill>
          <a:latin typeface="Arial" charset="0"/>
        </a:defRPr>
      </a:lvl4pPr>
      <a:lvl5pPr algn="l" rtl="0" fontAlgn="base">
        <a:spcBef>
          <a:spcPct val="0"/>
        </a:spcBef>
        <a:spcAft>
          <a:spcPct val="0"/>
        </a:spcAft>
        <a:defRPr sz="4000">
          <a:solidFill>
            <a:schemeClr val="bg1"/>
          </a:solidFill>
          <a:latin typeface="Arial" charset="0"/>
        </a:defRPr>
      </a:lvl5pPr>
      <a:lvl6pPr marL="457200" algn="l" rtl="0" eaLnBrk="1" fontAlgn="base" hangingPunct="1">
        <a:spcBef>
          <a:spcPct val="0"/>
        </a:spcBef>
        <a:spcAft>
          <a:spcPct val="0"/>
        </a:spcAft>
        <a:defRPr sz="4000">
          <a:solidFill>
            <a:schemeClr val="bg1"/>
          </a:solidFill>
          <a:latin typeface="Arial" charset="0"/>
        </a:defRPr>
      </a:lvl6pPr>
      <a:lvl7pPr marL="914400" algn="l" rtl="0" eaLnBrk="1" fontAlgn="base" hangingPunct="1">
        <a:spcBef>
          <a:spcPct val="0"/>
        </a:spcBef>
        <a:spcAft>
          <a:spcPct val="0"/>
        </a:spcAft>
        <a:defRPr sz="4000">
          <a:solidFill>
            <a:schemeClr val="bg1"/>
          </a:solidFill>
          <a:latin typeface="Arial" charset="0"/>
        </a:defRPr>
      </a:lvl7pPr>
      <a:lvl8pPr marL="1371600" algn="l" rtl="0" eaLnBrk="1" fontAlgn="base" hangingPunct="1">
        <a:spcBef>
          <a:spcPct val="0"/>
        </a:spcBef>
        <a:spcAft>
          <a:spcPct val="0"/>
        </a:spcAft>
        <a:defRPr sz="4000">
          <a:solidFill>
            <a:schemeClr val="bg1"/>
          </a:solidFill>
          <a:latin typeface="Arial" charset="0"/>
        </a:defRPr>
      </a:lvl8pPr>
      <a:lvl9pPr marL="1828800" algn="l" rtl="0" eaLnBrk="1" fontAlgn="base" hangingPunct="1">
        <a:spcBef>
          <a:spcPct val="0"/>
        </a:spcBef>
        <a:spcAft>
          <a:spcPct val="0"/>
        </a:spcAft>
        <a:defRPr sz="4000">
          <a:solidFill>
            <a:schemeClr val="bg1"/>
          </a:solidFill>
          <a:latin typeface="Arial" charset="0"/>
        </a:defRPr>
      </a:lvl9pPr>
    </p:titleStyle>
    <p:bodyStyle>
      <a:lvl1pPr marL="342900" indent="-342900" algn="l" rtl="0" fontAlgn="base">
        <a:spcBef>
          <a:spcPct val="20000"/>
        </a:spcBef>
        <a:spcAft>
          <a:spcPct val="0"/>
        </a:spcAft>
        <a:buChar char="•"/>
        <a:defRPr sz="3200">
          <a:solidFill>
            <a:srgbClr val="52A4D3"/>
          </a:solidFill>
          <a:latin typeface="+mn-lt"/>
          <a:ea typeface="+mn-ea"/>
          <a:cs typeface="+mn-cs"/>
        </a:defRPr>
      </a:lvl1pPr>
      <a:lvl2pPr marL="742950" indent="-285750" algn="l" rtl="0" fontAlgn="base">
        <a:spcBef>
          <a:spcPct val="20000"/>
        </a:spcBef>
        <a:spcAft>
          <a:spcPct val="0"/>
        </a:spcAft>
        <a:buClr>
          <a:srgbClr val="52A4D3"/>
        </a:buClr>
        <a:buChar char="•"/>
        <a:defRPr sz="2400">
          <a:solidFill>
            <a:srgbClr val="333333"/>
          </a:solidFill>
          <a:latin typeface="+mn-lt"/>
        </a:defRPr>
      </a:lvl2pPr>
      <a:lvl3pPr marL="1143000" indent="-228600" algn="l" rtl="0" fontAlgn="base">
        <a:spcBef>
          <a:spcPct val="20000"/>
        </a:spcBef>
        <a:spcAft>
          <a:spcPct val="0"/>
        </a:spcAft>
        <a:buClr>
          <a:srgbClr val="52A4D3"/>
        </a:buClr>
        <a:buChar char="•"/>
        <a:defRPr sz="2000">
          <a:solidFill>
            <a:srgbClr val="333333"/>
          </a:solidFill>
          <a:latin typeface="+mn-lt"/>
        </a:defRPr>
      </a:lvl3pPr>
      <a:lvl4pPr marL="1600200" indent="-228600" algn="l" rtl="0" fontAlgn="base">
        <a:spcBef>
          <a:spcPct val="20000"/>
        </a:spcBef>
        <a:spcAft>
          <a:spcPct val="0"/>
        </a:spcAft>
        <a:buClr>
          <a:srgbClr val="52A4D3"/>
        </a:buClr>
        <a:buChar char="•"/>
        <a:defRPr>
          <a:solidFill>
            <a:srgbClr val="333333"/>
          </a:solidFill>
          <a:latin typeface="+mn-lt"/>
        </a:defRPr>
      </a:lvl4pPr>
      <a:lvl5pPr marL="2057400" indent="-228600" algn="l" rtl="0" fontAlgn="base">
        <a:spcBef>
          <a:spcPct val="20000"/>
        </a:spcBef>
        <a:spcAft>
          <a:spcPct val="0"/>
        </a:spcAft>
        <a:buClr>
          <a:srgbClr val="52A4D3"/>
        </a:buClr>
        <a:buChar char="•"/>
        <a:defRPr>
          <a:solidFill>
            <a:srgbClr val="333333"/>
          </a:solidFill>
          <a:latin typeface="+mn-lt"/>
        </a:defRPr>
      </a:lvl5pPr>
      <a:lvl6pPr marL="2514600" indent="-228600" algn="l" rtl="0" eaLnBrk="1" fontAlgn="base" hangingPunct="1">
        <a:spcBef>
          <a:spcPct val="20000"/>
        </a:spcBef>
        <a:spcAft>
          <a:spcPct val="0"/>
        </a:spcAft>
        <a:buClr>
          <a:srgbClr val="52A4D3"/>
        </a:buClr>
        <a:buChar char="•"/>
        <a:defRPr>
          <a:solidFill>
            <a:srgbClr val="333333"/>
          </a:solidFill>
          <a:latin typeface="+mn-lt"/>
        </a:defRPr>
      </a:lvl6pPr>
      <a:lvl7pPr marL="2971800" indent="-228600" algn="l" rtl="0" eaLnBrk="1" fontAlgn="base" hangingPunct="1">
        <a:spcBef>
          <a:spcPct val="20000"/>
        </a:spcBef>
        <a:spcAft>
          <a:spcPct val="0"/>
        </a:spcAft>
        <a:buClr>
          <a:srgbClr val="52A4D3"/>
        </a:buClr>
        <a:buChar char="•"/>
        <a:defRPr>
          <a:solidFill>
            <a:srgbClr val="333333"/>
          </a:solidFill>
          <a:latin typeface="+mn-lt"/>
        </a:defRPr>
      </a:lvl7pPr>
      <a:lvl8pPr marL="3429000" indent="-228600" algn="l" rtl="0" eaLnBrk="1" fontAlgn="base" hangingPunct="1">
        <a:spcBef>
          <a:spcPct val="20000"/>
        </a:spcBef>
        <a:spcAft>
          <a:spcPct val="0"/>
        </a:spcAft>
        <a:buClr>
          <a:srgbClr val="52A4D3"/>
        </a:buClr>
        <a:buChar char="•"/>
        <a:defRPr>
          <a:solidFill>
            <a:srgbClr val="333333"/>
          </a:solidFill>
          <a:latin typeface="+mn-lt"/>
        </a:defRPr>
      </a:lvl8pPr>
      <a:lvl9pPr marL="3886200" indent="-228600" algn="l" rtl="0" eaLnBrk="1" fontAlgn="base" hangingPunct="1">
        <a:spcBef>
          <a:spcPct val="20000"/>
        </a:spcBef>
        <a:spcAft>
          <a:spcPct val="0"/>
        </a:spcAft>
        <a:buClr>
          <a:srgbClr val="52A4D3"/>
        </a:buClr>
        <a:buChar char="•"/>
        <a:defRPr>
          <a:solidFill>
            <a:srgbClr val="333333"/>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rgbClr val="52A4D3"/>
                </a:solidFill>
                <a:latin typeface="+mn-lt"/>
              </a:rPr>
              <a:t>Méthodologie de classification des emplois</a:t>
            </a:r>
            <a:endParaRPr lang="fr-FR" sz="2000" kern="1200" dirty="0">
              <a:solidFill>
                <a:srgbClr val="52A4D3"/>
              </a:solidFill>
              <a:latin typeface="+mn-lt"/>
            </a:endParaRPr>
          </a:p>
        </p:txBody>
      </p:sp>
      <p:sp>
        <p:nvSpPr>
          <p:cNvPr id="15362" name="Espace réservé du numéro de diapositive 4"/>
          <p:cNvSpPr>
            <a:spLocks noGrp="1"/>
          </p:cNvSpPr>
          <p:nvPr>
            <p:ph type="sldNum" sz="quarter" idx="11"/>
          </p:nvPr>
        </p:nvSpPr>
        <p:spPr>
          <a:noFill/>
          <a:ln>
            <a:miter lim="800000"/>
            <a:headEnd/>
            <a:tailEnd/>
          </a:ln>
        </p:spPr>
        <p:txBody>
          <a:bodyPr/>
          <a:lstStyle/>
          <a:p>
            <a:fld id="{C4A49CD9-3477-46C3-B496-4AF910E1E004}" type="slidenum">
              <a:rPr lang="fr-FR" smtClean="0">
                <a:solidFill>
                  <a:srgbClr val="FFFFFF"/>
                </a:solidFill>
              </a:rPr>
              <a:pPr/>
              <a:t>1</a:t>
            </a:fld>
            <a:endParaRPr lang="fr-FR" smtClean="0">
              <a:solidFill>
                <a:srgbClr val="FFFFFF"/>
              </a:solidFill>
            </a:endParaRPr>
          </a:p>
        </p:txBody>
      </p:sp>
      <p:sp>
        <p:nvSpPr>
          <p:cNvPr id="6" name="Rectangle 3"/>
          <p:cNvSpPr txBox="1">
            <a:spLocks noChangeArrowheads="1"/>
          </p:cNvSpPr>
          <p:nvPr/>
        </p:nvSpPr>
        <p:spPr bwMode="auto">
          <a:xfrm>
            <a:off x="323850" y="1268413"/>
            <a:ext cx="7777163" cy="4248150"/>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lgn="l" rtl="0" eaLnBrk="1" fontAlgn="base" hangingPunct="1">
              <a:spcBef>
                <a:spcPct val="20000"/>
              </a:spcBef>
              <a:spcAft>
                <a:spcPct val="0"/>
              </a:spcAft>
              <a:buChar char="•"/>
              <a:defRPr sz="3200">
                <a:solidFill>
                  <a:srgbClr val="52A4D3"/>
                </a:solidFill>
                <a:latin typeface="+mn-lt"/>
                <a:ea typeface="+mn-ea"/>
                <a:cs typeface="+mn-cs"/>
              </a:defRPr>
            </a:lvl1pPr>
            <a:lvl2pPr marL="742950" indent="-285750" algn="l" rtl="0" eaLnBrk="1" fontAlgn="base" hangingPunct="1">
              <a:spcBef>
                <a:spcPct val="20000"/>
              </a:spcBef>
              <a:spcAft>
                <a:spcPct val="0"/>
              </a:spcAft>
              <a:buClr>
                <a:srgbClr val="52A4D3"/>
              </a:buClr>
              <a:buChar char="•"/>
              <a:defRPr sz="2400">
                <a:solidFill>
                  <a:srgbClr val="333333"/>
                </a:solidFill>
                <a:latin typeface="+mn-lt"/>
              </a:defRPr>
            </a:lvl2pPr>
            <a:lvl3pPr marL="1143000" indent="-228600" algn="l" rtl="0" eaLnBrk="1" fontAlgn="base" hangingPunct="1">
              <a:spcBef>
                <a:spcPct val="20000"/>
              </a:spcBef>
              <a:spcAft>
                <a:spcPct val="0"/>
              </a:spcAft>
              <a:buClr>
                <a:srgbClr val="52A4D3"/>
              </a:buClr>
              <a:buChar char="•"/>
              <a:defRPr sz="2000">
                <a:solidFill>
                  <a:srgbClr val="333333"/>
                </a:solidFill>
                <a:latin typeface="+mn-lt"/>
              </a:defRPr>
            </a:lvl3pPr>
            <a:lvl4pPr marL="1600200" indent="-228600" algn="l" rtl="0" eaLnBrk="1" fontAlgn="base" hangingPunct="1">
              <a:spcBef>
                <a:spcPct val="20000"/>
              </a:spcBef>
              <a:spcAft>
                <a:spcPct val="0"/>
              </a:spcAft>
              <a:buClr>
                <a:srgbClr val="52A4D3"/>
              </a:buClr>
              <a:buChar char="•"/>
              <a:defRPr>
                <a:solidFill>
                  <a:srgbClr val="333333"/>
                </a:solidFill>
                <a:latin typeface="+mn-lt"/>
              </a:defRPr>
            </a:lvl4pPr>
            <a:lvl5pPr marL="2057400" indent="-228600" algn="l" rtl="0" eaLnBrk="1" fontAlgn="base" hangingPunct="1">
              <a:spcBef>
                <a:spcPct val="20000"/>
              </a:spcBef>
              <a:spcAft>
                <a:spcPct val="0"/>
              </a:spcAft>
              <a:buClr>
                <a:srgbClr val="52A4D3"/>
              </a:buClr>
              <a:buChar char="•"/>
              <a:defRPr>
                <a:solidFill>
                  <a:srgbClr val="333333"/>
                </a:solidFill>
                <a:latin typeface="+mn-lt"/>
              </a:defRPr>
            </a:lvl5pPr>
            <a:lvl6pPr marL="2514600" indent="-228600" algn="l" rtl="0" eaLnBrk="1" fontAlgn="base" hangingPunct="1">
              <a:spcBef>
                <a:spcPct val="20000"/>
              </a:spcBef>
              <a:spcAft>
                <a:spcPct val="0"/>
              </a:spcAft>
              <a:buClr>
                <a:srgbClr val="52A4D3"/>
              </a:buClr>
              <a:buChar char="•"/>
              <a:defRPr>
                <a:solidFill>
                  <a:srgbClr val="333333"/>
                </a:solidFill>
                <a:latin typeface="+mn-lt"/>
              </a:defRPr>
            </a:lvl6pPr>
            <a:lvl7pPr marL="2971800" indent="-228600" algn="l" rtl="0" eaLnBrk="1" fontAlgn="base" hangingPunct="1">
              <a:spcBef>
                <a:spcPct val="20000"/>
              </a:spcBef>
              <a:spcAft>
                <a:spcPct val="0"/>
              </a:spcAft>
              <a:buClr>
                <a:srgbClr val="52A4D3"/>
              </a:buClr>
              <a:buChar char="•"/>
              <a:defRPr>
                <a:solidFill>
                  <a:srgbClr val="333333"/>
                </a:solidFill>
                <a:latin typeface="+mn-lt"/>
              </a:defRPr>
            </a:lvl7pPr>
            <a:lvl8pPr marL="3429000" indent="-228600" algn="l" rtl="0" eaLnBrk="1" fontAlgn="base" hangingPunct="1">
              <a:spcBef>
                <a:spcPct val="20000"/>
              </a:spcBef>
              <a:spcAft>
                <a:spcPct val="0"/>
              </a:spcAft>
              <a:buClr>
                <a:srgbClr val="52A4D3"/>
              </a:buClr>
              <a:buChar char="•"/>
              <a:defRPr>
                <a:solidFill>
                  <a:srgbClr val="333333"/>
                </a:solidFill>
                <a:latin typeface="+mn-lt"/>
              </a:defRPr>
            </a:lvl8pPr>
            <a:lvl9pPr marL="3886200" indent="-228600" algn="l" rtl="0" eaLnBrk="1" fontAlgn="base" hangingPunct="1">
              <a:spcBef>
                <a:spcPct val="20000"/>
              </a:spcBef>
              <a:spcAft>
                <a:spcPct val="0"/>
              </a:spcAft>
              <a:buClr>
                <a:srgbClr val="52A4D3"/>
              </a:buClr>
              <a:buChar char="•"/>
              <a:defRPr>
                <a:solidFill>
                  <a:srgbClr val="333333"/>
                </a:solidFill>
                <a:latin typeface="+mn-lt"/>
              </a:defRPr>
            </a:lvl9pPr>
          </a:lstStyle>
          <a:p>
            <a:pPr marL="0" indent="0">
              <a:buFontTx/>
              <a:buNone/>
              <a:defRPr/>
            </a:pPr>
            <a:endParaRPr lang="fr-FR" sz="2000" dirty="0" smtClean="0"/>
          </a:p>
          <a:p>
            <a:pPr marL="0" indent="0">
              <a:buFontTx/>
              <a:buNone/>
              <a:defRPr/>
            </a:pPr>
            <a:endParaRPr lang="fr-FR" sz="2000" dirty="0"/>
          </a:p>
          <a:p>
            <a:pPr marL="0" indent="0">
              <a:buFontTx/>
              <a:buNone/>
              <a:defRPr/>
            </a:pPr>
            <a:endParaRPr lang="fr-FR" sz="2000" dirty="0" smtClean="0"/>
          </a:p>
          <a:p>
            <a:pPr marL="0" indent="0">
              <a:buFontTx/>
              <a:buNone/>
              <a:defRPr/>
            </a:pPr>
            <a:endParaRPr lang="fr-FR" sz="2000" dirty="0"/>
          </a:p>
          <a:p>
            <a:pPr marL="0" indent="0">
              <a:buFontTx/>
              <a:buNone/>
              <a:defRPr/>
            </a:pPr>
            <a:endParaRPr lang="fr-FR" sz="2000" dirty="0" smtClean="0"/>
          </a:p>
          <a:p>
            <a:pPr marL="0" indent="0" algn="ctr">
              <a:buFontTx/>
              <a:buNone/>
              <a:defRPr/>
            </a:pPr>
            <a:r>
              <a:rPr lang="fr-FR" sz="2400" b="1" dirty="0" smtClean="0"/>
              <a:t>Eléments méthodologiques relatifs au système de classification et au répertoire des métiers</a:t>
            </a:r>
            <a:endParaRPr lang="fr-FR" sz="2400" b="1" dirty="0"/>
          </a:p>
          <a:p>
            <a:pPr marL="0" indent="0">
              <a:buFontTx/>
              <a:buNone/>
              <a:defRPr/>
            </a:pPr>
            <a:endParaRPr lang="fr-FR" sz="2000" dirty="0" smtClean="0"/>
          </a:p>
          <a:p>
            <a:pPr marL="0" indent="0">
              <a:buFontTx/>
              <a:buNone/>
              <a:defRPr/>
            </a:pPr>
            <a:endParaRPr lang="fr-FR" sz="2000" dirty="0"/>
          </a:p>
          <a:p>
            <a:pPr marL="0" indent="0">
              <a:buFontTx/>
              <a:buNone/>
              <a:defRPr/>
            </a:pPr>
            <a:r>
              <a:rPr lang="fr-FR" sz="2000" dirty="0" smtClean="0"/>
              <a:t>RPN du 16 avril 2013</a:t>
            </a:r>
          </a:p>
          <a:p>
            <a:pPr>
              <a:defRPr/>
            </a:pPr>
            <a:endParaRPr lang="fr-FR" dirty="0" smtClean="0"/>
          </a:p>
          <a:p>
            <a:pPr>
              <a:buFont typeface="Wingdings" pitchFamily="2" charset="2"/>
              <a:buChar char="Ø"/>
              <a:defRPr/>
            </a:pPr>
            <a:endParaRPr lang="fr-F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rgbClr val="52A4D3"/>
                </a:solidFill>
                <a:latin typeface="+mn-lt"/>
              </a:rPr>
              <a:t>L’HISTORIQUE DU REPERTOIRE DES METIERS</a:t>
            </a:r>
            <a:endParaRPr lang="fr-FR" sz="2000" kern="1200" dirty="0">
              <a:solidFill>
                <a:srgbClr val="52A4D3"/>
              </a:solidFill>
              <a:latin typeface="+mn-lt"/>
            </a:endParaRPr>
          </a:p>
        </p:txBody>
      </p:sp>
      <p:sp>
        <p:nvSpPr>
          <p:cNvPr id="33794" name="Espace réservé de la date 3"/>
          <p:cNvSpPr>
            <a:spLocks noGrp="1"/>
          </p:cNvSpPr>
          <p:nvPr>
            <p:ph type="dt" sz="quarter" idx="10"/>
          </p:nvPr>
        </p:nvSpPr>
        <p:spPr>
          <a:noFill/>
          <a:ln>
            <a:miter lim="800000"/>
            <a:headEnd/>
            <a:tailEnd/>
          </a:ln>
        </p:spPr>
        <p:txBody>
          <a:bodyPr/>
          <a:lstStyle/>
          <a:p>
            <a:r>
              <a:rPr lang="fr-FR" smtClean="0"/>
              <a:t>DATE</a:t>
            </a:r>
          </a:p>
        </p:txBody>
      </p:sp>
      <p:sp>
        <p:nvSpPr>
          <p:cNvPr id="33795" name="Espace réservé du numéro de diapositive 4"/>
          <p:cNvSpPr>
            <a:spLocks noGrp="1"/>
          </p:cNvSpPr>
          <p:nvPr>
            <p:ph type="sldNum" sz="quarter" idx="11"/>
          </p:nvPr>
        </p:nvSpPr>
        <p:spPr>
          <a:noFill/>
          <a:ln>
            <a:miter lim="800000"/>
            <a:headEnd/>
            <a:tailEnd/>
          </a:ln>
        </p:spPr>
        <p:txBody>
          <a:bodyPr/>
          <a:lstStyle/>
          <a:p>
            <a:fld id="{012003E4-0027-49FE-971D-481F16FB2B8D}" type="slidenum">
              <a:rPr lang="fr-FR" smtClean="0"/>
              <a:pPr/>
              <a:t>10</a:t>
            </a:fld>
            <a:endParaRPr lang="fr-FR" smtClean="0"/>
          </a:p>
        </p:txBody>
      </p:sp>
      <p:sp>
        <p:nvSpPr>
          <p:cNvPr id="6" name="Rectangle 3"/>
          <p:cNvSpPr txBox="1">
            <a:spLocks noChangeArrowheads="1"/>
          </p:cNvSpPr>
          <p:nvPr/>
        </p:nvSpPr>
        <p:spPr bwMode="auto">
          <a:xfrm>
            <a:off x="311150" y="1484313"/>
            <a:ext cx="8148638" cy="3960812"/>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lgn="l" rtl="0" eaLnBrk="1" fontAlgn="base" hangingPunct="1">
              <a:spcBef>
                <a:spcPct val="20000"/>
              </a:spcBef>
              <a:spcAft>
                <a:spcPct val="0"/>
              </a:spcAft>
              <a:buChar char="•"/>
              <a:defRPr sz="3200">
                <a:solidFill>
                  <a:srgbClr val="52A4D3"/>
                </a:solidFill>
                <a:latin typeface="+mn-lt"/>
                <a:ea typeface="+mn-ea"/>
                <a:cs typeface="+mn-cs"/>
              </a:defRPr>
            </a:lvl1pPr>
            <a:lvl2pPr marL="742950" indent="-285750" algn="l" rtl="0" eaLnBrk="1" fontAlgn="base" hangingPunct="1">
              <a:spcBef>
                <a:spcPct val="20000"/>
              </a:spcBef>
              <a:spcAft>
                <a:spcPct val="0"/>
              </a:spcAft>
              <a:buClr>
                <a:srgbClr val="52A4D3"/>
              </a:buClr>
              <a:buChar char="•"/>
              <a:defRPr sz="2400">
                <a:solidFill>
                  <a:srgbClr val="333333"/>
                </a:solidFill>
                <a:latin typeface="+mn-lt"/>
              </a:defRPr>
            </a:lvl2pPr>
            <a:lvl3pPr marL="1143000" indent="-228600" algn="l" rtl="0" eaLnBrk="1" fontAlgn="base" hangingPunct="1">
              <a:spcBef>
                <a:spcPct val="20000"/>
              </a:spcBef>
              <a:spcAft>
                <a:spcPct val="0"/>
              </a:spcAft>
              <a:buClr>
                <a:srgbClr val="52A4D3"/>
              </a:buClr>
              <a:buChar char="•"/>
              <a:defRPr sz="2000">
                <a:solidFill>
                  <a:srgbClr val="333333"/>
                </a:solidFill>
                <a:latin typeface="+mn-lt"/>
              </a:defRPr>
            </a:lvl3pPr>
            <a:lvl4pPr marL="1600200" indent="-228600" algn="l" rtl="0" eaLnBrk="1" fontAlgn="base" hangingPunct="1">
              <a:spcBef>
                <a:spcPct val="20000"/>
              </a:spcBef>
              <a:spcAft>
                <a:spcPct val="0"/>
              </a:spcAft>
              <a:buClr>
                <a:srgbClr val="52A4D3"/>
              </a:buClr>
              <a:buChar char="•"/>
              <a:defRPr>
                <a:solidFill>
                  <a:srgbClr val="333333"/>
                </a:solidFill>
                <a:latin typeface="+mn-lt"/>
              </a:defRPr>
            </a:lvl4pPr>
            <a:lvl5pPr marL="2057400" indent="-228600" algn="l" rtl="0" eaLnBrk="1" fontAlgn="base" hangingPunct="1">
              <a:spcBef>
                <a:spcPct val="20000"/>
              </a:spcBef>
              <a:spcAft>
                <a:spcPct val="0"/>
              </a:spcAft>
              <a:buClr>
                <a:srgbClr val="52A4D3"/>
              </a:buClr>
              <a:buChar char="•"/>
              <a:defRPr>
                <a:solidFill>
                  <a:srgbClr val="333333"/>
                </a:solidFill>
                <a:latin typeface="+mn-lt"/>
              </a:defRPr>
            </a:lvl5pPr>
            <a:lvl6pPr marL="2514600" indent="-228600" algn="l" rtl="0" eaLnBrk="1" fontAlgn="base" hangingPunct="1">
              <a:spcBef>
                <a:spcPct val="20000"/>
              </a:spcBef>
              <a:spcAft>
                <a:spcPct val="0"/>
              </a:spcAft>
              <a:buClr>
                <a:srgbClr val="52A4D3"/>
              </a:buClr>
              <a:buChar char="•"/>
              <a:defRPr>
                <a:solidFill>
                  <a:srgbClr val="333333"/>
                </a:solidFill>
                <a:latin typeface="+mn-lt"/>
              </a:defRPr>
            </a:lvl6pPr>
            <a:lvl7pPr marL="2971800" indent="-228600" algn="l" rtl="0" eaLnBrk="1" fontAlgn="base" hangingPunct="1">
              <a:spcBef>
                <a:spcPct val="20000"/>
              </a:spcBef>
              <a:spcAft>
                <a:spcPct val="0"/>
              </a:spcAft>
              <a:buClr>
                <a:srgbClr val="52A4D3"/>
              </a:buClr>
              <a:buChar char="•"/>
              <a:defRPr>
                <a:solidFill>
                  <a:srgbClr val="333333"/>
                </a:solidFill>
                <a:latin typeface="+mn-lt"/>
              </a:defRPr>
            </a:lvl7pPr>
            <a:lvl8pPr marL="3429000" indent="-228600" algn="l" rtl="0" eaLnBrk="1" fontAlgn="base" hangingPunct="1">
              <a:spcBef>
                <a:spcPct val="20000"/>
              </a:spcBef>
              <a:spcAft>
                <a:spcPct val="0"/>
              </a:spcAft>
              <a:buClr>
                <a:srgbClr val="52A4D3"/>
              </a:buClr>
              <a:buChar char="•"/>
              <a:defRPr>
                <a:solidFill>
                  <a:srgbClr val="333333"/>
                </a:solidFill>
                <a:latin typeface="+mn-lt"/>
              </a:defRPr>
            </a:lvl8pPr>
            <a:lvl9pPr marL="3886200" indent="-228600" algn="l" rtl="0" eaLnBrk="1" fontAlgn="base" hangingPunct="1">
              <a:spcBef>
                <a:spcPct val="20000"/>
              </a:spcBef>
              <a:spcAft>
                <a:spcPct val="0"/>
              </a:spcAft>
              <a:buClr>
                <a:srgbClr val="52A4D3"/>
              </a:buClr>
              <a:buChar char="•"/>
              <a:defRPr>
                <a:solidFill>
                  <a:srgbClr val="333333"/>
                </a:solidFill>
                <a:latin typeface="+mn-lt"/>
              </a:defRPr>
            </a:lvl9pPr>
          </a:lstStyle>
          <a:p>
            <a:pPr marL="0" indent="0">
              <a:buFontTx/>
              <a:buNone/>
              <a:defRPr/>
            </a:pPr>
            <a:r>
              <a:rPr lang="fr-FR" sz="2000" dirty="0" smtClean="0">
                <a:ea typeface="+mj-ea"/>
                <a:cs typeface="+mj-cs"/>
              </a:rPr>
              <a:t>ORIGINE </a:t>
            </a:r>
            <a:endParaRPr lang="fr-FR" sz="2000" dirty="0">
              <a:ea typeface="+mj-ea"/>
              <a:cs typeface="+mj-cs"/>
            </a:endParaRPr>
          </a:p>
          <a:p>
            <a:pPr marL="0" indent="0">
              <a:buFontTx/>
              <a:buNone/>
              <a:defRPr/>
            </a:pPr>
            <a:endParaRPr lang="fr-FR" sz="2000" dirty="0">
              <a:ea typeface="+mj-ea"/>
              <a:cs typeface="+mj-cs"/>
            </a:endParaRPr>
          </a:p>
          <a:p>
            <a:pPr>
              <a:defRPr/>
            </a:pPr>
            <a:r>
              <a:rPr lang="fr-FR" sz="1800" dirty="0" smtClean="0">
                <a:solidFill>
                  <a:schemeClr val="tx1"/>
                </a:solidFill>
              </a:rPr>
              <a:t>Création du Répertoire </a:t>
            </a:r>
            <a:r>
              <a:rPr lang="fr-FR" sz="1800" dirty="0">
                <a:solidFill>
                  <a:schemeClr val="tx1"/>
                </a:solidFill>
              </a:rPr>
              <a:t>des Métiers de la Sécurité sociale </a:t>
            </a:r>
            <a:r>
              <a:rPr lang="fr-FR" sz="1800" dirty="0" smtClean="0">
                <a:solidFill>
                  <a:schemeClr val="tx1"/>
                </a:solidFill>
              </a:rPr>
              <a:t>en </a:t>
            </a:r>
            <a:r>
              <a:rPr lang="fr-FR" sz="1800" dirty="0">
                <a:solidFill>
                  <a:schemeClr val="tx1"/>
                </a:solidFill>
              </a:rPr>
              <a:t>1993 et mis à jour en </a:t>
            </a:r>
            <a:r>
              <a:rPr lang="fr-FR" sz="1800" dirty="0" smtClean="0">
                <a:solidFill>
                  <a:schemeClr val="tx1"/>
                </a:solidFill>
              </a:rPr>
              <a:t>1997</a:t>
            </a:r>
          </a:p>
          <a:p>
            <a:pPr>
              <a:defRPr/>
            </a:pPr>
            <a:endParaRPr lang="fr-FR" sz="1800" dirty="0">
              <a:solidFill>
                <a:schemeClr val="tx1"/>
              </a:solidFill>
            </a:endParaRPr>
          </a:p>
          <a:p>
            <a:pPr>
              <a:defRPr/>
            </a:pPr>
            <a:r>
              <a:rPr lang="fr-FR" sz="1800" dirty="0" smtClean="0">
                <a:solidFill>
                  <a:schemeClr val="tx1"/>
                </a:solidFill>
              </a:rPr>
              <a:t>Refonte complète du Répertoire des Métiers en 2005 au regard des évolutions contextuelles (politique, règlementaire, …) et à son inscription dans le protocole d’accord du 30 novembre 2004 </a:t>
            </a:r>
          </a:p>
          <a:p>
            <a:pPr>
              <a:defRPr/>
            </a:pPr>
            <a:endParaRPr lang="fr-FR" sz="1800" dirty="0">
              <a:solidFill>
                <a:schemeClr val="tx1"/>
              </a:solidFill>
            </a:endParaRPr>
          </a:p>
          <a:p>
            <a:pPr>
              <a:defRPr/>
            </a:pPr>
            <a:r>
              <a:rPr lang="fr-FR" sz="1800" dirty="0">
                <a:solidFill>
                  <a:schemeClr val="tx1"/>
                </a:solidFill>
              </a:rPr>
              <a:t>Chemin d’accès au RDM :  </a:t>
            </a:r>
            <a:r>
              <a:rPr lang="fr-FR" sz="1800" dirty="0" smtClean="0">
                <a:solidFill>
                  <a:schemeClr val="tx1"/>
                </a:solidFill>
              </a:rPr>
              <a:t>« Ucanss/Ressources humaines/Métiers, emplois, compétences/Répertoire des Métiers »</a:t>
            </a:r>
            <a:endParaRPr lang="fr-FR" sz="1800" dirty="0">
              <a:solidFill>
                <a:schemeClr val="tx1"/>
              </a:solidFill>
            </a:endParaRPr>
          </a:p>
          <a:p>
            <a:pPr>
              <a:defRPr/>
            </a:pPr>
            <a:endParaRPr lang="fr-FR" sz="1800" dirty="0" smtClean="0">
              <a:solidFill>
                <a:srgbClr val="FF0000"/>
              </a:solidFill>
            </a:endParaRPr>
          </a:p>
          <a:p>
            <a:pPr>
              <a:defRPr/>
            </a:pPr>
            <a:endParaRPr lang="fr-FR" sz="2000" dirty="0"/>
          </a:p>
          <a:p>
            <a:pPr>
              <a:defRPr/>
            </a:pPr>
            <a:endParaRPr lang="fr-FR" sz="2000" dirty="0" smtClean="0"/>
          </a:p>
          <a:p>
            <a:pPr marL="0" indent="0">
              <a:buFontTx/>
              <a:buNone/>
              <a:defRPr/>
            </a:pPr>
            <a:endParaRPr lang="fr-FR" sz="2000" dirty="0">
              <a:ea typeface="+mj-ea"/>
              <a:cs typeface="+mj-cs"/>
            </a:endParaRPr>
          </a:p>
          <a:p>
            <a:pPr marL="0" indent="0">
              <a:buFontTx/>
              <a:buNone/>
              <a:defRPr/>
            </a:pPr>
            <a:endParaRPr lang="fr-FR" sz="2000" dirty="0" smtClean="0">
              <a:ea typeface="+mj-ea"/>
              <a:cs typeface="+mj-cs"/>
            </a:endParaRPr>
          </a:p>
          <a:p>
            <a:pPr marL="0" indent="0">
              <a:buFontTx/>
              <a:buNone/>
              <a:defRPr/>
            </a:pPr>
            <a:endParaRPr lang="fr-FR" sz="2000" dirty="0" smtClean="0">
              <a:ea typeface="+mj-ea"/>
              <a:cs typeface="+mj-cs"/>
            </a:endParaRPr>
          </a:p>
          <a:p>
            <a:pPr>
              <a:defRPr/>
            </a:pPr>
            <a:endParaRPr lang="fr-FR" dirty="0" smtClean="0">
              <a:ea typeface="+mj-ea"/>
              <a:cs typeface="+mj-cs"/>
            </a:endParaRPr>
          </a:p>
          <a:p>
            <a:pPr>
              <a:buFont typeface="Wingdings" pitchFamily="2" charset="2"/>
              <a:buChar char="Ø"/>
              <a:defRPr/>
            </a:pPr>
            <a:endParaRPr lang="fr-FR" b="1" dirty="0">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rgbClr val="52A4D3"/>
                </a:solidFill>
                <a:latin typeface="+mn-lt"/>
              </a:rPr>
              <a:t>LA STRUCTURATION DU REPERTOIRE</a:t>
            </a:r>
            <a:endParaRPr lang="fr-FR" sz="2000" kern="1200" dirty="0">
              <a:solidFill>
                <a:srgbClr val="52A4D3"/>
              </a:solidFill>
              <a:latin typeface="+mn-lt"/>
            </a:endParaRPr>
          </a:p>
        </p:txBody>
      </p:sp>
      <p:sp>
        <p:nvSpPr>
          <p:cNvPr id="35842" name="Espace réservé de la date 3"/>
          <p:cNvSpPr>
            <a:spLocks noGrp="1"/>
          </p:cNvSpPr>
          <p:nvPr>
            <p:ph type="dt" sz="quarter" idx="10"/>
          </p:nvPr>
        </p:nvSpPr>
        <p:spPr>
          <a:noFill/>
          <a:ln>
            <a:miter lim="800000"/>
            <a:headEnd/>
            <a:tailEnd/>
          </a:ln>
        </p:spPr>
        <p:txBody>
          <a:bodyPr/>
          <a:lstStyle/>
          <a:p>
            <a:r>
              <a:rPr lang="fr-FR" smtClean="0"/>
              <a:t>DATE</a:t>
            </a:r>
          </a:p>
        </p:txBody>
      </p:sp>
      <p:sp>
        <p:nvSpPr>
          <p:cNvPr id="35843" name="Espace réservé du numéro de diapositive 4"/>
          <p:cNvSpPr>
            <a:spLocks noGrp="1"/>
          </p:cNvSpPr>
          <p:nvPr>
            <p:ph type="sldNum" sz="quarter" idx="11"/>
          </p:nvPr>
        </p:nvSpPr>
        <p:spPr>
          <a:noFill/>
          <a:ln>
            <a:miter lim="800000"/>
            <a:headEnd/>
            <a:tailEnd/>
          </a:ln>
        </p:spPr>
        <p:txBody>
          <a:bodyPr/>
          <a:lstStyle/>
          <a:p>
            <a:fld id="{1123974D-DE52-445E-B84B-18DB5A16DC3E}" type="slidenum">
              <a:rPr lang="fr-FR" smtClean="0"/>
              <a:pPr/>
              <a:t>11</a:t>
            </a:fld>
            <a:endParaRPr lang="fr-FR" smtClean="0"/>
          </a:p>
        </p:txBody>
      </p:sp>
      <p:sp>
        <p:nvSpPr>
          <p:cNvPr id="6" name="Rectangle 3"/>
          <p:cNvSpPr txBox="1">
            <a:spLocks noChangeArrowheads="1"/>
          </p:cNvSpPr>
          <p:nvPr/>
        </p:nvSpPr>
        <p:spPr bwMode="auto">
          <a:xfrm>
            <a:off x="311150" y="1263650"/>
            <a:ext cx="8148638" cy="4248150"/>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lgn="l" rtl="0" eaLnBrk="1" fontAlgn="base" hangingPunct="1">
              <a:spcBef>
                <a:spcPct val="20000"/>
              </a:spcBef>
              <a:spcAft>
                <a:spcPct val="0"/>
              </a:spcAft>
              <a:buChar char="•"/>
              <a:defRPr sz="3200">
                <a:solidFill>
                  <a:srgbClr val="52A4D3"/>
                </a:solidFill>
                <a:latin typeface="+mn-lt"/>
                <a:ea typeface="+mn-ea"/>
                <a:cs typeface="+mn-cs"/>
              </a:defRPr>
            </a:lvl1pPr>
            <a:lvl2pPr marL="742950" indent="-285750" algn="l" rtl="0" eaLnBrk="1" fontAlgn="base" hangingPunct="1">
              <a:spcBef>
                <a:spcPct val="20000"/>
              </a:spcBef>
              <a:spcAft>
                <a:spcPct val="0"/>
              </a:spcAft>
              <a:buClr>
                <a:srgbClr val="52A4D3"/>
              </a:buClr>
              <a:buChar char="•"/>
              <a:defRPr sz="2400">
                <a:solidFill>
                  <a:srgbClr val="333333"/>
                </a:solidFill>
                <a:latin typeface="+mn-lt"/>
              </a:defRPr>
            </a:lvl2pPr>
            <a:lvl3pPr marL="1143000" indent="-228600" algn="l" rtl="0" eaLnBrk="1" fontAlgn="base" hangingPunct="1">
              <a:spcBef>
                <a:spcPct val="20000"/>
              </a:spcBef>
              <a:spcAft>
                <a:spcPct val="0"/>
              </a:spcAft>
              <a:buClr>
                <a:srgbClr val="52A4D3"/>
              </a:buClr>
              <a:buChar char="•"/>
              <a:defRPr sz="2000">
                <a:solidFill>
                  <a:srgbClr val="333333"/>
                </a:solidFill>
                <a:latin typeface="+mn-lt"/>
              </a:defRPr>
            </a:lvl3pPr>
            <a:lvl4pPr marL="1600200" indent="-228600" algn="l" rtl="0" eaLnBrk="1" fontAlgn="base" hangingPunct="1">
              <a:spcBef>
                <a:spcPct val="20000"/>
              </a:spcBef>
              <a:spcAft>
                <a:spcPct val="0"/>
              </a:spcAft>
              <a:buClr>
                <a:srgbClr val="52A4D3"/>
              </a:buClr>
              <a:buChar char="•"/>
              <a:defRPr>
                <a:solidFill>
                  <a:srgbClr val="333333"/>
                </a:solidFill>
                <a:latin typeface="+mn-lt"/>
              </a:defRPr>
            </a:lvl4pPr>
            <a:lvl5pPr marL="2057400" indent="-228600" algn="l" rtl="0" eaLnBrk="1" fontAlgn="base" hangingPunct="1">
              <a:spcBef>
                <a:spcPct val="20000"/>
              </a:spcBef>
              <a:spcAft>
                <a:spcPct val="0"/>
              </a:spcAft>
              <a:buClr>
                <a:srgbClr val="52A4D3"/>
              </a:buClr>
              <a:buChar char="•"/>
              <a:defRPr>
                <a:solidFill>
                  <a:srgbClr val="333333"/>
                </a:solidFill>
                <a:latin typeface="+mn-lt"/>
              </a:defRPr>
            </a:lvl5pPr>
            <a:lvl6pPr marL="2514600" indent="-228600" algn="l" rtl="0" eaLnBrk="1" fontAlgn="base" hangingPunct="1">
              <a:spcBef>
                <a:spcPct val="20000"/>
              </a:spcBef>
              <a:spcAft>
                <a:spcPct val="0"/>
              </a:spcAft>
              <a:buClr>
                <a:srgbClr val="52A4D3"/>
              </a:buClr>
              <a:buChar char="•"/>
              <a:defRPr>
                <a:solidFill>
                  <a:srgbClr val="333333"/>
                </a:solidFill>
                <a:latin typeface="+mn-lt"/>
              </a:defRPr>
            </a:lvl6pPr>
            <a:lvl7pPr marL="2971800" indent="-228600" algn="l" rtl="0" eaLnBrk="1" fontAlgn="base" hangingPunct="1">
              <a:spcBef>
                <a:spcPct val="20000"/>
              </a:spcBef>
              <a:spcAft>
                <a:spcPct val="0"/>
              </a:spcAft>
              <a:buClr>
                <a:srgbClr val="52A4D3"/>
              </a:buClr>
              <a:buChar char="•"/>
              <a:defRPr>
                <a:solidFill>
                  <a:srgbClr val="333333"/>
                </a:solidFill>
                <a:latin typeface="+mn-lt"/>
              </a:defRPr>
            </a:lvl7pPr>
            <a:lvl8pPr marL="3429000" indent="-228600" algn="l" rtl="0" eaLnBrk="1" fontAlgn="base" hangingPunct="1">
              <a:spcBef>
                <a:spcPct val="20000"/>
              </a:spcBef>
              <a:spcAft>
                <a:spcPct val="0"/>
              </a:spcAft>
              <a:buClr>
                <a:srgbClr val="52A4D3"/>
              </a:buClr>
              <a:buChar char="•"/>
              <a:defRPr>
                <a:solidFill>
                  <a:srgbClr val="333333"/>
                </a:solidFill>
                <a:latin typeface="+mn-lt"/>
              </a:defRPr>
            </a:lvl8pPr>
            <a:lvl9pPr marL="3886200" indent="-228600" algn="l" rtl="0" eaLnBrk="1" fontAlgn="base" hangingPunct="1">
              <a:spcBef>
                <a:spcPct val="20000"/>
              </a:spcBef>
              <a:spcAft>
                <a:spcPct val="0"/>
              </a:spcAft>
              <a:buClr>
                <a:srgbClr val="52A4D3"/>
              </a:buClr>
              <a:buChar char="•"/>
              <a:defRPr>
                <a:solidFill>
                  <a:srgbClr val="333333"/>
                </a:solidFill>
                <a:latin typeface="+mn-lt"/>
              </a:defRPr>
            </a:lvl9pPr>
          </a:lstStyle>
          <a:p>
            <a:pPr marL="0" indent="0">
              <a:buFontTx/>
              <a:buNone/>
              <a:defRPr/>
            </a:pPr>
            <a:endParaRPr lang="fr-FR" sz="2000" dirty="0">
              <a:ea typeface="+mj-ea"/>
              <a:cs typeface="+mj-cs"/>
            </a:endParaRPr>
          </a:p>
          <a:p>
            <a:pPr>
              <a:defRPr/>
            </a:pPr>
            <a:r>
              <a:rPr lang="fr-FR" sz="2400" dirty="0">
                <a:solidFill>
                  <a:schemeClr val="accent2"/>
                </a:solidFill>
              </a:rPr>
              <a:t>C</a:t>
            </a:r>
            <a:r>
              <a:rPr lang="fr-FR" sz="2400" dirty="0" smtClean="0">
                <a:solidFill>
                  <a:schemeClr val="accent2"/>
                </a:solidFill>
              </a:rPr>
              <a:t>artographie des </a:t>
            </a:r>
            <a:r>
              <a:rPr lang="fr-FR" sz="2400" dirty="0">
                <a:solidFill>
                  <a:schemeClr val="accent2"/>
                </a:solidFill>
              </a:rPr>
              <a:t>familles </a:t>
            </a:r>
            <a:r>
              <a:rPr lang="fr-FR" sz="2400" dirty="0" smtClean="0">
                <a:solidFill>
                  <a:schemeClr val="accent2"/>
                </a:solidFill>
              </a:rPr>
              <a:t>professionnelles</a:t>
            </a:r>
            <a:r>
              <a:rPr lang="fr-FR" sz="2800" dirty="0" smtClean="0">
                <a:solidFill>
                  <a:schemeClr val="accent2"/>
                </a:solidFill>
              </a:rPr>
              <a:t> </a:t>
            </a:r>
            <a:endParaRPr lang="fr-FR" sz="2800" dirty="0">
              <a:solidFill>
                <a:schemeClr val="accent2"/>
              </a:solidFill>
            </a:endParaRPr>
          </a:p>
          <a:p>
            <a:pPr>
              <a:defRPr/>
            </a:pPr>
            <a:endParaRPr lang="fr-FR" sz="1600" dirty="0">
              <a:solidFill>
                <a:schemeClr val="accent2"/>
              </a:solidFill>
            </a:endParaRPr>
          </a:p>
          <a:p>
            <a:pPr lvl="3">
              <a:defRPr/>
            </a:pPr>
            <a:r>
              <a:rPr lang="fr-FR" dirty="0">
                <a:solidFill>
                  <a:schemeClr val="tx1"/>
                </a:solidFill>
              </a:rPr>
              <a:t>Une définition des familles professionnelles et des métiers qui leur sont rattachés à partir de </a:t>
            </a:r>
            <a:r>
              <a:rPr lang="fr-FR" u="sng" dirty="0">
                <a:solidFill>
                  <a:schemeClr val="tx1"/>
                </a:solidFill>
              </a:rPr>
              <a:t>leurs finalités </a:t>
            </a:r>
            <a:r>
              <a:rPr lang="fr-FR" u="sng" dirty="0" smtClean="0">
                <a:solidFill>
                  <a:schemeClr val="tx1"/>
                </a:solidFill>
              </a:rPr>
              <a:t>respectives</a:t>
            </a:r>
            <a:r>
              <a:rPr lang="fr-FR" dirty="0" smtClean="0">
                <a:solidFill>
                  <a:schemeClr val="tx1"/>
                </a:solidFill>
              </a:rPr>
              <a:t> et de leur raison d’être</a:t>
            </a:r>
          </a:p>
          <a:p>
            <a:pPr marL="1371600" lvl="3" indent="0">
              <a:buFontTx/>
              <a:buNone/>
              <a:defRPr/>
            </a:pPr>
            <a:endParaRPr lang="fr-FR" dirty="0">
              <a:solidFill>
                <a:srgbClr val="FF0000"/>
              </a:solidFill>
            </a:endParaRPr>
          </a:p>
          <a:p>
            <a:pPr lvl="3">
              <a:defRPr/>
            </a:pPr>
            <a:r>
              <a:rPr lang="fr-FR" dirty="0" smtClean="0">
                <a:solidFill>
                  <a:schemeClr val="tx1"/>
                </a:solidFill>
              </a:rPr>
              <a:t>17 </a:t>
            </a:r>
            <a:r>
              <a:rPr lang="fr-FR" dirty="0">
                <a:solidFill>
                  <a:schemeClr val="tx1"/>
                </a:solidFill>
              </a:rPr>
              <a:t>familles sont </a:t>
            </a:r>
            <a:r>
              <a:rPr lang="fr-FR" dirty="0" smtClean="0">
                <a:solidFill>
                  <a:schemeClr val="tx1"/>
                </a:solidFill>
              </a:rPr>
              <a:t>identifiées, 80 métiers et 656 emplois</a:t>
            </a:r>
            <a:endParaRPr lang="fr-FR" dirty="0">
              <a:solidFill>
                <a:schemeClr val="tx1"/>
              </a:solidFill>
            </a:endParaRPr>
          </a:p>
          <a:p>
            <a:pPr marL="0" indent="0">
              <a:buFontTx/>
              <a:buNone/>
              <a:defRPr/>
            </a:pPr>
            <a:endParaRPr lang="fr-FR" sz="2000" dirty="0" smtClean="0">
              <a:ea typeface="+mj-ea"/>
              <a:cs typeface="+mj-cs"/>
            </a:endParaRPr>
          </a:p>
          <a:p>
            <a:pPr marL="0" indent="0">
              <a:buFontTx/>
              <a:buNone/>
              <a:defRPr/>
            </a:pPr>
            <a:endParaRPr lang="fr-FR" sz="2000" dirty="0">
              <a:ea typeface="+mj-ea"/>
              <a:cs typeface="+mj-cs"/>
            </a:endParaRPr>
          </a:p>
          <a:p>
            <a:pPr marL="0" indent="0">
              <a:buFontTx/>
              <a:buNone/>
              <a:defRPr/>
            </a:pPr>
            <a:endParaRPr lang="fr-FR" sz="2000" dirty="0" smtClean="0">
              <a:ea typeface="+mj-ea"/>
              <a:cs typeface="+mj-cs"/>
            </a:endParaRPr>
          </a:p>
          <a:p>
            <a:pPr marL="0" indent="0">
              <a:buFontTx/>
              <a:buNone/>
              <a:defRPr/>
            </a:pPr>
            <a:endParaRPr lang="fr-FR" sz="2000" dirty="0" smtClean="0">
              <a:ea typeface="+mj-ea"/>
              <a:cs typeface="+mj-cs"/>
            </a:endParaRPr>
          </a:p>
          <a:p>
            <a:pPr>
              <a:defRPr/>
            </a:pPr>
            <a:endParaRPr lang="fr-FR" dirty="0" smtClean="0">
              <a:ea typeface="+mj-ea"/>
              <a:cs typeface="+mj-cs"/>
            </a:endParaRPr>
          </a:p>
          <a:p>
            <a:pPr>
              <a:buFont typeface="Wingdings" pitchFamily="2" charset="2"/>
              <a:buChar char="Ø"/>
              <a:defRPr/>
            </a:pPr>
            <a:endParaRPr lang="fr-FR" b="1" dirty="0">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rgbClr val="52A4D3"/>
                </a:solidFill>
                <a:latin typeface="+mn-lt"/>
              </a:rPr>
              <a:t>LA STRUCTURATION DU REPERTOIRE</a:t>
            </a:r>
            <a:endParaRPr lang="fr-FR" sz="2000" kern="1200" dirty="0">
              <a:solidFill>
                <a:srgbClr val="52A4D3"/>
              </a:solidFill>
              <a:latin typeface="+mn-lt"/>
            </a:endParaRPr>
          </a:p>
        </p:txBody>
      </p:sp>
      <p:sp>
        <p:nvSpPr>
          <p:cNvPr id="1231" name="Espace réservé de la date 3"/>
          <p:cNvSpPr>
            <a:spLocks noGrp="1"/>
          </p:cNvSpPr>
          <p:nvPr>
            <p:ph type="dt" sz="quarter" idx="10"/>
          </p:nvPr>
        </p:nvSpPr>
        <p:spPr>
          <a:noFill/>
          <a:ln>
            <a:miter lim="800000"/>
            <a:headEnd/>
            <a:tailEnd/>
          </a:ln>
        </p:spPr>
        <p:txBody>
          <a:bodyPr/>
          <a:lstStyle/>
          <a:p>
            <a:r>
              <a:rPr lang="fr-FR" smtClean="0"/>
              <a:t>DATE</a:t>
            </a:r>
          </a:p>
        </p:txBody>
      </p:sp>
      <p:sp>
        <p:nvSpPr>
          <p:cNvPr id="1232" name="Espace réservé du numéro de diapositive 4"/>
          <p:cNvSpPr>
            <a:spLocks noGrp="1"/>
          </p:cNvSpPr>
          <p:nvPr>
            <p:ph type="sldNum" sz="quarter" idx="11"/>
          </p:nvPr>
        </p:nvSpPr>
        <p:spPr>
          <a:noFill/>
          <a:ln>
            <a:miter lim="800000"/>
            <a:headEnd/>
            <a:tailEnd/>
          </a:ln>
        </p:spPr>
        <p:txBody>
          <a:bodyPr/>
          <a:lstStyle/>
          <a:p>
            <a:fld id="{54DCBC7F-ACF9-4041-9F8B-F82578D02A9F}" type="slidenum">
              <a:rPr lang="fr-FR" smtClean="0"/>
              <a:pPr/>
              <a:t>12</a:t>
            </a:fld>
            <a:endParaRPr lang="fr-FR" smtClean="0"/>
          </a:p>
        </p:txBody>
      </p:sp>
      <p:sp>
        <p:nvSpPr>
          <p:cNvPr id="6" name="Rectangle 3"/>
          <p:cNvSpPr txBox="1">
            <a:spLocks noChangeArrowheads="1"/>
          </p:cNvSpPr>
          <p:nvPr/>
        </p:nvSpPr>
        <p:spPr bwMode="auto">
          <a:xfrm>
            <a:off x="311150" y="1263650"/>
            <a:ext cx="8437563" cy="4613275"/>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lgn="l" rtl="0" eaLnBrk="1" fontAlgn="base" hangingPunct="1">
              <a:spcBef>
                <a:spcPct val="20000"/>
              </a:spcBef>
              <a:spcAft>
                <a:spcPct val="0"/>
              </a:spcAft>
              <a:buChar char="•"/>
              <a:defRPr sz="3200">
                <a:solidFill>
                  <a:srgbClr val="52A4D3"/>
                </a:solidFill>
                <a:latin typeface="+mn-lt"/>
                <a:ea typeface="+mn-ea"/>
                <a:cs typeface="+mn-cs"/>
              </a:defRPr>
            </a:lvl1pPr>
            <a:lvl2pPr marL="742950" indent="-285750" algn="l" rtl="0" eaLnBrk="1" fontAlgn="base" hangingPunct="1">
              <a:spcBef>
                <a:spcPct val="20000"/>
              </a:spcBef>
              <a:spcAft>
                <a:spcPct val="0"/>
              </a:spcAft>
              <a:buClr>
                <a:srgbClr val="52A4D3"/>
              </a:buClr>
              <a:buChar char="•"/>
              <a:defRPr sz="2400">
                <a:solidFill>
                  <a:srgbClr val="333333"/>
                </a:solidFill>
                <a:latin typeface="+mn-lt"/>
              </a:defRPr>
            </a:lvl2pPr>
            <a:lvl3pPr marL="1143000" indent="-228600" algn="l" rtl="0" eaLnBrk="1" fontAlgn="base" hangingPunct="1">
              <a:spcBef>
                <a:spcPct val="20000"/>
              </a:spcBef>
              <a:spcAft>
                <a:spcPct val="0"/>
              </a:spcAft>
              <a:buClr>
                <a:srgbClr val="52A4D3"/>
              </a:buClr>
              <a:buChar char="•"/>
              <a:defRPr sz="2000">
                <a:solidFill>
                  <a:srgbClr val="333333"/>
                </a:solidFill>
                <a:latin typeface="+mn-lt"/>
              </a:defRPr>
            </a:lvl3pPr>
            <a:lvl4pPr marL="1600200" indent="-228600" algn="l" rtl="0" eaLnBrk="1" fontAlgn="base" hangingPunct="1">
              <a:spcBef>
                <a:spcPct val="20000"/>
              </a:spcBef>
              <a:spcAft>
                <a:spcPct val="0"/>
              </a:spcAft>
              <a:buClr>
                <a:srgbClr val="52A4D3"/>
              </a:buClr>
              <a:buChar char="•"/>
              <a:defRPr>
                <a:solidFill>
                  <a:srgbClr val="333333"/>
                </a:solidFill>
                <a:latin typeface="+mn-lt"/>
              </a:defRPr>
            </a:lvl4pPr>
            <a:lvl5pPr marL="2057400" indent="-228600" algn="l" rtl="0" eaLnBrk="1" fontAlgn="base" hangingPunct="1">
              <a:spcBef>
                <a:spcPct val="20000"/>
              </a:spcBef>
              <a:spcAft>
                <a:spcPct val="0"/>
              </a:spcAft>
              <a:buClr>
                <a:srgbClr val="52A4D3"/>
              </a:buClr>
              <a:buChar char="•"/>
              <a:defRPr>
                <a:solidFill>
                  <a:srgbClr val="333333"/>
                </a:solidFill>
                <a:latin typeface="+mn-lt"/>
              </a:defRPr>
            </a:lvl5pPr>
            <a:lvl6pPr marL="2514600" indent="-228600" algn="l" rtl="0" eaLnBrk="1" fontAlgn="base" hangingPunct="1">
              <a:spcBef>
                <a:spcPct val="20000"/>
              </a:spcBef>
              <a:spcAft>
                <a:spcPct val="0"/>
              </a:spcAft>
              <a:buClr>
                <a:srgbClr val="52A4D3"/>
              </a:buClr>
              <a:buChar char="•"/>
              <a:defRPr>
                <a:solidFill>
                  <a:srgbClr val="333333"/>
                </a:solidFill>
                <a:latin typeface="+mn-lt"/>
              </a:defRPr>
            </a:lvl6pPr>
            <a:lvl7pPr marL="2971800" indent="-228600" algn="l" rtl="0" eaLnBrk="1" fontAlgn="base" hangingPunct="1">
              <a:spcBef>
                <a:spcPct val="20000"/>
              </a:spcBef>
              <a:spcAft>
                <a:spcPct val="0"/>
              </a:spcAft>
              <a:buClr>
                <a:srgbClr val="52A4D3"/>
              </a:buClr>
              <a:buChar char="•"/>
              <a:defRPr>
                <a:solidFill>
                  <a:srgbClr val="333333"/>
                </a:solidFill>
                <a:latin typeface="+mn-lt"/>
              </a:defRPr>
            </a:lvl7pPr>
            <a:lvl8pPr marL="3429000" indent="-228600" algn="l" rtl="0" eaLnBrk="1" fontAlgn="base" hangingPunct="1">
              <a:spcBef>
                <a:spcPct val="20000"/>
              </a:spcBef>
              <a:spcAft>
                <a:spcPct val="0"/>
              </a:spcAft>
              <a:buClr>
                <a:srgbClr val="52A4D3"/>
              </a:buClr>
              <a:buChar char="•"/>
              <a:defRPr>
                <a:solidFill>
                  <a:srgbClr val="333333"/>
                </a:solidFill>
                <a:latin typeface="+mn-lt"/>
              </a:defRPr>
            </a:lvl8pPr>
            <a:lvl9pPr marL="3886200" indent="-228600" algn="l" rtl="0" eaLnBrk="1" fontAlgn="base" hangingPunct="1">
              <a:spcBef>
                <a:spcPct val="20000"/>
              </a:spcBef>
              <a:spcAft>
                <a:spcPct val="0"/>
              </a:spcAft>
              <a:buClr>
                <a:srgbClr val="52A4D3"/>
              </a:buClr>
              <a:buChar char="•"/>
              <a:defRPr>
                <a:solidFill>
                  <a:srgbClr val="333333"/>
                </a:solidFill>
                <a:latin typeface="+mn-lt"/>
              </a:defRPr>
            </a:lvl9pPr>
          </a:lstStyle>
          <a:p>
            <a:pPr marL="0" indent="0">
              <a:buFontTx/>
              <a:buNone/>
              <a:defRPr/>
            </a:pPr>
            <a:endParaRPr lang="fr-FR" sz="2000" dirty="0">
              <a:ea typeface="+mj-ea"/>
              <a:cs typeface="+mj-cs"/>
            </a:endParaRPr>
          </a:p>
          <a:p>
            <a:pPr>
              <a:defRPr/>
            </a:pPr>
            <a:r>
              <a:rPr lang="fr-FR" sz="2400" dirty="0" smtClean="0">
                <a:solidFill>
                  <a:schemeClr val="accent2"/>
                </a:solidFill>
              </a:rPr>
              <a:t>17 familles professionnelles représentées</a:t>
            </a:r>
            <a:r>
              <a:rPr lang="fr-FR" sz="2800" dirty="0" smtClean="0">
                <a:solidFill>
                  <a:schemeClr val="accent2"/>
                </a:solidFill>
              </a:rPr>
              <a:t> </a:t>
            </a:r>
            <a:endParaRPr lang="fr-FR" sz="2800" dirty="0">
              <a:solidFill>
                <a:schemeClr val="accent2"/>
              </a:solidFill>
            </a:endParaRPr>
          </a:p>
          <a:p>
            <a:pPr>
              <a:defRPr/>
            </a:pPr>
            <a:endParaRPr lang="fr-FR" sz="1600" dirty="0">
              <a:solidFill>
                <a:schemeClr val="accent2"/>
              </a:solidFill>
            </a:endParaRPr>
          </a:p>
          <a:p>
            <a:pPr lvl="3">
              <a:defRPr/>
            </a:pPr>
            <a:endParaRPr lang="fr-FR" dirty="0" smtClean="0">
              <a:solidFill>
                <a:schemeClr val="accent2"/>
              </a:solidFill>
            </a:endParaRPr>
          </a:p>
          <a:p>
            <a:pPr marL="0" indent="0">
              <a:buFontTx/>
              <a:buNone/>
              <a:defRPr/>
            </a:pPr>
            <a:endParaRPr lang="fr-FR" sz="2000" dirty="0" smtClean="0">
              <a:ea typeface="+mj-ea"/>
              <a:cs typeface="+mj-cs"/>
            </a:endParaRPr>
          </a:p>
          <a:p>
            <a:pPr marL="0" indent="0">
              <a:buFontTx/>
              <a:buNone/>
              <a:defRPr/>
            </a:pPr>
            <a:endParaRPr lang="fr-FR" sz="2000" dirty="0">
              <a:ea typeface="+mj-ea"/>
              <a:cs typeface="+mj-cs"/>
            </a:endParaRPr>
          </a:p>
          <a:p>
            <a:pPr marL="0" indent="0">
              <a:buFontTx/>
              <a:buNone/>
              <a:defRPr/>
            </a:pPr>
            <a:endParaRPr lang="fr-FR" sz="2000" dirty="0" smtClean="0">
              <a:ea typeface="+mj-ea"/>
              <a:cs typeface="+mj-cs"/>
            </a:endParaRPr>
          </a:p>
          <a:p>
            <a:pPr marL="0" indent="0">
              <a:buFontTx/>
              <a:buNone/>
              <a:defRPr/>
            </a:pPr>
            <a:endParaRPr lang="fr-FR" sz="2000" dirty="0" smtClean="0">
              <a:ea typeface="+mj-ea"/>
              <a:cs typeface="+mj-cs"/>
            </a:endParaRPr>
          </a:p>
          <a:p>
            <a:pPr>
              <a:defRPr/>
            </a:pPr>
            <a:endParaRPr lang="fr-FR" dirty="0" smtClean="0">
              <a:ea typeface="+mj-ea"/>
              <a:cs typeface="+mj-cs"/>
            </a:endParaRPr>
          </a:p>
          <a:p>
            <a:pPr>
              <a:buFont typeface="Wingdings" pitchFamily="2" charset="2"/>
              <a:buChar char="Ø"/>
              <a:defRPr/>
            </a:pPr>
            <a:endParaRPr lang="fr-FR" b="1" dirty="0">
              <a:ea typeface="+mj-ea"/>
              <a:cs typeface="+mj-cs"/>
            </a:endParaRPr>
          </a:p>
        </p:txBody>
      </p:sp>
      <p:sp>
        <p:nvSpPr>
          <p:cNvPr id="123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graphicFrame>
        <p:nvGraphicFramePr>
          <p:cNvPr id="1229" name="Object 205"/>
          <p:cNvGraphicFramePr>
            <a:graphicFrameLocks noChangeAspect="1"/>
          </p:cNvGraphicFramePr>
          <p:nvPr/>
        </p:nvGraphicFramePr>
        <p:xfrm>
          <a:off x="157163" y="2101850"/>
          <a:ext cx="8829675" cy="3810000"/>
        </p:xfrm>
        <a:graphic>
          <a:graphicData uri="http://schemas.openxmlformats.org/presentationml/2006/ole">
            <p:oleObj spid="_x0000_s1229" name="Diapositive" r:id="rId4" imgW="2261704" imgH="1696128" progId="PowerPoint.Slide.8">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rgbClr val="52A4D3"/>
                </a:solidFill>
                <a:latin typeface="+mn-lt"/>
              </a:rPr>
              <a:t>LA STRUCTURATION DU REPERTOIRE</a:t>
            </a:r>
            <a:endParaRPr lang="fr-FR" sz="2000" kern="1200" dirty="0">
              <a:solidFill>
                <a:srgbClr val="52A4D3"/>
              </a:solidFill>
              <a:latin typeface="+mn-lt"/>
            </a:endParaRPr>
          </a:p>
        </p:txBody>
      </p:sp>
      <p:sp>
        <p:nvSpPr>
          <p:cNvPr id="40962" name="Espace réservé de la date 3"/>
          <p:cNvSpPr>
            <a:spLocks noGrp="1"/>
          </p:cNvSpPr>
          <p:nvPr>
            <p:ph type="dt" sz="quarter" idx="10"/>
          </p:nvPr>
        </p:nvSpPr>
        <p:spPr>
          <a:noFill/>
          <a:ln>
            <a:miter lim="800000"/>
            <a:headEnd/>
            <a:tailEnd/>
          </a:ln>
        </p:spPr>
        <p:txBody>
          <a:bodyPr/>
          <a:lstStyle/>
          <a:p>
            <a:r>
              <a:rPr lang="fr-FR" smtClean="0"/>
              <a:t>DATE</a:t>
            </a:r>
          </a:p>
        </p:txBody>
      </p:sp>
      <p:sp>
        <p:nvSpPr>
          <p:cNvPr id="40963" name="Espace réservé du numéro de diapositive 4"/>
          <p:cNvSpPr>
            <a:spLocks noGrp="1"/>
          </p:cNvSpPr>
          <p:nvPr>
            <p:ph type="sldNum" sz="quarter" idx="11"/>
          </p:nvPr>
        </p:nvSpPr>
        <p:spPr>
          <a:noFill/>
          <a:ln>
            <a:miter lim="800000"/>
            <a:headEnd/>
            <a:tailEnd/>
          </a:ln>
        </p:spPr>
        <p:txBody>
          <a:bodyPr/>
          <a:lstStyle/>
          <a:p>
            <a:fld id="{1E308FB2-AFB2-48BC-9D96-A9BB14E56F3A}" type="slidenum">
              <a:rPr lang="fr-FR" smtClean="0"/>
              <a:pPr/>
              <a:t>13</a:t>
            </a:fld>
            <a:endParaRPr lang="fr-FR" smtClean="0"/>
          </a:p>
        </p:txBody>
      </p:sp>
      <p:sp>
        <p:nvSpPr>
          <p:cNvPr id="6" name="Rectangle 3"/>
          <p:cNvSpPr txBox="1">
            <a:spLocks noChangeArrowheads="1"/>
          </p:cNvSpPr>
          <p:nvPr/>
        </p:nvSpPr>
        <p:spPr bwMode="auto">
          <a:xfrm>
            <a:off x="311150" y="981075"/>
            <a:ext cx="8437563" cy="4613275"/>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lgn="l" rtl="0" eaLnBrk="1" fontAlgn="base" hangingPunct="1">
              <a:spcBef>
                <a:spcPct val="20000"/>
              </a:spcBef>
              <a:spcAft>
                <a:spcPct val="0"/>
              </a:spcAft>
              <a:buChar char="•"/>
              <a:defRPr sz="3200">
                <a:solidFill>
                  <a:srgbClr val="52A4D3"/>
                </a:solidFill>
                <a:latin typeface="+mn-lt"/>
                <a:ea typeface="+mn-ea"/>
                <a:cs typeface="+mn-cs"/>
              </a:defRPr>
            </a:lvl1pPr>
            <a:lvl2pPr marL="742950" indent="-285750" algn="l" rtl="0" eaLnBrk="1" fontAlgn="base" hangingPunct="1">
              <a:spcBef>
                <a:spcPct val="20000"/>
              </a:spcBef>
              <a:spcAft>
                <a:spcPct val="0"/>
              </a:spcAft>
              <a:buClr>
                <a:srgbClr val="52A4D3"/>
              </a:buClr>
              <a:buChar char="•"/>
              <a:defRPr sz="2400">
                <a:solidFill>
                  <a:srgbClr val="333333"/>
                </a:solidFill>
                <a:latin typeface="+mn-lt"/>
              </a:defRPr>
            </a:lvl2pPr>
            <a:lvl3pPr marL="1143000" indent="-228600" algn="l" rtl="0" eaLnBrk="1" fontAlgn="base" hangingPunct="1">
              <a:spcBef>
                <a:spcPct val="20000"/>
              </a:spcBef>
              <a:spcAft>
                <a:spcPct val="0"/>
              </a:spcAft>
              <a:buClr>
                <a:srgbClr val="52A4D3"/>
              </a:buClr>
              <a:buChar char="•"/>
              <a:defRPr sz="2000">
                <a:solidFill>
                  <a:srgbClr val="333333"/>
                </a:solidFill>
                <a:latin typeface="+mn-lt"/>
              </a:defRPr>
            </a:lvl3pPr>
            <a:lvl4pPr marL="1600200" indent="-228600" algn="l" rtl="0" eaLnBrk="1" fontAlgn="base" hangingPunct="1">
              <a:spcBef>
                <a:spcPct val="20000"/>
              </a:spcBef>
              <a:spcAft>
                <a:spcPct val="0"/>
              </a:spcAft>
              <a:buClr>
                <a:srgbClr val="52A4D3"/>
              </a:buClr>
              <a:buChar char="•"/>
              <a:defRPr>
                <a:solidFill>
                  <a:srgbClr val="333333"/>
                </a:solidFill>
                <a:latin typeface="+mn-lt"/>
              </a:defRPr>
            </a:lvl4pPr>
            <a:lvl5pPr marL="2057400" indent="-228600" algn="l" rtl="0" eaLnBrk="1" fontAlgn="base" hangingPunct="1">
              <a:spcBef>
                <a:spcPct val="20000"/>
              </a:spcBef>
              <a:spcAft>
                <a:spcPct val="0"/>
              </a:spcAft>
              <a:buClr>
                <a:srgbClr val="52A4D3"/>
              </a:buClr>
              <a:buChar char="•"/>
              <a:defRPr>
                <a:solidFill>
                  <a:srgbClr val="333333"/>
                </a:solidFill>
                <a:latin typeface="+mn-lt"/>
              </a:defRPr>
            </a:lvl5pPr>
            <a:lvl6pPr marL="2514600" indent="-228600" algn="l" rtl="0" eaLnBrk="1" fontAlgn="base" hangingPunct="1">
              <a:spcBef>
                <a:spcPct val="20000"/>
              </a:spcBef>
              <a:spcAft>
                <a:spcPct val="0"/>
              </a:spcAft>
              <a:buClr>
                <a:srgbClr val="52A4D3"/>
              </a:buClr>
              <a:buChar char="•"/>
              <a:defRPr>
                <a:solidFill>
                  <a:srgbClr val="333333"/>
                </a:solidFill>
                <a:latin typeface="+mn-lt"/>
              </a:defRPr>
            </a:lvl6pPr>
            <a:lvl7pPr marL="2971800" indent="-228600" algn="l" rtl="0" eaLnBrk="1" fontAlgn="base" hangingPunct="1">
              <a:spcBef>
                <a:spcPct val="20000"/>
              </a:spcBef>
              <a:spcAft>
                <a:spcPct val="0"/>
              </a:spcAft>
              <a:buClr>
                <a:srgbClr val="52A4D3"/>
              </a:buClr>
              <a:buChar char="•"/>
              <a:defRPr>
                <a:solidFill>
                  <a:srgbClr val="333333"/>
                </a:solidFill>
                <a:latin typeface="+mn-lt"/>
              </a:defRPr>
            </a:lvl7pPr>
            <a:lvl8pPr marL="3429000" indent="-228600" algn="l" rtl="0" eaLnBrk="1" fontAlgn="base" hangingPunct="1">
              <a:spcBef>
                <a:spcPct val="20000"/>
              </a:spcBef>
              <a:spcAft>
                <a:spcPct val="0"/>
              </a:spcAft>
              <a:buClr>
                <a:srgbClr val="52A4D3"/>
              </a:buClr>
              <a:buChar char="•"/>
              <a:defRPr>
                <a:solidFill>
                  <a:srgbClr val="333333"/>
                </a:solidFill>
                <a:latin typeface="+mn-lt"/>
              </a:defRPr>
            </a:lvl8pPr>
            <a:lvl9pPr marL="3886200" indent="-228600" algn="l" rtl="0" eaLnBrk="1" fontAlgn="base" hangingPunct="1">
              <a:spcBef>
                <a:spcPct val="20000"/>
              </a:spcBef>
              <a:spcAft>
                <a:spcPct val="0"/>
              </a:spcAft>
              <a:buClr>
                <a:srgbClr val="52A4D3"/>
              </a:buClr>
              <a:buChar char="•"/>
              <a:defRPr>
                <a:solidFill>
                  <a:srgbClr val="333333"/>
                </a:solidFill>
                <a:latin typeface="+mn-lt"/>
              </a:defRPr>
            </a:lvl9pPr>
          </a:lstStyle>
          <a:p>
            <a:pPr>
              <a:defRPr/>
            </a:pPr>
            <a:r>
              <a:rPr lang="fr-FR" sz="2400" dirty="0" smtClean="0">
                <a:solidFill>
                  <a:schemeClr val="accent2"/>
                </a:solidFill>
              </a:rPr>
              <a:t>Principes et méthode </a:t>
            </a:r>
          </a:p>
          <a:p>
            <a:pPr marL="1524000" lvl="3" indent="-179388">
              <a:buClrTx/>
              <a:defRPr/>
            </a:pPr>
            <a:endParaRPr lang="fr-FR" dirty="0" smtClean="0">
              <a:solidFill>
                <a:schemeClr val="tx1"/>
              </a:solidFill>
            </a:endParaRPr>
          </a:p>
          <a:p>
            <a:pPr marL="1524000" lvl="3" indent="-179388">
              <a:buClrTx/>
              <a:defRPr/>
            </a:pPr>
            <a:r>
              <a:rPr lang="fr-FR" dirty="0" smtClean="0">
                <a:solidFill>
                  <a:schemeClr val="tx1"/>
                </a:solidFill>
              </a:rPr>
              <a:t>Un </a:t>
            </a:r>
            <a:r>
              <a:rPr lang="fr-FR" dirty="0">
                <a:solidFill>
                  <a:schemeClr val="tx1"/>
                </a:solidFill>
              </a:rPr>
              <a:t>métier est défini par rapport à sa finalité et de manière concise </a:t>
            </a:r>
            <a:br>
              <a:rPr lang="fr-FR" dirty="0">
                <a:solidFill>
                  <a:schemeClr val="tx1"/>
                </a:solidFill>
              </a:rPr>
            </a:br>
            <a:endParaRPr lang="fr-FR" dirty="0" smtClean="0">
              <a:solidFill>
                <a:schemeClr val="tx1"/>
              </a:solidFill>
            </a:endParaRPr>
          </a:p>
          <a:p>
            <a:pPr marL="1524000" lvl="3" indent="-179388">
              <a:buClrTx/>
              <a:defRPr/>
            </a:pPr>
            <a:r>
              <a:rPr lang="fr-FR" dirty="0" smtClean="0">
                <a:solidFill>
                  <a:schemeClr val="tx1"/>
                </a:solidFill>
              </a:rPr>
              <a:t>Un </a:t>
            </a:r>
            <a:r>
              <a:rPr lang="fr-FR" dirty="0">
                <a:solidFill>
                  <a:schemeClr val="tx1"/>
                </a:solidFill>
              </a:rPr>
              <a:t>métier regroupe des emplois pouvant être positionnés sur des niveaux de qualification </a:t>
            </a:r>
            <a:r>
              <a:rPr lang="fr-FR" dirty="0" smtClean="0">
                <a:solidFill>
                  <a:schemeClr val="tx1"/>
                </a:solidFill>
              </a:rPr>
              <a:t>différents</a:t>
            </a:r>
          </a:p>
          <a:p>
            <a:pPr marL="1344612" lvl="3" indent="0">
              <a:buClrTx/>
              <a:buFontTx/>
              <a:buNone/>
              <a:defRPr/>
            </a:pPr>
            <a:endParaRPr lang="fr-FR" sz="1200" dirty="0">
              <a:solidFill>
                <a:schemeClr val="tx1"/>
              </a:solidFill>
            </a:endParaRPr>
          </a:p>
          <a:p>
            <a:pPr marL="487362" lvl="1" indent="0">
              <a:buClrTx/>
              <a:buFontTx/>
              <a:buNone/>
              <a:defRPr/>
            </a:pPr>
            <a:r>
              <a:rPr lang="fr-FR" sz="1600" dirty="0" smtClean="0">
                <a:solidFill>
                  <a:schemeClr val="tx1"/>
                </a:solidFill>
              </a:rPr>
              <a:t>Exemple:</a:t>
            </a:r>
          </a:p>
          <a:p>
            <a:pPr marL="487362" lvl="1" indent="0">
              <a:buClrTx/>
              <a:buFontTx/>
              <a:buNone/>
              <a:defRPr/>
            </a:pPr>
            <a:endParaRPr lang="fr-FR" dirty="0">
              <a:solidFill>
                <a:schemeClr val="accent2"/>
              </a:solidFill>
            </a:endParaRPr>
          </a:p>
          <a:p>
            <a:pPr lvl="3">
              <a:defRPr/>
            </a:pPr>
            <a:endParaRPr lang="fr-FR" dirty="0" smtClean="0">
              <a:solidFill>
                <a:schemeClr val="accent2"/>
              </a:solidFill>
            </a:endParaRPr>
          </a:p>
          <a:p>
            <a:pPr marL="0" indent="0">
              <a:buFontTx/>
              <a:buNone/>
              <a:defRPr/>
            </a:pPr>
            <a:endParaRPr lang="fr-FR" sz="2000" dirty="0" smtClean="0">
              <a:ea typeface="+mj-ea"/>
              <a:cs typeface="+mj-cs"/>
            </a:endParaRPr>
          </a:p>
          <a:p>
            <a:pPr marL="0" indent="0">
              <a:buFontTx/>
              <a:buNone/>
              <a:defRPr/>
            </a:pPr>
            <a:endParaRPr lang="fr-FR" sz="2000" dirty="0">
              <a:ea typeface="+mj-ea"/>
              <a:cs typeface="+mj-cs"/>
            </a:endParaRPr>
          </a:p>
          <a:p>
            <a:pPr marL="0" indent="0">
              <a:buFontTx/>
              <a:buNone/>
              <a:defRPr/>
            </a:pPr>
            <a:endParaRPr lang="fr-FR" sz="2000" dirty="0" smtClean="0">
              <a:ea typeface="+mj-ea"/>
              <a:cs typeface="+mj-cs"/>
            </a:endParaRPr>
          </a:p>
          <a:p>
            <a:pPr marL="0" indent="0">
              <a:buFontTx/>
              <a:buNone/>
              <a:defRPr/>
            </a:pPr>
            <a:endParaRPr lang="fr-FR" sz="2000" dirty="0" smtClean="0">
              <a:ea typeface="+mj-ea"/>
              <a:cs typeface="+mj-cs"/>
            </a:endParaRPr>
          </a:p>
          <a:p>
            <a:pPr>
              <a:defRPr/>
            </a:pPr>
            <a:endParaRPr lang="fr-FR" dirty="0" smtClean="0">
              <a:ea typeface="+mj-ea"/>
              <a:cs typeface="+mj-cs"/>
            </a:endParaRPr>
          </a:p>
          <a:p>
            <a:pPr>
              <a:buFont typeface="Wingdings" pitchFamily="2" charset="2"/>
              <a:buChar char="Ø"/>
              <a:defRPr/>
            </a:pPr>
            <a:endParaRPr lang="fr-FR" b="1" dirty="0">
              <a:ea typeface="+mj-ea"/>
              <a:cs typeface="+mj-cs"/>
            </a:endParaRPr>
          </a:p>
        </p:txBody>
      </p:sp>
      <p:graphicFrame>
        <p:nvGraphicFramePr>
          <p:cNvPr id="3" name="Tableau 2"/>
          <p:cNvGraphicFramePr>
            <a:graphicFrameLocks noGrp="1"/>
          </p:cNvGraphicFramePr>
          <p:nvPr/>
        </p:nvGraphicFramePr>
        <p:xfrm>
          <a:off x="822325" y="3573463"/>
          <a:ext cx="7416800" cy="2560637"/>
        </p:xfrm>
        <a:graphic>
          <a:graphicData uri="http://schemas.openxmlformats.org/drawingml/2006/table">
            <a:tbl>
              <a:tblPr firstRow="1" bandRow="1">
                <a:tableStyleId>{073A0DAA-6AF3-43AB-8588-CEC1D06C72B9}</a:tableStyleId>
              </a:tblPr>
              <a:tblGrid>
                <a:gridCol w="1600411"/>
                <a:gridCol w="2360029"/>
                <a:gridCol w="3456385"/>
              </a:tblGrid>
              <a:tr h="357632">
                <a:tc>
                  <a:txBody>
                    <a:bodyPr/>
                    <a:lstStyle/>
                    <a:p>
                      <a:r>
                        <a:rPr lang="fr-FR" dirty="0" smtClean="0"/>
                        <a:t>Métier</a:t>
                      </a:r>
                      <a:endParaRPr lang="fr-FR" dirty="0">
                        <a:solidFill>
                          <a:schemeClr val="tx1"/>
                        </a:solidFill>
                      </a:endParaRPr>
                    </a:p>
                  </a:txBody>
                  <a:tcPr/>
                </a:tc>
                <a:tc gridSpan="2">
                  <a:txBody>
                    <a:bodyPr/>
                    <a:lstStyle/>
                    <a:p>
                      <a:r>
                        <a:rPr lang="fr-FR" dirty="0" smtClean="0">
                          <a:solidFill>
                            <a:schemeClr val="bg1"/>
                          </a:solidFill>
                        </a:rPr>
                        <a:t>Emplois</a:t>
                      </a:r>
                      <a:endParaRPr lang="fr-FR" dirty="0">
                        <a:solidFill>
                          <a:schemeClr val="bg1"/>
                        </a:solidFill>
                      </a:endParaRPr>
                    </a:p>
                  </a:txBody>
                  <a:tcPr/>
                </a:tc>
                <a:tc hMerge="1">
                  <a:txBody>
                    <a:bodyPr/>
                    <a:lstStyle/>
                    <a:p>
                      <a:endParaRPr lang="fr-FR"/>
                    </a:p>
                  </a:txBody>
                  <a:tcPr/>
                </a:tc>
              </a:tr>
              <a:tr h="617284">
                <a:tc rowSpan="3">
                  <a:txBody>
                    <a:bodyPr/>
                    <a:lstStyle/>
                    <a:p>
                      <a:r>
                        <a:rPr lang="fr-FR" sz="1600" dirty="0" smtClean="0">
                          <a:solidFill>
                            <a:schemeClr val="tx1"/>
                          </a:solidFill>
                        </a:rPr>
                        <a:t>Chargé de </a:t>
                      </a:r>
                    </a:p>
                    <a:p>
                      <a:r>
                        <a:rPr lang="fr-FR" sz="1600" dirty="0" smtClean="0">
                          <a:solidFill>
                            <a:schemeClr val="tx1"/>
                          </a:solidFill>
                        </a:rPr>
                        <a:t>Marketing </a:t>
                      </a:r>
                    </a:p>
                    <a:p>
                      <a:r>
                        <a:rPr lang="fr-FR" sz="1600" dirty="0" smtClean="0">
                          <a:solidFill>
                            <a:schemeClr val="tx1"/>
                          </a:solidFill>
                        </a:rPr>
                        <a:t>(03.01)</a:t>
                      </a:r>
                      <a:endParaRPr lang="fr-FR" sz="1600" dirty="0">
                        <a:solidFill>
                          <a:schemeClr val="tx1"/>
                        </a:solidFill>
                      </a:endParaRPr>
                    </a:p>
                  </a:txBody>
                  <a:tcPr/>
                </a:tc>
                <a:tc>
                  <a:txBody>
                    <a:bodyPr/>
                    <a:lstStyle/>
                    <a:p>
                      <a:r>
                        <a:rPr lang="fr-FR" sz="1400" dirty="0" smtClean="0">
                          <a:solidFill>
                            <a:schemeClr val="tx1"/>
                          </a:solidFill>
                        </a:rPr>
                        <a:t>Chargé de marketing</a:t>
                      </a:r>
                    </a:p>
                    <a:p>
                      <a:r>
                        <a:rPr lang="fr-FR" sz="1400" dirty="0" smtClean="0">
                          <a:solidFill>
                            <a:schemeClr val="tx1"/>
                          </a:solidFill>
                        </a:rPr>
                        <a:t>(03.01.01.00)</a:t>
                      </a:r>
                      <a:endParaRPr lang="fr-FR" sz="1400" dirty="0">
                        <a:solidFill>
                          <a:schemeClr val="tx1"/>
                        </a:solidFill>
                      </a:endParaRPr>
                    </a:p>
                  </a:txBody>
                  <a:tcPr/>
                </a:tc>
                <a:tc>
                  <a:txBody>
                    <a:bodyPr/>
                    <a:lstStyle/>
                    <a:p>
                      <a:r>
                        <a:rPr lang="fr-FR" sz="1400" dirty="0" smtClean="0">
                          <a:solidFill>
                            <a:schemeClr val="tx1"/>
                          </a:solidFill>
                        </a:rPr>
                        <a:t>Personnel chargé de concevoir et mettre en œuvre un</a:t>
                      </a:r>
                      <a:r>
                        <a:rPr lang="fr-FR" sz="1400" baseline="0" dirty="0" smtClean="0">
                          <a:solidFill>
                            <a:schemeClr val="tx1"/>
                          </a:solidFill>
                        </a:rPr>
                        <a:t> programme marketing concernant l’offre de service de branche</a:t>
                      </a:r>
                      <a:endParaRPr lang="fr-FR" sz="1400" dirty="0">
                        <a:solidFill>
                          <a:schemeClr val="tx1"/>
                        </a:solidFill>
                      </a:endParaRPr>
                    </a:p>
                  </a:txBody>
                  <a:tcPr/>
                </a:tc>
              </a:tr>
              <a:tr h="617284">
                <a:tc vMerge="1">
                  <a:txBody>
                    <a:bodyPr/>
                    <a:lstStyle/>
                    <a:p>
                      <a:endParaRPr lang="fr-FR" dirty="0">
                        <a:solidFill>
                          <a:schemeClr val="tx1"/>
                        </a:solidFill>
                      </a:endParaRPr>
                    </a:p>
                  </a:txBody>
                  <a:tcPr/>
                </a:tc>
                <a:tc>
                  <a:txBody>
                    <a:bodyPr/>
                    <a:lstStyle/>
                    <a:p>
                      <a:r>
                        <a:rPr lang="fr-FR" sz="1400" dirty="0" smtClean="0">
                          <a:solidFill>
                            <a:schemeClr val="tx1"/>
                          </a:solidFill>
                        </a:rPr>
                        <a:t>Conseiller informatique service</a:t>
                      </a:r>
                    </a:p>
                    <a:p>
                      <a:r>
                        <a:rPr lang="fr-FR" sz="1400" dirty="0" smtClean="0">
                          <a:solidFill>
                            <a:schemeClr val="tx1"/>
                          </a:solidFill>
                        </a:rPr>
                        <a:t>(03.01.03.00)</a:t>
                      </a:r>
                      <a:endParaRPr lang="fr-FR" sz="1400" dirty="0">
                        <a:solidFill>
                          <a:schemeClr val="tx1"/>
                        </a:solidFill>
                      </a:endParaRPr>
                    </a:p>
                  </a:txBody>
                  <a:tcPr/>
                </a:tc>
                <a:tc>
                  <a:txBody>
                    <a:bodyPr/>
                    <a:lstStyle/>
                    <a:p>
                      <a:r>
                        <a:rPr lang="fr-FR" sz="1400" dirty="0" smtClean="0">
                          <a:solidFill>
                            <a:schemeClr val="tx1"/>
                          </a:solidFill>
                        </a:rPr>
                        <a:t>chargé de promouvoir les offres de service de branche et d’assurer l’assistance</a:t>
                      </a:r>
                      <a:r>
                        <a:rPr lang="fr-FR" sz="1400" baseline="0" dirty="0" smtClean="0">
                          <a:solidFill>
                            <a:schemeClr val="tx1"/>
                          </a:solidFill>
                        </a:rPr>
                        <a:t> technique auprès des clients</a:t>
                      </a:r>
                      <a:endParaRPr lang="fr-FR" sz="1400" dirty="0">
                        <a:solidFill>
                          <a:schemeClr val="tx1"/>
                        </a:solidFill>
                      </a:endParaRPr>
                    </a:p>
                  </a:txBody>
                  <a:tcPr/>
                </a:tc>
              </a:tr>
              <a:tr h="357632">
                <a:tc vMerge="1">
                  <a:txBody>
                    <a:bodyPr/>
                    <a:lstStyle/>
                    <a:p>
                      <a:endParaRPr lang="fr-FR" dirty="0">
                        <a:solidFill>
                          <a:schemeClr val="tx1"/>
                        </a:solidFill>
                      </a:endParaRPr>
                    </a:p>
                  </a:txBody>
                  <a:tcPr/>
                </a:tc>
                <a:tc>
                  <a:txBody>
                    <a:bodyPr/>
                    <a:lstStyle/>
                    <a:p>
                      <a:r>
                        <a:rPr lang="fr-FR" sz="1400" dirty="0" smtClean="0">
                          <a:solidFill>
                            <a:schemeClr val="tx1"/>
                          </a:solidFill>
                        </a:rPr>
                        <a:t>Chargé de promotion des offres de services</a:t>
                      </a:r>
                    </a:p>
                    <a:p>
                      <a:r>
                        <a:rPr lang="fr-FR" sz="1400" dirty="0" smtClean="0">
                          <a:solidFill>
                            <a:schemeClr val="tx1"/>
                          </a:solidFill>
                        </a:rPr>
                        <a:t>(03.01.02.00)</a:t>
                      </a:r>
                      <a:endParaRPr lang="fr-FR"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tx1"/>
                          </a:solidFill>
                        </a:rPr>
                        <a:t>Chargé de</a:t>
                      </a:r>
                      <a:r>
                        <a:rPr lang="fr-FR" sz="1400" baseline="0" dirty="0" smtClean="0">
                          <a:solidFill>
                            <a:schemeClr val="tx1"/>
                          </a:solidFill>
                        </a:rPr>
                        <a:t> promouvoir les offres de services de branche</a:t>
                      </a:r>
                      <a:endParaRPr lang="fr-FR" sz="1400" dirty="0" smtClean="0">
                        <a:solidFill>
                          <a:schemeClr val="tx1"/>
                        </a:solidFill>
                      </a:endParaRPr>
                    </a:p>
                    <a:p>
                      <a:endParaRPr lang="fr-FR" sz="1400" dirty="0">
                        <a:solidFill>
                          <a:schemeClr val="tx1"/>
                        </a:solidFill>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950" y="44450"/>
            <a:ext cx="8280400" cy="731838"/>
          </a:xfrm>
        </p:spPr>
        <p:txBody>
          <a:bodyPr/>
          <a:lstStyle/>
          <a:p>
            <a:pPr>
              <a:defRPr/>
            </a:pPr>
            <a:r>
              <a:rPr lang="fr-FR" sz="2000" kern="1200" dirty="0">
                <a:solidFill>
                  <a:srgbClr val="52A4D3"/>
                </a:solidFill>
                <a:latin typeface="+mn-lt"/>
              </a:rPr>
              <a:t>L</a:t>
            </a:r>
            <a:r>
              <a:rPr lang="fr-FR" sz="2000" kern="1200" dirty="0" smtClean="0">
                <a:solidFill>
                  <a:srgbClr val="52A4D3"/>
                </a:solidFill>
                <a:latin typeface="+mn-lt"/>
              </a:rPr>
              <a:t>es référentiels emplois et compétences</a:t>
            </a:r>
            <a:endParaRPr lang="fr-FR" sz="2000" kern="1200" dirty="0">
              <a:solidFill>
                <a:srgbClr val="52A4D3"/>
              </a:solidFill>
              <a:latin typeface="+mn-lt"/>
            </a:endParaRPr>
          </a:p>
        </p:txBody>
      </p:sp>
      <p:sp>
        <p:nvSpPr>
          <p:cNvPr id="43010" name="Espace réservé de la date 3"/>
          <p:cNvSpPr>
            <a:spLocks noGrp="1"/>
          </p:cNvSpPr>
          <p:nvPr>
            <p:ph type="dt" sz="quarter" idx="10"/>
          </p:nvPr>
        </p:nvSpPr>
        <p:spPr>
          <a:noFill/>
          <a:ln>
            <a:miter lim="800000"/>
            <a:headEnd/>
            <a:tailEnd/>
          </a:ln>
        </p:spPr>
        <p:txBody>
          <a:bodyPr/>
          <a:lstStyle/>
          <a:p>
            <a:r>
              <a:rPr lang="fr-FR" smtClean="0"/>
              <a:t>DATE</a:t>
            </a:r>
          </a:p>
        </p:txBody>
      </p:sp>
      <p:sp>
        <p:nvSpPr>
          <p:cNvPr id="43011" name="Espace réservé du numéro de diapositive 4"/>
          <p:cNvSpPr>
            <a:spLocks noGrp="1"/>
          </p:cNvSpPr>
          <p:nvPr>
            <p:ph type="sldNum" sz="quarter" idx="11"/>
          </p:nvPr>
        </p:nvSpPr>
        <p:spPr>
          <a:noFill/>
          <a:ln>
            <a:miter lim="800000"/>
            <a:headEnd/>
            <a:tailEnd/>
          </a:ln>
        </p:spPr>
        <p:txBody>
          <a:bodyPr/>
          <a:lstStyle/>
          <a:p>
            <a:r>
              <a:rPr lang="fr-FR" smtClean="0">
                <a:solidFill>
                  <a:srgbClr val="FFFFFF"/>
                </a:solidFill>
              </a:rPr>
              <a:t>14</a:t>
            </a:r>
          </a:p>
        </p:txBody>
      </p:sp>
      <p:sp>
        <p:nvSpPr>
          <p:cNvPr id="7" name="Rectangle 1"/>
          <p:cNvSpPr>
            <a:spLocks noChangeArrowheads="1"/>
          </p:cNvSpPr>
          <p:nvPr/>
        </p:nvSpPr>
        <p:spPr bwMode="auto">
          <a:xfrm>
            <a:off x="236538" y="2293938"/>
            <a:ext cx="8304212" cy="2492375"/>
          </a:xfrm>
          <a:prstGeom prst="rect">
            <a:avLst/>
          </a:prstGeom>
          <a:solidFill>
            <a:schemeClr val="bg1"/>
          </a:solidFill>
          <a:ln>
            <a:noFill/>
          </a:ln>
          <a:effectLst/>
          <a:extLst/>
        </p:spPr>
        <p:txBody>
          <a:bodyPr anchor="ctr">
            <a:spAutoFit/>
          </a:bodyPr>
          <a:lstStyle/>
          <a:p>
            <a:pPr algn="just">
              <a:tabLst>
                <a:tab pos="617538" algn="dec"/>
              </a:tabLst>
              <a:defRPr/>
            </a:pPr>
            <a:r>
              <a:rPr lang="fr-FR" sz="1200" b="1" dirty="0">
                <a:solidFill>
                  <a:srgbClr val="52A4D3"/>
                </a:solidFill>
                <a:latin typeface="Arial" pitchFamily="34" charset="0"/>
                <a:cs typeface="Arial" pitchFamily="34" charset="0"/>
              </a:rPr>
              <a:t>Une garantie du Protocole du 30.11.2004</a:t>
            </a:r>
          </a:p>
          <a:p>
            <a:pPr algn="just">
              <a:tabLst>
                <a:tab pos="617538" algn="dec"/>
              </a:tabLst>
              <a:defRPr/>
            </a:pPr>
            <a:endParaRPr lang="fr-FR" sz="1200" dirty="0">
              <a:solidFill>
                <a:srgbClr val="333333"/>
              </a:solidFill>
              <a:latin typeface="Arial" pitchFamily="34" charset="0"/>
              <a:cs typeface="Arial" pitchFamily="34" charset="0"/>
            </a:endParaRPr>
          </a:p>
          <a:p>
            <a:pPr algn="just">
              <a:tabLst>
                <a:tab pos="617538" algn="dec"/>
              </a:tabLst>
              <a:defRPr/>
            </a:pPr>
            <a:r>
              <a:rPr lang="fr-FR" sz="1200" dirty="0">
                <a:solidFill>
                  <a:srgbClr val="333333"/>
                </a:solidFill>
                <a:latin typeface="Arial" pitchFamily="34" charset="0"/>
                <a:cs typeface="Arial" pitchFamily="34" charset="0"/>
              </a:rPr>
              <a:t>Les référentiels emplois sont élaborés au niveau local, au plus près de l’organisation réelle du travail.</a:t>
            </a:r>
          </a:p>
          <a:p>
            <a:pPr algn="just">
              <a:tabLst>
                <a:tab pos="617538" algn="dec"/>
              </a:tabLst>
              <a:defRPr/>
            </a:pPr>
            <a:endParaRPr lang="fr-FR" sz="1200" dirty="0">
              <a:solidFill>
                <a:srgbClr val="333333"/>
              </a:solidFill>
              <a:latin typeface="Arial" pitchFamily="34" charset="0"/>
              <a:cs typeface="Arial" pitchFamily="34" charset="0"/>
            </a:endParaRPr>
          </a:p>
          <a:p>
            <a:pPr algn="just">
              <a:tabLst>
                <a:tab pos="617538" algn="dec"/>
              </a:tabLst>
              <a:defRPr/>
            </a:pPr>
            <a:r>
              <a:rPr lang="fr-FR" sz="1200" dirty="0">
                <a:solidFill>
                  <a:srgbClr val="333333"/>
                </a:solidFill>
                <a:latin typeface="Arial" pitchFamily="34" charset="0"/>
                <a:cs typeface="Arial" pitchFamily="34" charset="0"/>
              </a:rPr>
              <a:t>Ils font l’objet d’un bilan annuel au comité d’entreprise</a:t>
            </a:r>
          </a:p>
          <a:p>
            <a:pPr algn="just">
              <a:tabLst>
                <a:tab pos="617538" algn="dec"/>
              </a:tabLst>
              <a:defRPr/>
            </a:pPr>
            <a:r>
              <a:rPr lang="fr-FR" sz="1200" dirty="0">
                <a:solidFill>
                  <a:srgbClr val="333333"/>
                </a:solidFill>
                <a:latin typeface="Arial" pitchFamily="34" charset="0"/>
                <a:cs typeface="Arial" pitchFamily="34" charset="0"/>
              </a:rPr>
              <a:t> </a:t>
            </a:r>
          </a:p>
          <a:p>
            <a:pPr marL="171450" indent="-171450" algn="just">
              <a:buClr>
                <a:schemeClr val="accent2"/>
              </a:buClr>
              <a:buFont typeface="Arial" pitchFamily="34" charset="0"/>
              <a:buChar char="•"/>
              <a:tabLst>
                <a:tab pos="617538" algn="dec"/>
              </a:tabLst>
              <a:defRPr/>
            </a:pPr>
            <a:r>
              <a:rPr lang="fr-FR" sz="1200" dirty="0">
                <a:solidFill>
                  <a:srgbClr val="333333"/>
                </a:solidFill>
                <a:latin typeface="Arial" pitchFamily="34" charset="0"/>
                <a:cs typeface="Arial" pitchFamily="34" charset="0"/>
              </a:rPr>
              <a:t>Ils décrivent les activités principales de chaque emploi et les compétences nécessaires à leur exercice, dans les conditions habituelles</a:t>
            </a:r>
          </a:p>
          <a:p>
            <a:pPr marL="171450" indent="-171450" algn="just">
              <a:buClr>
                <a:schemeClr val="accent2"/>
              </a:buClr>
              <a:buFont typeface="Arial" pitchFamily="34" charset="0"/>
              <a:buChar char="•"/>
              <a:tabLst>
                <a:tab pos="617538" algn="dec"/>
              </a:tabLst>
              <a:defRPr/>
            </a:pPr>
            <a:r>
              <a:rPr lang="fr-FR" sz="1200" dirty="0">
                <a:solidFill>
                  <a:srgbClr val="333333"/>
                </a:solidFill>
                <a:latin typeface="Arial" pitchFamily="34" charset="0"/>
                <a:cs typeface="Arial" pitchFamily="34" charset="0"/>
              </a:rPr>
              <a:t>Ils permettent de préparer l’entretien annuel d’évaluation pour la fixation et les évaluations des objectifs, ainsi que les besoins en formation des salariés qui exercent ces emplois</a:t>
            </a:r>
          </a:p>
          <a:p>
            <a:pPr marL="171450" indent="-171450" algn="just">
              <a:buClr>
                <a:schemeClr val="accent2"/>
              </a:buClr>
              <a:buFont typeface="Arial" pitchFamily="34" charset="0"/>
              <a:buChar char="•"/>
              <a:tabLst>
                <a:tab pos="617538" algn="dec"/>
              </a:tabLst>
              <a:defRPr/>
            </a:pPr>
            <a:r>
              <a:rPr lang="fr-FR" sz="1200" dirty="0">
                <a:solidFill>
                  <a:srgbClr val="333333"/>
                </a:solidFill>
                <a:latin typeface="Arial" pitchFamily="34" charset="0"/>
                <a:cs typeface="Arial" pitchFamily="34" charset="0"/>
              </a:rPr>
              <a:t>Ils permettent d’apprécier l’évolution des compétences des salariés au sein de leur emploi et de reconnaître l’évolution salariale individuelle par l’attribution de points de compétence. </a:t>
            </a:r>
          </a:p>
          <a:p>
            <a:pPr marL="171450" indent="-171450" algn="just">
              <a:buClr>
                <a:schemeClr val="accent2"/>
              </a:buClr>
              <a:buFont typeface="Arial" pitchFamily="34" charset="0"/>
              <a:buChar char="•"/>
              <a:tabLst>
                <a:tab pos="617538" algn="dec"/>
              </a:tabLst>
              <a:defRPr/>
            </a:pPr>
            <a:endParaRPr lang="fr-FR" sz="1200" dirty="0">
              <a:solidFill>
                <a:srgbClr val="333333"/>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rgbClr val="52A4D3"/>
                </a:solidFill>
                <a:latin typeface="+mn-lt"/>
              </a:rPr>
              <a:t>Schéma de synthèse</a:t>
            </a:r>
            <a:endParaRPr lang="fr-FR" sz="2000" kern="1200" dirty="0">
              <a:solidFill>
                <a:srgbClr val="52A4D3"/>
              </a:solidFill>
              <a:latin typeface="+mn-lt"/>
            </a:endParaRPr>
          </a:p>
        </p:txBody>
      </p:sp>
      <p:sp>
        <p:nvSpPr>
          <p:cNvPr id="45058" name="Espace réservé de la date 3"/>
          <p:cNvSpPr>
            <a:spLocks noGrp="1"/>
          </p:cNvSpPr>
          <p:nvPr>
            <p:ph type="dt" sz="quarter" idx="10"/>
          </p:nvPr>
        </p:nvSpPr>
        <p:spPr>
          <a:noFill/>
          <a:ln>
            <a:miter lim="800000"/>
            <a:headEnd/>
            <a:tailEnd/>
          </a:ln>
        </p:spPr>
        <p:txBody>
          <a:bodyPr/>
          <a:lstStyle/>
          <a:p>
            <a:r>
              <a:rPr lang="fr-FR" smtClean="0"/>
              <a:t>DATE</a:t>
            </a:r>
          </a:p>
        </p:txBody>
      </p:sp>
      <p:sp>
        <p:nvSpPr>
          <p:cNvPr id="45059" name="Rectangle 1"/>
          <p:cNvSpPr>
            <a:spLocks noChangeArrowheads="1"/>
          </p:cNvSpPr>
          <p:nvPr/>
        </p:nvSpPr>
        <p:spPr bwMode="auto">
          <a:xfrm>
            <a:off x="468313" y="1665288"/>
            <a:ext cx="8086725" cy="260350"/>
          </a:xfrm>
          <a:prstGeom prst="rect">
            <a:avLst/>
          </a:prstGeom>
          <a:noFill/>
          <a:ln w="9525">
            <a:noFill/>
            <a:miter lim="800000"/>
            <a:headEnd/>
            <a:tailEnd/>
          </a:ln>
        </p:spPr>
        <p:txBody>
          <a:bodyPr anchor="ctr">
            <a:spAutoFit/>
          </a:bodyPr>
          <a:lstStyle/>
          <a:p>
            <a:pPr algn="just">
              <a:tabLst>
                <a:tab pos="617538" algn="dec"/>
              </a:tabLst>
            </a:pPr>
            <a:r>
              <a:rPr lang="fr-FR" sz="1100">
                <a:solidFill>
                  <a:srgbClr val="333333"/>
                </a:solidFill>
                <a:ea typeface="Times New Roman" pitchFamily="18" charset="0"/>
                <a:cs typeface="Arial" charset="0"/>
              </a:rPr>
              <a:t> </a:t>
            </a:r>
            <a:endParaRPr lang="fr-FR">
              <a:solidFill>
                <a:srgbClr val="333333"/>
              </a:solidFill>
              <a:ea typeface="Times New Roman" pitchFamily="18" charset="0"/>
              <a:cs typeface="Arial" charset="0"/>
            </a:endParaRPr>
          </a:p>
        </p:txBody>
      </p:sp>
      <p:sp>
        <p:nvSpPr>
          <p:cNvPr id="45060" name="ZoneTexte 5"/>
          <p:cNvSpPr txBox="1">
            <a:spLocks noChangeArrowheads="1"/>
          </p:cNvSpPr>
          <p:nvPr/>
        </p:nvSpPr>
        <p:spPr bwMode="auto">
          <a:xfrm>
            <a:off x="2497138" y="3414713"/>
            <a:ext cx="3394075" cy="1754187"/>
          </a:xfrm>
          <a:prstGeom prst="rect">
            <a:avLst/>
          </a:prstGeom>
          <a:noFill/>
          <a:ln w="9525">
            <a:solidFill>
              <a:schemeClr val="tx1"/>
            </a:solidFill>
            <a:miter lim="800000"/>
            <a:headEnd/>
            <a:tailEnd/>
          </a:ln>
        </p:spPr>
        <p:txBody>
          <a:bodyPr wrap="none">
            <a:spAutoFit/>
          </a:bodyPr>
          <a:lstStyle/>
          <a:p>
            <a:r>
              <a:rPr lang="fr-FR" sz="1200" b="1" u="sng"/>
              <a:t>Référentiels emplois et compétences</a:t>
            </a:r>
          </a:p>
          <a:p>
            <a:r>
              <a:rPr lang="fr-FR" sz="1200"/>
              <a:t>- Niveau local</a:t>
            </a:r>
          </a:p>
          <a:p>
            <a:r>
              <a:rPr lang="fr-FR" sz="1200"/>
              <a:t>- Présentés au CE</a:t>
            </a:r>
          </a:p>
          <a:p>
            <a:r>
              <a:rPr lang="fr-FR" sz="1200" u="sng"/>
              <a:t>Objet</a:t>
            </a:r>
            <a:r>
              <a:rPr lang="fr-FR" sz="1200"/>
              <a:t>: description des activités et compétences</a:t>
            </a:r>
          </a:p>
          <a:p>
            <a:r>
              <a:rPr lang="fr-FR" sz="1200"/>
              <a:t>des emplois </a:t>
            </a:r>
          </a:p>
          <a:p>
            <a:r>
              <a:rPr lang="fr-FR" sz="1200" u="sng"/>
              <a:t>Finalité</a:t>
            </a:r>
            <a:r>
              <a:rPr lang="fr-FR" sz="1200"/>
              <a:t>:</a:t>
            </a:r>
          </a:p>
          <a:p>
            <a:r>
              <a:rPr lang="fr-FR" sz="1200"/>
              <a:t>-&gt; EAEA</a:t>
            </a:r>
          </a:p>
          <a:p>
            <a:r>
              <a:rPr lang="fr-FR" sz="1200"/>
              <a:t>-&gt; formation, VAE</a:t>
            </a:r>
          </a:p>
          <a:p>
            <a:endParaRPr lang="fr-FR" sz="1200"/>
          </a:p>
        </p:txBody>
      </p:sp>
      <p:sp>
        <p:nvSpPr>
          <p:cNvPr id="45061" name="ZoneTexte 7"/>
          <p:cNvSpPr txBox="1">
            <a:spLocks noChangeArrowheads="1"/>
          </p:cNvSpPr>
          <p:nvPr/>
        </p:nvSpPr>
        <p:spPr bwMode="auto">
          <a:xfrm>
            <a:off x="4511675" y="981075"/>
            <a:ext cx="4484688" cy="2124075"/>
          </a:xfrm>
          <a:prstGeom prst="rect">
            <a:avLst/>
          </a:prstGeom>
          <a:noFill/>
          <a:ln w="9525">
            <a:solidFill>
              <a:schemeClr val="tx1"/>
            </a:solidFill>
            <a:miter lim="800000"/>
            <a:headEnd/>
            <a:tailEnd/>
          </a:ln>
        </p:spPr>
        <p:txBody>
          <a:bodyPr>
            <a:spAutoFit/>
          </a:bodyPr>
          <a:lstStyle/>
          <a:p>
            <a:r>
              <a:rPr lang="fr-FR" sz="1200" b="1" u="sng"/>
              <a:t>Répertoire des Métiers</a:t>
            </a:r>
          </a:p>
          <a:p>
            <a:r>
              <a:rPr lang="fr-FR" sz="1200"/>
              <a:t>- Elaboré au niveau national</a:t>
            </a:r>
          </a:p>
          <a:p>
            <a:r>
              <a:rPr lang="fr-FR" sz="1200"/>
              <a:t>- Présenté en INC</a:t>
            </a:r>
          </a:p>
          <a:p>
            <a:endParaRPr lang="fr-FR" sz="1200"/>
          </a:p>
          <a:p>
            <a:r>
              <a:rPr lang="fr-FR" sz="1200" u="sng"/>
              <a:t>Objet</a:t>
            </a:r>
            <a:r>
              <a:rPr lang="fr-FR" sz="1200"/>
              <a:t>: regroupement des emplois dans des métiers </a:t>
            </a:r>
          </a:p>
          <a:p>
            <a:r>
              <a:rPr lang="fr-FR" sz="1200"/>
              <a:t>et filières. Description des activités et compétences </a:t>
            </a:r>
          </a:p>
          <a:p>
            <a:endParaRPr lang="fr-FR" sz="1200"/>
          </a:p>
          <a:p>
            <a:r>
              <a:rPr lang="fr-FR" sz="1200" u="sng"/>
              <a:t>Finalité</a:t>
            </a:r>
            <a:r>
              <a:rPr lang="fr-FR" sz="1200"/>
              <a:t>:</a:t>
            </a:r>
          </a:p>
          <a:p>
            <a:r>
              <a:rPr lang="fr-FR" sz="1200"/>
              <a:t>-&gt; Aide à la réalisation des référentiels emplois locaux</a:t>
            </a:r>
          </a:p>
          <a:p>
            <a:r>
              <a:rPr lang="fr-FR" sz="1200"/>
              <a:t>-&gt; Nomenclature paie, données statistiques</a:t>
            </a:r>
          </a:p>
          <a:p>
            <a:r>
              <a:rPr lang="fr-FR" sz="1200"/>
              <a:t>-&gt; Communication sur les métiers</a:t>
            </a:r>
          </a:p>
        </p:txBody>
      </p:sp>
      <p:sp>
        <p:nvSpPr>
          <p:cNvPr id="45062" name="ZoneTexte 14"/>
          <p:cNvSpPr txBox="1">
            <a:spLocks noChangeArrowheads="1"/>
          </p:cNvSpPr>
          <p:nvPr/>
        </p:nvSpPr>
        <p:spPr bwMode="auto">
          <a:xfrm>
            <a:off x="5922963" y="3151188"/>
            <a:ext cx="566737" cy="276225"/>
          </a:xfrm>
          <a:prstGeom prst="rect">
            <a:avLst/>
          </a:prstGeom>
          <a:noFill/>
          <a:ln w="9525">
            <a:noFill/>
            <a:miter lim="800000"/>
            <a:headEnd/>
            <a:tailEnd/>
          </a:ln>
        </p:spPr>
        <p:txBody>
          <a:bodyPr wrap="none">
            <a:spAutoFit/>
          </a:bodyPr>
          <a:lstStyle/>
          <a:p>
            <a:r>
              <a:rPr lang="fr-FR" sz="1200"/>
              <a:t>cadre</a:t>
            </a:r>
          </a:p>
        </p:txBody>
      </p:sp>
      <p:sp>
        <p:nvSpPr>
          <p:cNvPr id="16" name="ZoneTexte 15"/>
          <p:cNvSpPr txBox="1"/>
          <p:nvPr/>
        </p:nvSpPr>
        <p:spPr>
          <a:xfrm>
            <a:off x="755650" y="1073150"/>
            <a:ext cx="2524125" cy="1662113"/>
          </a:xfrm>
          <a:prstGeom prst="rect">
            <a:avLst/>
          </a:prstGeom>
          <a:noFill/>
          <a:ln>
            <a:solidFill>
              <a:schemeClr val="tx1"/>
            </a:solidFill>
          </a:ln>
        </p:spPr>
        <p:txBody>
          <a:bodyPr>
            <a:spAutoFit/>
          </a:bodyPr>
          <a:lstStyle/>
          <a:p>
            <a:pPr>
              <a:defRPr/>
            </a:pPr>
            <a:r>
              <a:rPr lang="fr-FR" sz="1200" b="1" u="sng" dirty="0"/>
              <a:t>Classification</a:t>
            </a:r>
          </a:p>
          <a:p>
            <a:pPr marL="171450" indent="-171450">
              <a:buFontTx/>
              <a:buChar char="-"/>
              <a:defRPr/>
            </a:pPr>
            <a:r>
              <a:rPr lang="fr-FR" sz="1200" dirty="0"/>
              <a:t>Elaborée au national</a:t>
            </a:r>
          </a:p>
          <a:p>
            <a:pPr marL="171450" indent="-171450">
              <a:buFontTx/>
              <a:buChar char="-"/>
              <a:defRPr/>
            </a:pPr>
            <a:r>
              <a:rPr lang="fr-FR" sz="1200" dirty="0"/>
              <a:t>Conventionnelle</a:t>
            </a:r>
          </a:p>
          <a:p>
            <a:pPr>
              <a:defRPr/>
            </a:pPr>
            <a:endParaRPr lang="fr-FR" sz="1200" dirty="0"/>
          </a:p>
          <a:p>
            <a:pPr>
              <a:defRPr/>
            </a:pPr>
            <a:r>
              <a:rPr lang="fr-FR" sz="1200" dirty="0"/>
              <a:t>comprend: </a:t>
            </a:r>
          </a:p>
          <a:p>
            <a:pPr>
              <a:defRPr/>
            </a:pPr>
            <a:r>
              <a:rPr lang="fr-FR" sz="1200" dirty="0"/>
              <a:t>- Définition des critères classants</a:t>
            </a:r>
          </a:p>
          <a:p>
            <a:pPr>
              <a:defRPr/>
            </a:pPr>
            <a:r>
              <a:rPr lang="fr-FR" sz="1200" dirty="0"/>
              <a:t>- Structure des plages salariales</a:t>
            </a:r>
          </a:p>
          <a:p>
            <a:pPr>
              <a:defRPr/>
            </a:pPr>
            <a:endParaRPr lang="fr-FR" dirty="0"/>
          </a:p>
        </p:txBody>
      </p:sp>
      <p:sp>
        <p:nvSpPr>
          <p:cNvPr id="17" name="ZoneTexte 16"/>
          <p:cNvSpPr txBox="1"/>
          <p:nvPr/>
        </p:nvSpPr>
        <p:spPr>
          <a:xfrm>
            <a:off x="2466975" y="5516563"/>
            <a:ext cx="3743325" cy="831850"/>
          </a:xfrm>
          <a:prstGeom prst="rect">
            <a:avLst/>
          </a:prstGeom>
          <a:noFill/>
          <a:ln>
            <a:solidFill>
              <a:schemeClr val="tx1"/>
            </a:solidFill>
          </a:ln>
        </p:spPr>
        <p:txBody>
          <a:bodyPr>
            <a:spAutoFit/>
          </a:bodyPr>
          <a:lstStyle/>
          <a:p>
            <a:pPr>
              <a:defRPr/>
            </a:pPr>
            <a:r>
              <a:rPr lang="fr-FR" sz="1200" b="1" dirty="0"/>
              <a:t>Evaluation et affectation des emplois dans les plages salariales</a:t>
            </a:r>
          </a:p>
          <a:p>
            <a:pPr marL="171450" indent="-171450">
              <a:buFontTx/>
              <a:buChar char="-"/>
              <a:defRPr/>
            </a:pPr>
            <a:r>
              <a:rPr lang="fr-FR" sz="1200" dirty="0"/>
              <a:t>Local</a:t>
            </a:r>
          </a:p>
          <a:p>
            <a:pPr>
              <a:defRPr/>
            </a:pPr>
            <a:endParaRPr lang="fr-FR" sz="1200" dirty="0"/>
          </a:p>
        </p:txBody>
      </p:sp>
      <p:cxnSp>
        <p:nvCxnSpPr>
          <p:cNvPr id="31" name="Connecteur droit avec flèche 30"/>
          <p:cNvCxnSpPr/>
          <p:nvPr/>
        </p:nvCxnSpPr>
        <p:spPr>
          <a:xfrm>
            <a:off x="2700338" y="2735263"/>
            <a:ext cx="0" cy="6794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066" name="ZoneTexte 17"/>
          <p:cNvSpPr txBox="1">
            <a:spLocks noChangeArrowheads="1"/>
          </p:cNvSpPr>
          <p:nvPr/>
        </p:nvSpPr>
        <p:spPr bwMode="auto">
          <a:xfrm>
            <a:off x="1914525" y="2965450"/>
            <a:ext cx="687388" cy="277813"/>
          </a:xfrm>
          <a:prstGeom prst="rect">
            <a:avLst/>
          </a:prstGeom>
          <a:noFill/>
          <a:ln w="9525">
            <a:noFill/>
            <a:miter lim="800000"/>
            <a:headEnd/>
            <a:tailEnd/>
          </a:ln>
        </p:spPr>
        <p:txBody>
          <a:bodyPr wrap="none">
            <a:spAutoFit/>
          </a:bodyPr>
          <a:lstStyle/>
          <a:p>
            <a:r>
              <a:rPr lang="fr-FR" sz="1200"/>
              <a:t>critères</a:t>
            </a:r>
          </a:p>
        </p:txBody>
      </p:sp>
      <p:cxnSp>
        <p:nvCxnSpPr>
          <p:cNvPr id="19" name="Connecteur droit avec flèche 18"/>
          <p:cNvCxnSpPr/>
          <p:nvPr/>
        </p:nvCxnSpPr>
        <p:spPr>
          <a:xfrm>
            <a:off x="5580063" y="3105150"/>
            <a:ext cx="0" cy="3095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a:off x="4194175" y="5207000"/>
            <a:ext cx="0" cy="30956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069" name="ZoneTexte 22"/>
          <p:cNvSpPr txBox="1">
            <a:spLocks noChangeArrowheads="1"/>
          </p:cNvSpPr>
          <p:nvPr/>
        </p:nvSpPr>
        <p:spPr bwMode="auto">
          <a:xfrm>
            <a:off x="2457450" y="5210175"/>
            <a:ext cx="1685925" cy="276225"/>
          </a:xfrm>
          <a:prstGeom prst="rect">
            <a:avLst/>
          </a:prstGeom>
          <a:noFill/>
          <a:ln w="9525">
            <a:noFill/>
            <a:miter lim="800000"/>
            <a:headEnd/>
            <a:tailEnd/>
          </a:ln>
        </p:spPr>
        <p:txBody>
          <a:bodyPr wrap="none">
            <a:spAutoFit/>
          </a:bodyPr>
          <a:lstStyle/>
          <a:p>
            <a:r>
              <a:rPr lang="fr-FR" sz="1200"/>
              <a:t>Utilisation des critères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ce réservé de la date 3"/>
          <p:cNvSpPr>
            <a:spLocks noGrp="1"/>
          </p:cNvSpPr>
          <p:nvPr>
            <p:ph type="dt" sz="quarter" idx="10"/>
          </p:nvPr>
        </p:nvSpPr>
        <p:spPr>
          <a:noFill/>
          <a:ln>
            <a:miter lim="800000"/>
            <a:headEnd/>
            <a:tailEnd/>
          </a:ln>
        </p:spPr>
        <p:txBody>
          <a:bodyPr/>
          <a:lstStyle/>
          <a:p>
            <a:endParaRPr lang="fr-FR" smtClean="0"/>
          </a:p>
        </p:txBody>
      </p:sp>
      <p:sp>
        <p:nvSpPr>
          <p:cNvPr id="47106" name="Espace réservé du numéro de diapositive 4"/>
          <p:cNvSpPr>
            <a:spLocks noGrp="1"/>
          </p:cNvSpPr>
          <p:nvPr>
            <p:ph type="sldNum" sz="quarter" idx="11"/>
          </p:nvPr>
        </p:nvSpPr>
        <p:spPr>
          <a:noFill/>
          <a:ln>
            <a:miter lim="800000"/>
            <a:headEnd/>
            <a:tailEnd/>
          </a:ln>
        </p:spPr>
        <p:txBody>
          <a:bodyPr/>
          <a:lstStyle/>
          <a:p>
            <a:fld id="{AD90F351-915F-4E62-92B7-CA4F20494D6E}" type="slidenum">
              <a:rPr lang="fr-FR" smtClean="0"/>
              <a:pPr/>
              <a:t>16</a:t>
            </a:fld>
            <a:endParaRPr lang="fr-FR" smtClean="0"/>
          </a:p>
        </p:txBody>
      </p:sp>
      <p:sp>
        <p:nvSpPr>
          <p:cNvPr id="2" name="ZoneTexte 1"/>
          <p:cNvSpPr txBox="1"/>
          <p:nvPr/>
        </p:nvSpPr>
        <p:spPr>
          <a:xfrm>
            <a:off x="1042988" y="1916113"/>
            <a:ext cx="7489825" cy="1108075"/>
          </a:xfrm>
          <a:prstGeom prst="rect">
            <a:avLst/>
          </a:prstGeom>
          <a:noFill/>
        </p:spPr>
        <p:txBody>
          <a:bodyPr>
            <a:spAutoFit/>
          </a:bodyPr>
          <a:lstStyle/>
          <a:p>
            <a:pPr algn="ctr">
              <a:defRPr/>
            </a:pPr>
            <a:r>
              <a:rPr lang="fr-FR" sz="2400" b="1" dirty="0">
                <a:solidFill>
                  <a:srgbClr val="52A4D3"/>
                </a:solidFill>
                <a:latin typeface="+mn-lt"/>
                <a:ea typeface="+mj-ea"/>
                <a:cs typeface="+mj-cs"/>
              </a:rPr>
              <a:t>Présentation des expérimentations de pesée des emplois des branches</a:t>
            </a:r>
            <a:endParaRPr lang="fr-FR" sz="2400" b="1" dirty="0">
              <a:solidFill>
                <a:srgbClr val="52A4D3"/>
              </a:solidFill>
              <a:latin typeface="+mn-lt"/>
              <a:ea typeface="+mj-ea"/>
              <a:cs typeface="+mj-cs"/>
            </a:endParaRPr>
          </a:p>
          <a:p>
            <a:pPr>
              <a:defRPr/>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ce réservé de la date 3"/>
          <p:cNvSpPr>
            <a:spLocks noGrp="1"/>
          </p:cNvSpPr>
          <p:nvPr>
            <p:ph type="dt" sz="quarter" idx="10"/>
          </p:nvPr>
        </p:nvSpPr>
        <p:spPr>
          <a:noFill/>
          <a:ln>
            <a:miter lim="800000"/>
            <a:headEnd/>
            <a:tailEnd/>
          </a:ln>
        </p:spPr>
        <p:txBody>
          <a:bodyPr/>
          <a:lstStyle/>
          <a:p>
            <a:endParaRPr lang="fr-FR" smtClean="0"/>
          </a:p>
        </p:txBody>
      </p:sp>
      <p:sp>
        <p:nvSpPr>
          <p:cNvPr id="49154" name="Espace réservé du numéro de diapositive 4"/>
          <p:cNvSpPr>
            <a:spLocks noGrp="1"/>
          </p:cNvSpPr>
          <p:nvPr>
            <p:ph type="sldNum" sz="quarter" idx="11"/>
          </p:nvPr>
        </p:nvSpPr>
        <p:spPr>
          <a:noFill/>
          <a:ln>
            <a:miter lim="800000"/>
            <a:headEnd/>
            <a:tailEnd/>
          </a:ln>
        </p:spPr>
        <p:txBody>
          <a:bodyPr/>
          <a:lstStyle/>
          <a:p>
            <a:r>
              <a:rPr lang="fr-FR" smtClean="0"/>
              <a:t>17</a:t>
            </a:r>
          </a:p>
          <a:p>
            <a:endParaRPr lang="fr-FR" smtClean="0"/>
          </a:p>
          <a:p>
            <a:endParaRPr lang="fr-FR" smtClean="0"/>
          </a:p>
        </p:txBody>
      </p:sp>
      <p:sp>
        <p:nvSpPr>
          <p:cNvPr id="2" name="ZoneTexte 1"/>
          <p:cNvSpPr txBox="1"/>
          <p:nvPr/>
        </p:nvSpPr>
        <p:spPr>
          <a:xfrm>
            <a:off x="1042988" y="1916113"/>
            <a:ext cx="7489825" cy="2586037"/>
          </a:xfrm>
          <a:prstGeom prst="rect">
            <a:avLst/>
          </a:prstGeom>
          <a:noFill/>
        </p:spPr>
        <p:txBody>
          <a:bodyPr>
            <a:spAutoFit/>
          </a:bodyPr>
          <a:lstStyle/>
          <a:p>
            <a:pPr algn="ctr">
              <a:defRPr/>
            </a:pPr>
            <a:r>
              <a:rPr lang="fr-FR" sz="2400" b="1" dirty="0">
                <a:solidFill>
                  <a:srgbClr val="52A4D3"/>
                </a:solidFill>
                <a:latin typeface="+mn-lt"/>
                <a:ea typeface="+mj-ea"/>
                <a:cs typeface="+mj-cs"/>
              </a:rPr>
              <a:t>ANNEXE</a:t>
            </a:r>
          </a:p>
          <a:p>
            <a:pPr algn="ctr">
              <a:defRPr/>
            </a:pPr>
            <a:endParaRPr lang="fr-FR" sz="2400" b="1" dirty="0">
              <a:solidFill>
                <a:srgbClr val="52A4D3"/>
              </a:solidFill>
              <a:latin typeface="+mn-lt"/>
              <a:ea typeface="+mj-ea"/>
              <a:cs typeface="+mj-cs"/>
            </a:endParaRPr>
          </a:p>
          <a:p>
            <a:pPr algn="ctr">
              <a:defRPr/>
            </a:pPr>
            <a:r>
              <a:rPr lang="fr-FR" sz="2400" b="1" dirty="0">
                <a:solidFill>
                  <a:srgbClr val="52A4D3"/>
                </a:solidFill>
                <a:latin typeface="+mn-lt"/>
                <a:ea typeface="+mj-ea"/>
                <a:cs typeface="+mj-cs"/>
              </a:rPr>
              <a:t>Contenu du répertoire des métiers </a:t>
            </a:r>
          </a:p>
          <a:p>
            <a:pPr algn="ctr">
              <a:defRPr/>
            </a:pPr>
            <a:endParaRPr lang="fr-FR" sz="2400" b="1" dirty="0">
              <a:solidFill>
                <a:srgbClr val="52A4D3"/>
              </a:solidFill>
              <a:latin typeface="+mn-lt"/>
              <a:ea typeface="+mj-ea"/>
              <a:cs typeface="+mj-cs"/>
            </a:endParaRPr>
          </a:p>
          <a:p>
            <a:pPr algn="ctr">
              <a:defRPr/>
            </a:pPr>
            <a:r>
              <a:rPr lang="fr-FR" sz="2400" b="1" dirty="0">
                <a:solidFill>
                  <a:srgbClr val="52A4D3"/>
                </a:solidFill>
                <a:latin typeface="+mn-lt"/>
                <a:ea typeface="+mj-ea"/>
                <a:cs typeface="+mj-cs"/>
              </a:rPr>
              <a:t>Exemple: description du métier de Gestionnaire et admission et frais de séjour </a:t>
            </a:r>
            <a:endParaRPr lang="fr-FR" sz="2400" b="1" dirty="0">
              <a:solidFill>
                <a:srgbClr val="52A4D3"/>
              </a:solidFill>
              <a:latin typeface="+mn-lt"/>
              <a:ea typeface="+mj-ea"/>
              <a:cs typeface="+mj-cs"/>
            </a:endParaRPr>
          </a:p>
          <a:p>
            <a:pPr>
              <a:defRPr/>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chemeClr val="accent2"/>
                </a:solidFill>
              </a:rPr>
              <a:t>EXEMPLE DE FICHE </a:t>
            </a:r>
            <a:r>
              <a:rPr lang="fr-FR" sz="2000" kern="1200" dirty="0">
                <a:solidFill>
                  <a:schemeClr val="accent2"/>
                </a:solidFill>
              </a:rPr>
              <a:t>METIER</a:t>
            </a:r>
            <a:br>
              <a:rPr lang="fr-FR" sz="2000" kern="1200" dirty="0">
                <a:solidFill>
                  <a:schemeClr val="accent2"/>
                </a:solidFill>
              </a:rPr>
            </a:br>
            <a:endParaRPr lang="fr-FR" sz="2000" kern="1200" dirty="0">
              <a:solidFill>
                <a:srgbClr val="52A4D3"/>
              </a:solidFill>
              <a:latin typeface="+mn-lt"/>
            </a:endParaRPr>
          </a:p>
        </p:txBody>
      </p:sp>
      <p:sp>
        <p:nvSpPr>
          <p:cNvPr id="51202" name="Espace réservé de la date 3"/>
          <p:cNvSpPr>
            <a:spLocks noGrp="1"/>
          </p:cNvSpPr>
          <p:nvPr>
            <p:ph type="dt" sz="quarter" idx="10"/>
          </p:nvPr>
        </p:nvSpPr>
        <p:spPr>
          <a:noFill/>
          <a:ln>
            <a:miter lim="800000"/>
            <a:headEnd/>
            <a:tailEnd/>
          </a:ln>
        </p:spPr>
        <p:txBody>
          <a:bodyPr/>
          <a:lstStyle/>
          <a:p>
            <a:endParaRPr lang="fr-FR" smtClean="0"/>
          </a:p>
        </p:txBody>
      </p:sp>
      <p:sp>
        <p:nvSpPr>
          <p:cNvPr id="51203" name="Espace réservé du numéro de diapositive 4"/>
          <p:cNvSpPr>
            <a:spLocks noGrp="1"/>
          </p:cNvSpPr>
          <p:nvPr>
            <p:ph type="sldNum" sz="quarter" idx="11"/>
          </p:nvPr>
        </p:nvSpPr>
        <p:spPr>
          <a:noFill/>
          <a:ln>
            <a:miter lim="800000"/>
            <a:headEnd/>
            <a:tailEnd/>
          </a:ln>
        </p:spPr>
        <p:txBody>
          <a:bodyPr/>
          <a:lstStyle/>
          <a:p>
            <a:r>
              <a:rPr lang="fr-FR" smtClean="0"/>
              <a:t>18</a:t>
            </a:r>
          </a:p>
        </p:txBody>
      </p:sp>
      <p:pic>
        <p:nvPicPr>
          <p:cNvPr id="51204" name="Picture 5" descr="°"/>
          <p:cNvPicPr>
            <a:picLocks noChangeAspect="1" noChangeArrowheads="1"/>
          </p:cNvPicPr>
          <p:nvPr/>
        </p:nvPicPr>
        <p:blipFill>
          <a:blip r:embed="rId3"/>
          <a:srcRect/>
          <a:stretch>
            <a:fillRect/>
          </a:stretch>
        </p:blipFill>
        <p:spPr bwMode="auto">
          <a:xfrm>
            <a:off x="223838" y="1412875"/>
            <a:ext cx="8661400" cy="3744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chemeClr val="accent2"/>
                </a:solidFill>
              </a:rPr>
              <a:t>EXEMPLE DE FICHE </a:t>
            </a:r>
            <a:r>
              <a:rPr lang="fr-FR" sz="2000" kern="1200" dirty="0">
                <a:solidFill>
                  <a:schemeClr val="accent2"/>
                </a:solidFill>
              </a:rPr>
              <a:t>METIER</a:t>
            </a:r>
            <a:br>
              <a:rPr lang="fr-FR" sz="2000" kern="1200" dirty="0">
                <a:solidFill>
                  <a:schemeClr val="accent2"/>
                </a:solidFill>
              </a:rPr>
            </a:br>
            <a:endParaRPr lang="fr-FR" sz="2000" kern="1200" dirty="0">
              <a:solidFill>
                <a:srgbClr val="52A4D3"/>
              </a:solidFill>
              <a:latin typeface="+mn-lt"/>
            </a:endParaRPr>
          </a:p>
        </p:txBody>
      </p:sp>
      <p:sp>
        <p:nvSpPr>
          <p:cNvPr id="53250" name="Espace réservé de la date 3"/>
          <p:cNvSpPr>
            <a:spLocks noGrp="1"/>
          </p:cNvSpPr>
          <p:nvPr>
            <p:ph type="dt" sz="quarter" idx="10"/>
          </p:nvPr>
        </p:nvSpPr>
        <p:spPr>
          <a:noFill/>
          <a:ln>
            <a:miter lim="800000"/>
            <a:headEnd/>
            <a:tailEnd/>
          </a:ln>
        </p:spPr>
        <p:txBody>
          <a:bodyPr/>
          <a:lstStyle/>
          <a:p>
            <a:endParaRPr lang="fr-FR" smtClean="0"/>
          </a:p>
        </p:txBody>
      </p:sp>
      <p:sp>
        <p:nvSpPr>
          <p:cNvPr id="53251" name="Espace réservé du numéro de diapositive 4"/>
          <p:cNvSpPr>
            <a:spLocks noGrp="1"/>
          </p:cNvSpPr>
          <p:nvPr>
            <p:ph type="sldNum" sz="quarter" idx="11"/>
          </p:nvPr>
        </p:nvSpPr>
        <p:spPr>
          <a:noFill/>
          <a:ln>
            <a:miter lim="800000"/>
            <a:headEnd/>
            <a:tailEnd/>
          </a:ln>
        </p:spPr>
        <p:txBody>
          <a:bodyPr/>
          <a:lstStyle/>
          <a:p>
            <a:r>
              <a:rPr lang="fr-FR" smtClean="0">
                <a:solidFill>
                  <a:srgbClr val="FFFFFF"/>
                </a:solidFill>
              </a:rPr>
              <a:t>19</a:t>
            </a:r>
          </a:p>
        </p:txBody>
      </p:sp>
      <p:pic>
        <p:nvPicPr>
          <p:cNvPr id="53252" name="Picture 3"/>
          <p:cNvPicPr>
            <a:picLocks noChangeAspect="1" noChangeArrowheads="1"/>
          </p:cNvPicPr>
          <p:nvPr/>
        </p:nvPicPr>
        <p:blipFill>
          <a:blip r:embed="rId3"/>
          <a:srcRect l="14943" t="27380" r="46838" b="52295"/>
          <a:stretch>
            <a:fillRect/>
          </a:stretch>
        </p:blipFill>
        <p:spPr bwMode="auto">
          <a:xfrm>
            <a:off x="684213" y="2349500"/>
            <a:ext cx="7167562" cy="2143125"/>
          </a:xfrm>
          <a:prstGeom prst="rect">
            <a:avLst/>
          </a:prstGeom>
          <a:noFill/>
          <a:ln w="9525">
            <a:noFill/>
            <a:miter lim="800000"/>
            <a:headEnd/>
            <a:tailEnd/>
          </a:ln>
        </p:spPr>
      </p:pic>
      <p:sp>
        <p:nvSpPr>
          <p:cNvPr id="53253" name="ZoneTexte 2"/>
          <p:cNvSpPr txBox="1">
            <a:spLocks noChangeArrowheads="1"/>
          </p:cNvSpPr>
          <p:nvPr/>
        </p:nvSpPr>
        <p:spPr bwMode="auto">
          <a:xfrm>
            <a:off x="755650" y="1196975"/>
            <a:ext cx="4365625" cy="738188"/>
          </a:xfrm>
          <a:prstGeom prst="rect">
            <a:avLst/>
          </a:prstGeom>
          <a:noFill/>
          <a:ln w="9525">
            <a:noFill/>
            <a:miter lim="800000"/>
            <a:headEnd/>
            <a:tailEnd/>
          </a:ln>
        </p:spPr>
        <p:txBody>
          <a:bodyPr wrap="none">
            <a:spAutoFit/>
          </a:bodyPr>
          <a:lstStyle/>
          <a:p>
            <a:r>
              <a:rPr lang="fr-FR"/>
              <a:t>Gestionnaire admission et frais de séjour</a:t>
            </a:r>
          </a:p>
          <a:p>
            <a:endParaRPr lang="fr-FR" sz="1200"/>
          </a:p>
          <a:p>
            <a:r>
              <a:rPr lang="fr-FR" sz="1200"/>
              <a:t>Famille 1- Gestion des situations clients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rgbClr val="52A4D3"/>
                </a:solidFill>
                <a:latin typeface="+mn-lt"/>
              </a:rPr>
              <a:t>Finalité et objectifs d’une classification</a:t>
            </a:r>
            <a:endParaRPr lang="fr-FR" sz="2000" kern="1200" dirty="0">
              <a:solidFill>
                <a:srgbClr val="52A4D3"/>
              </a:solidFill>
              <a:latin typeface="+mn-lt"/>
            </a:endParaRPr>
          </a:p>
        </p:txBody>
      </p:sp>
      <p:sp>
        <p:nvSpPr>
          <p:cNvPr id="17410" name="Espace réservé de la date 3"/>
          <p:cNvSpPr>
            <a:spLocks noGrp="1"/>
          </p:cNvSpPr>
          <p:nvPr>
            <p:ph type="dt" sz="quarter" idx="10"/>
          </p:nvPr>
        </p:nvSpPr>
        <p:spPr>
          <a:noFill/>
          <a:ln>
            <a:miter lim="800000"/>
            <a:headEnd/>
            <a:tailEnd/>
          </a:ln>
        </p:spPr>
        <p:txBody>
          <a:bodyPr/>
          <a:lstStyle/>
          <a:p>
            <a:r>
              <a:rPr lang="fr-FR" smtClean="0"/>
              <a:t>DATE</a:t>
            </a:r>
          </a:p>
        </p:txBody>
      </p:sp>
      <p:sp>
        <p:nvSpPr>
          <p:cNvPr id="17411" name="Espace réservé du numéro de diapositive 4"/>
          <p:cNvSpPr>
            <a:spLocks noGrp="1"/>
          </p:cNvSpPr>
          <p:nvPr>
            <p:ph type="sldNum" sz="quarter" idx="11"/>
          </p:nvPr>
        </p:nvSpPr>
        <p:spPr>
          <a:noFill/>
          <a:ln>
            <a:miter lim="800000"/>
            <a:headEnd/>
            <a:tailEnd/>
          </a:ln>
        </p:spPr>
        <p:txBody>
          <a:bodyPr/>
          <a:lstStyle/>
          <a:p>
            <a:r>
              <a:rPr lang="fr-FR" smtClean="0">
                <a:solidFill>
                  <a:srgbClr val="FFFFFF"/>
                </a:solidFill>
              </a:rPr>
              <a:t>2</a:t>
            </a:r>
          </a:p>
        </p:txBody>
      </p:sp>
      <p:sp>
        <p:nvSpPr>
          <p:cNvPr id="6" name="Rectangle 3"/>
          <p:cNvSpPr txBox="1">
            <a:spLocks noChangeArrowheads="1"/>
          </p:cNvSpPr>
          <p:nvPr/>
        </p:nvSpPr>
        <p:spPr bwMode="auto">
          <a:xfrm>
            <a:off x="323850" y="1268413"/>
            <a:ext cx="7777163" cy="4464050"/>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lgn="l" rtl="0" eaLnBrk="1" fontAlgn="base" hangingPunct="1">
              <a:spcBef>
                <a:spcPct val="20000"/>
              </a:spcBef>
              <a:spcAft>
                <a:spcPct val="0"/>
              </a:spcAft>
              <a:buChar char="•"/>
              <a:defRPr sz="3200">
                <a:solidFill>
                  <a:srgbClr val="52A4D3"/>
                </a:solidFill>
                <a:latin typeface="+mn-lt"/>
                <a:ea typeface="+mn-ea"/>
                <a:cs typeface="+mn-cs"/>
              </a:defRPr>
            </a:lvl1pPr>
            <a:lvl2pPr marL="742950" indent="-285750" algn="l" rtl="0" eaLnBrk="1" fontAlgn="base" hangingPunct="1">
              <a:spcBef>
                <a:spcPct val="20000"/>
              </a:spcBef>
              <a:spcAft>
                <a:spcPct val="0"/>
              </a:spcAft>
              <a:buClr>
                <a:srgbClr val="52A4D3"/>
              </a:buClr>
              <a:buChar char="•"/>
              <a:defRPr sz="2400">
                <a:solidFill>
                  <a:srgbClr val="333333"/>
                </a:solidFill>
                <a:latin typeface="+mn-lt"/>
              </a:defRPr>
            </a:lvl2pPr>
            <a:lvl3pPr marL="1143000" indent="-228600" algn="l" rtl="0" eaLnBrk="1" fontAlgn="base" hangingPunct="1">
              <a:spcBef>
                <a:spcPct val="20000"/>
              </a:spcBef>
              <a:spcAft>
                <a:spcPct val="0"/>
              </a:spcAft>
              <a:buClr>
                <a:srgbClr val="52A4D3"/>
              </a:buClr>
              <a:buChar char="•"/>
              <a:defRPr sz="2000">
                <a:solidFill>
                  <a:srgbClr val="333333"/>
                </a:solidFill>
                <a:latin typeface="+mn-lt"/>
              </a:defRPr>
            </a:lvl3pPr>
            <a:lvl4pPr marL="1600200" indent="-228600" algn="l" rtl="0" eaLnBrk="1" fontAlgn="base" hangingPunct="1">
              <a:spcBef>
                <a:spcPct val="20000"/>
              </a:spcBef>
              <a:spcAft>
                <a:spcPct val="0"/>
              </a:spcAft>
              <a:buClr>
                <a:srgbClr val="52A4D3"/>
              </a:buClr>
              <a:buChar char="•"/>
              <a:defRPr>
                <a:solidFill>
                  <a:srgbClr val="333333"/>
                </a:solidFill>
                <a:latin typeface="+mn-lt"/>
              </a:defRPr>
            </a:lvl4pPr>
            <a:lvl5pPr marL="2057400" indent="-228600" algn="l" rtl="0" eaLnBrk="1" fontAlgn="base" hangingPunct="1">
              <a:spcBef>
                <a:spcPct val="20000"/>
              </a:spcBef>
              <a:spcAft>
                <a:spcPct val="0"/>
              </a:spcAft>
              <a:buClr>
                <a:srgbClr val="52A4D3"/>
              </a:buClr>
              <a:buChar char="•"/>
              <a:defRPr>
                <a:solidFill>
                  <a:srgbClr val="333333"/>
                </a:solidFill>
                <a:latin typeface="+mn-lt"/>
              </a:defRPr>
            </a:lvl5pPr>
            <a:lvl6pPr marL="2514600" indent="-228600" algn="l" rtl="0" eaLnBrk="1" fontAlgn="base" hangingPunct="1">
              <a:spcBef>
                <a:spcPct val="20000"/>
              </a:spcBef>
              <a:spcAft>
                <a:spcPct val="0"/>
              </a:spcAft>
              <a:buClr>
                <a:srgbClr val="52A4D3"/>
              </a:buClr>
              <a:buChar char="•"/>
              <a:defRPr>
                <a:solidFill>
                  <a:srgbClr val="333333"/>
                </a:solidFill>
                <a:latin typeface="+mn-lt"/>
              </a:defRPr>
            </a:lvl6pPr>
            <a:lvl7pPr marL="2971800" indent="-228600" algn="l" rtl="0" eaLnBrk="1" fontAlgn="base" hangingPunct="1">
              <a:spcBef>
                <a:spcPct val="20000"/>
              </a:spcBef>
              <a:spcAft>
                <a:spcPct val="0"/>
              </a:spcAft>
              <a:buClr>
                <a:srgbClr val="52A4D3"/>
              </a:buClr>
              <a:buChar char="•"/>
              <a:defRPr>
                <a:solidFill>
                  <a:srgbClr val="333333"/>
                </a:solidFill>
                <a:latin typeface="+mn-lt"/>
              </a:defRPr>
            </a:lvl7pPr>
            <a:lvl8pPr marL="3429000" indent="-228600" algn="l" rtl="0" eaLnBrk="1" fontAlgn="base" hangingPunct="1">
              <a:spcBef>
                <a:spcPct val="20000"/>
              </a:spcBef>
              <a:spcAft>
                <a:spcPct val="0"/>
              </a:spcAft>
              <a:buClr>
                <a:srgbClr val="52A4D3"/>
              </a:buClr>
              <a:buChar char="•"/>
              <a:defRPr>
                <a:solidFill>
                  <a:srgbClr val="333333"/>
                </a:solidFill>
                <a:latin typeface="+mn-lt"/>
              </a:defRPr>
            </a:lvl8pPr>
            <a:lvl9pPr marL="3886200" indent="-228600" algn="l" rtl="0" eaLnBrk="1" fontAlgn="base" hangingPunct="1">
              <a:spcBef>
                <a:spcPct val="20000"/>
              </a:spcBef>
              <a:spcAft>
                <a:spcPct val="0"/>
              </a:spcAft>
              <a:buClr>
                <a:srgbClr val="52A4D3"/>
              </a:buClr>
              <a:buChar char="•"/>
              <a:defRPr>
                <a:solidFill>
                  <a:srgbClr val="333333"/>
                </a:solidFill>
                <a:latin typeface="+mn-lt"/>
              </a:defRPr>
            </a:lvl9pPr>
          </a:lstStyle>
          <a:p>
            <a:pPr marL="192496" indent="-192496" defTabSz="957998">
              <a:spcBef>
                <a:spcPts val="300"/>
              </a:spcBef>
              <a:spcAft>
                <a:spcPts val="300"/>
              </a:spcAft>
              <a:buFontTx/>
              <a:buNone/>
              <a:defRPr/>
            </a:pPr>
            <a:r>
              <a:rPr lang="fr-FR" sz="1600" kern="0" dirty="0" smtClean="0"/>
              <a:t>	Finalité d’une </a:t>
            </a:r>
            <a:r>
              <a:rPr lang="fr-FR" sz="1600" kern="0" dirty="0"/>
              <a:t>classification </a:t>
            </a:r>
          </a:p>
          <a:p>
            <a:pPr marL="420803" lvl="1" indent="-219355" defTabSz="957998">
              <a:spcBef>
                <a:spcPts val="300"/>
              </a:spcBef>
              <a:spcAft>
                <a:spcPts val="300"/>
              </a:spcAft>
              <a:buClrTx/>
              <a:buFont typeface="Arial" pitchFamily="34" charset="0"/>
              <a:buChar char="‒"/>
              <a:defRPr/>
            </a:pPr>
            <a:r>
              <a:rPr lang="fr-FR" sz="1200" kern="0" dirty="0" smtClean="0">
                <a:solidFill>
                  <a:schemeClr val="tx1"/>
                </a:solidFill>
              </a:rPr>
              <a:t>Analyser les </a:t>
            </a:r>
            <a:r>
              <a:rPr lang="fr-FR" sz="1200" kern="0" dirty="0">
                <a:solidFill>
                  <a:schemeClr val="tx1"/>
                </a:solidFill>
              </a:rPr>
              <a:t>emplois en termes de </a:t>
            </a:r>
            <a:r>
              <a:rPr lang="fr-FR" sz="1200" kern="0" dirty="0" smtClean="0">
                <a:solidFill>
                  <a:schemeClr val="tx1"/>
                </a:solidFill>
              </a:rPr>
              <a:t>responsabilités, les hiérarchiser, et les classer</a:t>
            </a:r>
            <a:endParaRPr lang="fr-FR" sz="1200" kern="0" dirty="0">
              <a:solidFill>
                <a:schemeClr val="tx1"/>
              </a:solidFill>
            </a:endParaRPr>
          </a:p>
          <a:p>
            <a:pPr marL="420803" lvl="1" indent="-219355" defTabSz="957998">
              <a:spcBef>
                <a:spcPts val="300"/>
              </a:spcBef>
              <a:spcAft>
                <a:spcPts val="300"/>
              </a:spcAft>
              <a:buClrTx/>
              <a:buFont typeface="Arial" pitchFamily="34" charset="0"/>
              <a:buChar char="‒"/>
              <a:defRPr/>
            </a:pPr>
            <a:r>
              <a:rPr lang="fr-FR" sz="1200" kern="0" dirty="0">
                <a:solidFill>
                  <a:schemeClr val="tx1"/>
                </a:solidFill>
              </a:rPr>
              <a:t>Substituer à </a:t>
            </a:r>
            <a:r>
              <a:rPr lang="fr-FR" sz="1200" kern="0" dirty="0" smtClean="0">
                <a:solidFill>
                  <a:schemeClr val="tx1"/>
                </a:solidFill>
              </a:rPr>
              <a:t>une approche intuitive une </a:t>
            </a:r>
            <a:r>
              <a:rPr lang="fr-FR" sz="1200" kern="0" dirty="0">
                <a:solidFill>
                  <a:schemeClr val="tx1"/>
                </a:solidFill>
              </a:rPr>
              <a:t>comparaison mesurée par la valeur des </a:t>
            </a:r>
            <a:r>
              <a:rPr lang="fr-FR" sz="1200" kern="0" dirty="0" smtClean="0">
                <a:solidFill>
                  <a:schemeClr val="tx1"/>
                </a:solidFill>
              </a:rPr>
              <a:t>emplois</a:t>
            </a:r>
            <a:r>
              <a:rPr lang="fr-FR" sz="1200" kern="0" dirty="0">
                <a:solidFill>
                  <a:schemeClr val="tx1"/>
                </a:solidFill>
              </a:rPr>
              <a:t>,</a:t>
            </a:r>
          </a:p>
          <a:p>
            <a:pPr marL="420803" lvl="1" indent="-219355" defTabSz="957998">
              <a:spcBef>
                <a:spcPts val="300"/>
              </a:spcBef>
              <a:spcAft>
                <a:spcPts val="300"/>
              </a:spcAft>
              <a:buClrTx/>
              <a:buFont typeface="Arial" pitchFamily="34" charset="0"/>
              <a:buChar char="‒"/>
              <a:defRPr/>
            </a:pPr>
            <a:r>
              <a:rPr lang="fr-FR" sz="1200" kern="0" dirty="0">
                <a:solidFill>
                  <a:schemeClr val="tx1"/>
                </a:solidFill>
              </a:rPr>
              <a:t>Outiller la gestion </a:t>
            </a:r>
            <a:r>
              <a:rPr lang="fr-FR" sz="1200" kern="0" dirty="0" smtClean="0">
                <a:solidFill>
                  <a:schemeClr val="tx1"/>
                </a:solidFill>
              </a:rPr>
              <a:t>pour </a:t>
            </a:r>
            <a:r>
              <a:rPr lang="fr-FR" sz="1200" kern="0" dirty="0">
                <a:solidFill>
                  <a:schemeClr val="tx1"/>
                </a:solidFill>
              </a:rPr>
              <a:t>orienter les décisions de management et de Gestion des Ressources Humaines,</a:t>
            </a:r>
          </a:p>
          <a:p>
            <a:pPr marL="420803" lvl="1" indent="-219355" defTabSz="957998">
              <a:spcBef>
                <a:spcPts val="300"/>
              </a:spcBef>
              <a:spcAft>
                <a:spcPts val="300"/>
              </a:spcAft>
              <a:buClrTx/>
              <a:buFont typeface="Arial" pitchFamily="34" charset="0"/>
              <a:buChar char="‒"/>
              <a:defRPr/>
            </a:pPr>
            <a:r>
              <a:rPr lang="fr-FR" sz="1200" kern="0" dirty="0">
                <a:solidFill>
                  <a:schemeClr val="tx1"/>
                </a:solidFill>
              </a:rPr>
              <a:t>Définir </a:t>
            </a:r>
            <a:r>
              <a:rPr lang="fr-FR" sz="1200" kern="0" dirty="0" smtClean="0">
                <a:solidFill>
                  <a:schemeClr val="tx1"/>
                </a:solidFill>
              </a:rPr>
              <a:t>le système </a:t>
            </a:r>
            <a:r>
              <a:rPr lang="fr-FR" sz="1200" kern="0" dirty="0">
                <a:solidFill>
                  <a:schemeClr val="tx1"/>
                </a:solidFill>
              </a:rPr>
              <a:t>de </a:t>
            </a:r>
            <a:r>
              <a:rPr lang="fr-FR" sz="1200" kern="0" dirty="0" smtClean="0">
                <a:solidFill>
                  <a:schemeClr val="tx1"/>
                </a:solidFill>
              </a:rPr>
              <a:t>rémunération</a:t>
            </a:r>
          </a:p>
          <a:p>
            <a:pPr marL="201448" lvl="1" indent="0" defTabSz="957998">
              <a:spcBef>
                <a:spcPts val="300"/>
              </a:spcBef>
              <a:spcAft>
                <a:spcPts val="300"/>
              </a:spcAft>
              <a:buClrTx/>
              <a:buFontTx/>
              <a:buNone/>
              <a:defRPr/>
            </a:pPr>
            <a:endParaRPr lang="fr-FR" sz="1200" kern="0" dirty="0">
              <a:solidFill>
                <a:schemeClr val="tx1"/>
              </a:solidFill>
            </a:endParaRPr>
          </a:p>
          <a:p>
            <a:pPr marL="201448" lvl="1" indent="0" defTabSz="957998">
              <a:spcBef>
                <a:spcPts val="300"/>
              </a:spcBef>
              <a:spcAft>
                <a:spcPts val="300"/>
              </a:spcAft>
              <a:buClrTx/>
              <a:buFontTx/>
              <a:buNone/>
              <a:defRPr/>
            </a:pPr>
            <a:r>
              <a:rPr lang="fr-FR" sz="1600" kern="0" dirty="0" smtClean="0">
                <a:solidFill>
                  <a:srgbClr val="52A4D3"/>
                </a:solidFill>
              </a:rPr>
              <a:t>Objectifs </a:t>
            </a:r>
            <a:endParaRPr lang="fr-FR" sz="1600" kern="0" dirty="0">
              <a:solidFill>
                <a:srgbClr val="52A4D3"/>
              </a:solidFill>
            </a:endParaRPr>
          </a:p>
          <a:p>
            <a:pPr marL="0" indent="0" defTabSz="957998">
              <a:spcBef>
                <a:spcPts val="300"/>
              </a:spcBef>
              <a:spcAft>
                <a:spcPts val="300"/>
              </a:spcAft>
              <a:buFontTx/>
              <a:buNone/>
              <a:defRPr/>
            </a:pPr>
            <a:r>
              <a:rPr lang="fr-FR" sz="1200" kern="0" dirty="0" smtClean="0">
                <a:solidFill>
                  <a:schemeClr val="tx1"/>
                </a:solidFill>
                <a:ea typeface="ＭＳ Ｐゴシック" pitchFamily="34" charset="-128"/>
                <a:cs typeface="Verdana" pitchFamily="34" charset="0"/>
              </a:rPr>
              <a:t>Les  entreprises </a:t>
            </a:r>
            <a:r>
              <a:rPr lang="fr-FR" sz="1200" kern="0" dirty="0">
                <a:solidFill>
                  <a:schemeClr val="tx1"/>
                </a:solidFill>
                <a:ea typeface="ＭＳ Ｐゴシック" pitchFamily="34" charset="-128"/>
                <a:cs typeface="Verdana" pitchFamily="34" charset="0"/>
              </a:rPr>
              <a:t>ont besoin de positionner relativement les postes les uns par rapport aux autres au regard </a:t>
            </a:r>
            <a:r>
              <a:rPr lang="fr-FR" sz="1200" kern="0" dirty="0" smtClean="0">
                <a:solidFill>
                  <a:schemeClr val="tx1"/>
                </a:solidFill>
                <a:ea typeface="ＭＳ Ｐゴシック" pitchFamily="34" charset="-128"/>
                <a:cs typeface="Verdana" pitchFamily="34" charset="0"/>
              </a:rPr>
              <a:t>de leurs responsabilités.</a:t>
            </a:r>
            <a:endParaRPr lang="fr-FR" sz="1200" kern="0" dirty="0">
              <a:solidFill>
                <a:schemeClr val="tx1"/>
              </a:solidFill>
              <a:ea typeface="ＭＳ Ｐゴシック" pitchFamily="34" charset="-128"/>
              <a:cs typeface="Verdana" pitchFamily="34" charset="0"/>
            </a:endParaRPr>
          </a:p>
          <a:p>
            <a:pPr marL="0" indent="0">
              <a:buFontTx/>
              <a:buNone/>
              <a:defRPr/>
            </a:pPr>
            <a:endParaRPr lang="fr-FR" sz="1200" dirty="0" smtClean="0"/>
          </a:p>
          <a:p>
            <a:pPr marL="0" indent="0">
              <a:buFontTx/>
              <a:buNone/>
              <a:defRPr/>
            </a:pPr>
            <a:r>
              <a:rPr lang="fr-FR" sz="1200" dirty="0" smtClean="0">
                <a:solidFill>
                  <a:schemeClr val="tx1"/>
                </a:solidFill>
              </a:rPr>
              <a:t>L’évolution du système de classification doit permettre d’articuler de manière plus lisible le positionnement des emplois dans les grilles, les responsabilités exercées, le niveau de rémunération minimal et les perspectives d’évolution offertes.</a:t>
            </a:r>
          </a:p>
          <a:p>
            <a:pPr>
              <a:buFont typeface="Wingdings" pitchFamily="2" charset="2"/>
              <a:buChar char="Ø"/>
              <a:defRPr/>
            </a:pPr>
            <a:endParaRPr lang="fr-FR" sz="1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chemeClr val="accent2"/>
                </a:solidFill>
              </a:rPr>
              <a:t>EXEMPLE DE FICHE </a:t>
            </a:r>
            <a:r>
              <a:rPr lang="fr-FR" sz="2000" kern="1200" dirty="0">
                <a:solidFill>
                  <a:schemeClr val="accent2"/>
                </a:solidFill>
              </a:rPr>
              <a:t>METIER</a:t>
            </a:r>
            <a:br>
              <a:rPr lang="fr-FR" sz="2000" kern="1200" dirty="0">
                <a:solidFill>
                  <a:schemeClr val="accent2"/>
                </a:solidFill>
              </a:rPr>
            </a:br>
            <a:endParaRPr lang="fr-FR" sz="2000" kern="1200" dirty="0">
              <a:solidFill>
                <a:srgbClr val="52A4D3"/>
              </a:solidFill>
              <a:latin typeface="+mn-lt"/>
            </a:endParaRPr>
          </a:p>
        </p:txBody>
      </p:sp>
      <p:sp>
        <p:nvSpPr>
          <p:cNvPr id="55298" name="Espace réservé de la date 3"/>
          <p:cNvSpPr>
            <a:spLocks noGrp="1"/>
          </p:cNvSpPr>
          <p:nvPr>
            <p:ph type="dt" sz="quarter" idx="10"/>
          </p:nvPr>
        </p:nvSpPr>
        <p:spPr>
          <a:noFill/>
          <a:ln>
            <a:miter lim="800000"/>
            <a:headEnd/>
            <a:tailEnd/>
          </a:ln>
        </p:spPr>
        <p:txBody>
          <a:bodyPr/>
          <a:lstStyle/>
          <a:p>
            <a:endParaRPr lang="fr-FR" smtClean="0"/>
          </a:p>
        </p:txBody>
      </p:sp>
      <p:sp>
        <p:nvSpPr>
          <p:cNvPr id="55299" name="Espace réservé du numéro de diapositive 4"/>
          <p:cNvSpPr>
            <a:spLocks noGrp="1"/>
          </p:cNvSpPr>
          <p:nvPr>
            <p:ph type="sldNum" sz="quarter" idx="11"/>
          </p:nvPr>
        </p:nvSpPr>
        <p:spPr>
          <a:noFill/>
          <a:ln>
            <a:miter lim="800000"/>
            <a:headEnd/>
            <a:tailEnd/>
          </a:ln>
        </p:spPr>
        <p:txBody>
          <a:bodyPr/>
          <a:lstStyle/>
          <a:p>
            <a:fld id="{40A35700-36C7-4273-8C5E-5A240C020DF9}" type="slidenum">
              <a:rPr lang="fr-FR" smtClean="0">
                <a:solidFill>
                  <a:srgbClr val="FFFFFF"/>
                </a:solidFill>
              </a:rPr>
              <a:pPr/>
              <a:t>20</a:t>
            </a:fld>
            <a:endParaRPr lang="fr-FR" smtClean="0">
              <a:solidFill>
                <a:srgbClr val="FFFFFF"/>
              </a:solidFill>
            </a:endParaRPr>
          </a:p>
        </p:txBody>
      </p:sp>
      <p:pic>
        <p:nvPicPr>
          <p:cNvPr id="55300" name="Picture 2"/>
          <p:cNvPicPr>
            <a:picLocks noChangeAspect="1" noChangeArrowheads="1"/>
          </p:cNvPicPr>
          <p:nvPr/>
        </p:nvPicPr>
        <p:blipFill>
          <a:blip r:embed="rId3"/>
          <a:srcRect l="2988" t="16858" r="67587" b="25865"/>
          <a:stretch>
            <a:fillRect/>
          </a:stretch>
        </p:blipFill>
        <p:spPr bwMode="auto">
          <a:xfrm>
            <a:off x="971550" y="549275"/>
            <a:ext cx="5616575" cy="6119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chemeClr val="accent2"/>
                </a:solidFill>
              </a:rPr>
              <a:t>EXEMPLE DE FICHE </a:t>
            </a:r>
            <a:r>
              <a:rPr lang="fr-FR" sz="2000" kern="1200" dirty="0">
                <a:solidFill>
                  <a:schemeClr val="accent2"/>
                </a:solidFill>
              </a:rPr>
              <a:t>METIER</a:t>
            </a:r>
            <a:br>
              <a:rPr lang="fr-FR" sz="2000" kern="1200" dirty="0">
                <a:solidFill>
                  <a:schemeClr val="accent2"/>
                </a:solidFill>
              </a:rPr>
            </a:br>
            <a:endParaRPr lang="fr-FR" sz="2000" kern="1200" dirty="0">
              <a:solidFill>
                <a:srgbClr val="52A4D3"/>
              </a:solidFill>
              <a:latin typeface="+mn-lt"/>
            </a:endParaRPr>
          </a:p>
        </p:txBody>
      </p:sp>
      <p:sp>
        <p:nvSpPr>
          <p:cNvPr id="57346" name="Espace réservé de la date 3"/>
          <p:cNvSpPr>
            <a:spLocks noGrp="1"/>
          </p:cNvSpPr>
          <p:nvPr>
            <p:ph type="dt" sz="quarter" idx="10"/>
          </p:nvPr>
        </p:nvSpPr>
        <p:spPr>
          <a:noFill/>
          <a:ln>
            <a:miter lim="800000"/>
            <a:headEnd/>
            <a:tailEnd/>
          </a:ln>
        </p:spPr>
        <p:txBody>
          <a:bodyPr/>
          <a:lstStyle/>
          <a:p>
            <a:endParaRPr lang="fr-FR" smtClean="0"/>
          </a:p>
        </p:txBody>
      </p:sp>
      <p:sp>
        <p:nvSpPr>
          <p:cNvPr id="57347" name="Espace réservé du numéro de diapositive 4"/>
          <p:cNvSpPr>
            <a:spLocks noGrp="1"/>
          </p:cNvSpPr>
          <p:nvPr>
            <p:ph type="sldNum" sz="quarter" idx="11"/>
          </p:nvPr>
        </p:nvSpPr>
        <p:spPr>
          <a:noFill/>
          <a:ln>
            <a:miter lim="800000"/>
            <a:headEnd/>
            <a:tailEnd/>
          </a:ln>
        </p:spPr>
        <p:txBody>
          <a:bodyPr/>
          <a:lstStyle/>
          <a:p>
            <a:fld id="{3CD797BB-CD25-4F56-8C58-D1C15104D892}" type="slidenum">
              <a:rPr lang="fr-FR" smtClean="0">
                <a:solidFill>
                  <a:srgbClr val="FFFFFF"/>
                </a:solidFill>
              </a:rPr>
              <a:pPr/>
              <a:t>21</a:t>
            </a:fld>
            <a:endParaRPr lang="fr-FR" smtClean="0">
              <a:solidFill>
                <a:srgbClr val="FFFFFF"/>
              </a:solidFill>
            </a:endParaRPr>
          </a:p>
        </p:txBody>
      </p:sp>
      <p:pic>
        <p:nvPicPr>
          <p:cNvPr id="57348" name="Picture 3"/>
          <p:cNvPicPr>
            <a:picLocks noChangeAspect="1" noChangeArrowheads="1"/>
          </p:cNvPicPr>
          <p:nvPr/>
        </p:nvPicPr>
        <p:blipFill>
          <a:blip r:embed="rId3"/>
          <a:srcRect l="4128" t="73360" r="67770" b="8997"/>
          <a:stretch>
            <a:fillRect/>
          </a:stretch>
        </p:blipFill>
        <p:spPr bwMode="auto">
          <a:xfrm>
            <a:off x="1187450" y="2565400"/>
            <a:ext cx="6218238" cy="2195513"/>
          </a:xfrm>
          <a:prstGeom prst="rect">
            <a:avLst/>
          </a:prstGeom>
          <a:noFill/>
          <a:ln w="9525">
            <a:noFill/>
            <a:miter lim="800000"/>
            <a:headEnd/>
            <a:tailEnd/>
          </a:ln>
        </p:spPr>
      </p:pic>
      <p:sp>
        <p:nvSpPr>
          <p:cNvPr id="57349" name="Rectangle 2"/>
          <p:cNvSpPr>
            <a:spLocks noChangeArrowheads="1"/>
          </p:cNvSpPr>
          <p:nvPr/>
        </p:nvSpPr>
        <p:spPr bwMode="auto">
          <a:xfrm>
            <a:off x="684213" y="981075"/>
            <a:ext cx="4572000" cy="1108075"/>
          </a:xfrm>
          <a:prstGeom prst="rect">
            <a:avLst/>
          </a:prstGeom>
          <a:noFill/>
          <a:ln w="9525">
            <a:noFill/>
            <a:miter lim="800000"/>
            <a:headEnd/>
            <a:tailEnd/>
          </a:ln>
        </p:spPr>
        <p:txBody>
          <a:bodyPr>
            <a:spAutoFit/>
          </a:bodyPr>
          <a:lstStyle/>
          <a:p>
            <a:r>
              <a:rPr lang="fr-FR">
                <a:solidFill>
                  <a:srgbClr val="333333"/>
                </a:solidFill>
              </a:rPr>
              <a:t>Gestionnaire admission et frais de séjour</a:t>
            </a:r>
          </a:p>
          <a:p>
            <a:endParaRPr lang="fr-FR" sz="1200">
              <a:solidFill>
                <a:srgbClr val="333333"/>
              </a:solidFill>
            </a:endParaRPr>
          </a:p>
          <a:p>
            <a:r>
              <a:rPr lang="fr-FR" sz="1200">
                <a:solidFill>
                  <a:srgbClr val="333333"/>
                </a:solidFill>
              </a:rPr>
              <a:t>Famille 1- Gestion des situations clients</a:t>
            </a:r>
          </a:p>
          <a:p>
            <a:endParaRPr lang="fr-FR" sz="1200">
              <a:solidFill>
                <a:srgbClr val="333333"/>
              </a:solidFill>
            </a:endParaRPr>
          </a:p>
          <a:p>
            <a:r>
              <a:rPr lang="fr-FR" sz="1200" b="1">
                <a:solidFill>
                  <a:srgbClr val="333333"/>
                </a:solidFill>
              </a:rPr>
              <a:t>Compétences (suite)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dirty="0">
                <a:solidFill>
                  <a:srgbClr val="00B0F0"/>
                </a:solidFill>
              </a:rPr>
              <a:t>La classification résulte d’une méthode d’évaluation des </a:t>
            </a:r>
            <a:r>
              <a:rPr lang="fr-FR" sz="2000" dirty="0" smtClean="0">
                <a:solidFill>
                  <a:srgbClr val="00B0F0"/>
                </a:solidFill>
              </a:rPr>
              <a:t>emplois </a:t>
            </a:r>
            <a:r>
              <a:rPr lang="fr-FR" sz="1600" dirty="0" smtClean="0">
                <a:solidFill>
                  <a:srgbClr val="00B0F0"/>
                </a:solidFill>
              </a:rPr>
              <a:t>(contenu des activités et compétences exigées)</a:t>
            </a:r>
            <a:r>
              <a:rPr lang="fr-FR" sz="2000" dirty="0"/>
              <a:t/>
            </a:r>
            <a:br>
              <a:rPr lang="fr-FR" sz="2000" dirty="0"/>
            </a:br>
            <a:endParaRPr lang="fr-FR" sz="2000" kern="1200" dirty="0">
              <a:solidFill>
                <a:srgbClr val="52A4D3"/>
              </a:solidFill>
              <a:latin typeface="+mn-lt"/>
            </a:endParaRPr>
          </a:p>
        </p:txBody>
      </p:sp>
      <p:sp>
        <p:nvSpPr>
          <p:cNvPr id="19458" name="Espace réservé de la date 3"/>
          <p:cNvSpPr>
            <a:spLocks noGrp="1"/>
          </p:cNvSpPr>
          <p:nvPr>
            <p:ph type="dt" sz="quarter" idx="10"/>
          </p:nvPr>
        </p:nvSpPr>
        <p:spPr>
          <a:noFill/>
          <a:ln>
            <a:miter lim="800000"/>
            <a:headEnd/>
            <a:tailEnd/>
          </a:ln>
        </p:spPr>
        <p:txBody>
          <a:bodyPr/>
          <a:lstStyle/>
          <a:p>
            <a:r>
              <a:rPr lang="fr-FR" smtClean="0"/>
              <a:t>DATE</a:t>
            </a:r>
          </a:p>
        </p:txBody>
      </p:sp>
      <p:sp>
        <p:nvSpPr>
          <p:cNvPr id="19459" name="Espace réservé du numéro de diapositive 4"/>
          <p:cNvSpPr>
            <a:spLocks noGrp="1"/>
          </p:cNvSpPr>
          <p:nvPr>
            <p:ph type="sldNum" sz="quarter" idx="11"/>
          </p:nvPr>
        </p:nvSpPr>
        <p:spPr>
          <a:noFill/>
          <a:ln>
            <a:miter lim="800000"/>
            <a:headEnd/>
            <a:tailEnd/>
          </a:ln>
        </p:spPr>
        <p:txBody>
          <a:bodyPr/>
          <a:lstStyle/>
          <a:p>
            <a:r>
              <a:rPr lang="fr-FR" smtClean="0">
                <a:solidFill>
                  <a:srgbClr val="FFFFFF"/>
                </a:solidFill>
              </a:rPr>
              <a:t>3</a:t>
            </a:r>
          </a:p>
        </p:txBody>
      </p:sp>
      <p:sp>
        <p:nvSpPr>
          <p:cNvPr id="6" name="Rectangle 3"/>
          <p:cNvSpPr txBox="1">
            <a:spLocks noChangeArrowheads="1"/>
          </p:cNvSpPr>
          <p:nvPr/>
        </p:nvSpPr>
        <p:spPr bwMode="auto">
          <a:xfrm>
            <a:off x="179388" y="1125538"/>
            <a:ext cx="8640762" cy="4438650"/>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lgn="l" rtl="0" eaLnBrk="1" fontAlgn="base" hangingPunct="1">
              <a:spcBef>
                <a:spcPct val="20000"/>
              </a:spcBef>
              <a:spcAft>
                <a:spcPct val="0"/>
              </a:spcAft>
              <a:buChar char="•"/>
              <a:defRPr sz="3200">
                <a:solidFill>
                  <a:srgbClr val="52A4D3"/>
                </a:solidFill>
                <a:latin typeface="+mn-lt"/>
                <a:ea typeface="+mn-ea"/>
                <a:cs typeface="+mn-cs"/>
              </a:defRPr>
            </a:lvl1pPr>
            <a:lvl2pPr marL="742950" indent="-285750" algn="l" rtl="0" eaLnBrk="1" fontAlgn="base" hangingPunct="1">
              <a:spcBef>
                <a:spcPct val="20000"/>
              </a:spcBef>
              <a:spcAft>
                <a:spcPct val="0"/>
              </a:spcAft>
              <a:buClr>
                <a:srgbClr val="52A4D3"/>
              </a:buClr>
              <a:buChar char="•"/>
              <a:defRPr sz="2400">
                <a:solidFill>
                  <a:srgbClr val="333333"/>
                </a:solidFill>
                <a:latin typeface="+mn-lt"/>
              </a:defRPr>
            </a:lvl2pPr>
            <a:lvl3pPr marL="1143000" indent="-228600" algn="l" rtl="0" eaLnBrk="1" fontAlgn="base" hangingPunct="1">
              <a:spcBef>
                <a:spcPct val="20000"/>
              </a:spcBef>
              <a:spcAft>
                <a:spcPct val="0"/>
              </a:spcAft>
              <a:buClr>
                <a:srgbClr val="52A4D3"/>
              </a:buClr>
              <a:buChar char="•"/>
              <a:defRPr sz="2000">
                <a:solidFill>
                  <a:srgbClr val="333333"/>
                </a:solidFill>
                <a:latin typeface="+mn-lt"/>
              </a:defRPr>
            </a:lvl3pPr>
            <a:lvl4pPr marL="1600200" indent="-228600" algn="l" rtl="0" eaLnBrk="1" fontAlgn="base" hangingPunct="1">
              <a:spcBef>
                <a:spcPct val="20000"/>
              </a:spcBef>
              <a:spcAft>
                <a:spcPct val="0"/>
              </a:spcAft>
              <a:buClr>
                <a:srgbClr val="52A4D3"/>
              </a:buClr>
              <a:buChar char="•"/>
              <a:defRPr>
                <a:solidFill>
                  <a:srgbClr val="333333"/>
                </a:solidFill>
                <a:latin typeface="+mn-lt"/>
              </a:defRPr>
            </a:lvl4pPr>
            <a:lvl5pPr marL="2057400" indent="-228600" algn="l" rtl="0" eaLnBrk="1" fontAlgn="base" hangingPunct="1">
              <a:spcBef>
                <a:spcPct val="20000"/>
              </a:spcBef>
              <a:spcAft>
                <a:spcPct val="0"/>
              </a:spcAft>
              <a:buClr>
                <a:srgbClr val="52A4D3"/>
              </a:buClr>
              <a:buChar char="•"/>
              <a:defRPr>
                <a:solidFill>
                  <a:srgbClr val="333333"/>
                </a:solidFill>
                <a:latin typeface="+mn-lt"/>
              </a:defRPr>
            </a:lvl5pPr>
            <a:lvl6pPr marL="2514600" indent="-228600" algn="l" rtl="0" eaLnBrk="1" fontAlgn="base" hangingPunct="1">
              <a:spcBef>
                <a:spcPct val="20000"/>
              </a:spcBef>
              <a:spcAft>
                <a:spcPct val="0"/>
              </a:spcAft>
              <a:buClr>
                <a:srgbClr val="52A4D3"/>
              </a:buClr>
              <a:buChar char="•"/>
              <a:defRPr>
                <a:solidFill>
                  <a:srgbClr val="333333"/>
                </a:solidFill>
                <a:latin typeface="+mn-lt"/>
              </a:defRPr>
            </a:lvl6pPr>
            <a:lvl7pPr marL="2971800" indent="-228600" algn="l" rtl="0" eaLnBrk="1" fontAlgn="base" hangingPunct="1">
              <a:spcBef>
                <a:spcPct val="20000"/>
              </a:spcBef>
              <a:spcAft>
                <a:spcPct val="0"/>
              </a:spcAft>
              <a:buClr>
                <a:srgbClr val="52A4D3"/>
              </a:buClr>
              <a:buChar char="•"/>
              <a:defRPr>
                <a:solidFill>
                  <a:srgbClr val="333333"/>
                </a:solidFill>
                <a:latin typeface="+mn-lt"/>
              </a:defRPr>
            </a:lvl7pPr>
            <a:lvl8pPr marL="3429000" indent="-228600" algn="l" rtl="0" eaLnBrk="1" fontAlgn="base" hangingPunct="1">
              <a:spcBef>
                <a:spcPct val="20000"/>
              </a:spcBef>
              <a:spcAft>
                <a:spcPct val="0"/>
              </a:spcAft>
              <a:buClr>
                <a:srgbClr val="52A4D3"/>
              </a:buClr>
              <a:buChar char="•"/>
              <a:defRPr>
                <a:solidFill>
                  <a:srgbClr val="333333"/>
                </a:solidFill>
                <a:latin typeface="+mn-lt"/>
              </a:defRPr>
            </a:lvl8pPr>
            <a:lvl9pPr marL="3886200" indent="-228600" algn="l" rtl="0" eaLnBrk="1" fontAlgn="base" hangingPunct="1">
              <a:spcBef>
                <a:spcPct val="20000"/>
              </a:spcBef>
              <a:spcAft>
                <a:spcPct val="0"/>
              </a:spcAft>
              <a:buClr>
                <a:srgbClr val="52A4D3"/>
              </a:buClr>
              <a:buChar char="•"/>
              <a:defRPr>
                <a:solidFill>
                  <a:srgbClr val="333333"/>
                </a:solidFill>
                <a:latin typeface="+mn-lt"/>
              </a:defRPr>
            </a:lvl9pPr>
          </a:lstStyle>
          <a:p>
            <a:pPr marL="0" lvl="1" indent="0">
              <a:buClrTx/>
              <a:buFontTx/>
              <a:buNone/>
              <a:defRPr/>
            </a:pPr>
            <a:r>
              <a:rPr lang="fr-FR" sz="1200" dirty="0" smtClean="0">
                <a:solidFill>
                  <a:schemeClr val="tx1"/>
                </a:solidFill>
                <a:cs typeface="Arial" charset="0"/>
              </a:rPr>
              <a:t>La méthode d’évaluation des emplois a pour objectif de clarifier et objectiver l’affectation des emplois au sein des différentes grilles et niveaux de classification.</a:t>
            </a:r>
          </a:p>
          <a:p>
            <a:pPr marL="0" lvl="1" indent="0">
              <a:buClrTx/>
              <a:buFontTx/>
              <a:buNone/>
              <a:defRPr/>
            </a:pPr>
            <a:endParaRPr lang="fr-FR" sz="1200" dirty="0" smtClean="0">
              <a:solidFill>
                <a:schemeClr val="tx1"/>
              </a:solidFill>
              <a:cs typeface="Arial" charset="0"/>
            </a:endParaRPr>
          </a:p>
          <a:p>
            <a:pPr marL="0" lvl="1" indent="0">
              <a:buClrTx/>
              <a:buFontTx/>
              <a:buNone/>
              <a:defRPr/>
            </a:pPr>
            <a:r>
              <a:rPr lang="fr-FR" sz="1200" dirty="0" smtClean="0">
                <a:solidFill>
                  <a:schemeClr val="tx1"/>
                </a:solidFill>
                <a:cs typeface="Arial" charset="0"/>
              </a:rPr>
              <a:t>La méthode permet: </a:t>
            </a:r>
          </a:p>
          <a:p>
            <a:pPr lvl="2">
              <a:spcBef>
                <a:spcPct val="0"/>
              </a:spcBef>
              <a:buClr>
                <a:schemeClr val="accent2"/>
              </a:buClr>
              <a:buFont typeface="Arial" pitchFamily="34" charset="0"/>
              <a:buChar char="•"/>
              <a:defRPr/>
            </a:pPr>
            <a:r>
              <a:rPr lang="fr-FR" sz="1200" dirty="0"/>
              <a:t>De disposer d’un langage commun</a:t>
            </a:r>
          </a:p>
          <a:p>
            <a:pPr lvl="2">
              <a:spcBef>
                <a:spcPct val="0"/>
              </a:spcBef>
              <a:buClr>
                <a:schemeClr val="accent2"/>
              </a:buClr>
              <a:buFont typeface="Arial" pitchFamily="34" charset="0"/>
              <a:buChar char="•"/>
              <a:defRPr/>
            </a:pPr>
            <a:r>
              <a:rPr lang="fr-FR" sz="1200" dirty="0"/>
              <a:t>De clarifier et homogénéiser </a:t>
            </a:r>
            <a:r>
              <a:rPr lang="fr-FR" sz="1200" dirty="0" smtClean="0"/>
              <a:t>les modalités d’analyse </a:t>
            </a:r>
            <a:r>
              <a:rPr lang="fr-FR" sz="1200" dirty="0"/>
              <a:t>des niveaux de responsabilités (optique rémunération, de gestion des carrières et de mobilité)</a:t>
            </a:r>
          </a:p>
          <a:p>
            <a:pPr lvl="2">
              <a:spcBef>
                <a:spcPct val="0"/>
              </a:spcBef>
              <a:buClr>
                <a:schemeClr val="accent2"/>
              </a:buClr>
              <a:buFont typeface="Arial" pitchFamily="34" charset="0"/>
              <a:buChar char="•"/>
              <a:defRPr/>
            </a:pPr>
            <a:r>
              <a:rPr lang="fr-FR" sz="1200" dirty="0"/>
              <a:t>D’organiser les perspectives relatives aux évolutions de carrière</a:t>
            </a:r>
          </a:p>
          <a:p>
            <a:pPr marL="0" lvl="1" indent="0">
              <a:buClrTx/>
              <a:buFontTx/>
              <a:buNone/>
              <a:defRPr/>
            </a:pPr>
            <a:endParaRPr lang="fr-FR" sz="1200" dirty="0" smtClean="0">
              <a:solidFill>
                <a:schemeClr val="tx1"/>
              </a:solidFill>
              <a:cs typeface="Arial" charset="0"/>
            </a:endParaRPr>
          </a:p>
          <a:p>
            <a:pPr marL="0" indent="0">
              <a:spcBef>
                <a:spcPct val="0"/>
              </a:spcBef>
              <a:buFontTx/>
              <a:buNone/>
              <a:defRPr/>
            </a:pPr>
            <a:r>
              <a:rPr lang="fr-FR" sz="1200" dirty="0" smtClean="0">
                <a:solidFill>
                  <a:srgbClr val="333333"/>
                </a:solidFill>
              </a:rPr>
              <a:t>Elle consiste en </a:t>
            </a:r>
            <a:r>
              <a:rPr lang="fr-FR" sz="1200" dirty="0" smtClean="0">
                <a:solidFill>
                  <a:srgbClr val="333333"/>
                </a:solidFill>
                <a:ea typeface="Times New Roman"/>
              </a:rPr>
              <a:t>une </a:t>
            </a:r>
            <a:r>
              <a:rPr lang="fr-FR" sz="1200" dirty="0">
                <a:solidFill>
                  <a:srgbClr val="333333"/>
                </a:solidFill>
                <a:ea typeface="Times New Roman"/>
              </a:rPr>
              <a:t>démarche d’analyse et de comparaison des exigences des différents emplois au sein d’une organisation, en vue de déterminer, sur une base rationnelle  et objective, leur valeur relative au regard de leurs exigences et d’établir ainsi leur hiérarchisation justifiant </a:t>
            </a:r>
            <a:r>
              <a:rPr lang="fr-FR" sz="1200" dirty="0" smtClean="0">
                <a:solidFill>
                  <a:srgbClr val="333333"/>
                </a:solidFill>
                <a:ea typeface="Times New Roman"/>
              </a:rPr>
              <a:t>l’échelle </a:t>
            </a:r>
            <a:r>
              <a:rPr lang="fr-FR" sz="1200" dirty="0">
                <a:solidFill>
                  <a:srgbClr val="333333"/>
                </a:solidFill>
                <a:ea typeface="Times New Roman"/>
              </a:rPr>
              <a:t>des rémunérations </a:t>
            </a:r>
            <a:r>
              <a:rPr lang="fr-FR" sz="1200" dirty="0" smtClean="0">
                <a:solidFill>
                  <a:srgbClr val="333333"/>
                </a:solidFill>
                <a:ea typeface="Times New Roman"/>
              </a:rPr>
              <a:t>de base (ou </a:t>
            </a:r>
            <a:r>
              <a:rPr lang="fr-FR" sz="1200" dirty="0">
                <a:solidFill>
                  <a:srgbClr val="333333"/>
                </a:solidFill>
                <a:ea typeface="Times New Roman"/>
              </a:rPr>
              <a:t>la « classification </a:t>
            </a:r>
            <a:r>
              <a:rPr lang="fr-FR" sz="1200" dirty="0" smtClean="0">
                <a:solidFill>
                  <a:srgbClr val="333333"/>
                </a:solidFill>
                <a:ea typeface="Times New Roman"/>
              </a:rPr>
              <a:t>»). </a:t>
            </a:r>
          </a:p>
          <a:p>
            <a:pPr marL="0" indent="0">
              <a:spcBef>
                <a:spcPct val="0"/>
              </a:spcBef>
              <a:buFontTx/>
              <a:buNone/>
              <a:defRPr/>
            </a:pPr>
            <a:r>
              <a:rPr lang="fr-FR" sz="1200" dirty="0">
                <a:solidFill>
                  <a:srgbClr val="333333"/>
                </a:solidFill>
                <a:ea typeface="Times New Roman"/>
              </a:rPr>
              <a:t> </a:t>
            </a:r>
          </a:p>
          <a:p>
            <a:pPr marL="0" indent="0" algn="just">
              <a:spcBef>
                <a:spcPct val="0"/>
              </a:spcBef>
              <a:spcAft>
                <a:spcPts val="0"/>
              </a:spcAft>
              <a:buFontTx/>
              <a:buNone/>
              <a:defRPr/>
            </a:pPr>
            <a:r>
              <a:rPr lang="fr-FR" sz="1200" dirty="0">
                <a:solidFill>
                  <a:srgbClr val="333333"/>
                </a:solidFill>
                <a:ea typeface="Times New Roman"/>
              </a:rPr>
              <a:t>Ses objectifs :</a:t>
            </a:r>
          </a:p>
          <a:p>
            <a:pPr lvl="2" algn="just">
              <a:spcBef>
                <a:spcPct val="0"/>
              </a:spcBef>
              <a:spcAft>
                <a:spcPts val="0"/>
              </a:spcAft>
              <a:buClr>
                <a:schemeClr val="accent2"/>
              </a:buClr>
              <a:tabLst>
                <a:tab pos="676275" algn="l"/>
              </a:tabLst>
              <a:defRPr/>
            </a:pPr>
            <a:r>
              <a:rPr lang="fr-FR" sz="1200" dirty="0">
                <a:ea typeface="Times New Roman"/>
              </a:rPr>
              <a:t>hiérarchiser les emplois en fonction de </a:t>
            </a:r>
            <a:r>
              <a:rPr lang="fr-FR" sz="1200" dirty="0" smtClean="0">
                <a:ea typeface="Times New Roman"/>
              </a:rPr>
              <a:t>leur contenu et des compétences nécessaires à leur tenue, </a:t>
            </a:r>
            <a:r>
              <a:rPr lang="fr-FR" sz="1200" dirty="0">
                <a:ea typeface="Times New Roman"/>
              </a:rPr>
              <a:t>sur la base de critères d’appréciation identiques</a:t>
            </a:r>
          </a:p>
          <a:p>
            <a:pPr lvl="2" algn="just">
              <a:spcBef>
                <a:spcPct val="0"/>
              </a:spcBef>
              <a:spcAft>
                <a:spcPts val="0"/>
              </a:spcAft>
              <a:buClr>
                <a:schemeClr val="accent2"/>
              </a:buClr>
              <a:tabLst>
                <a:tab pos="676275" algn="l"/>
              </a:tabLst>
              <a:defRPr/>
            </a:pPr>
            <a:r>
              <a:rPr lang="fr-FR" sz="1200" dirty="0" smtClean="0">
                <a:ea typeface="Times New Roman"/>
              </a:rPr>
              <a:t>faciliter </a:t>
            </a:r>
            <a:r>
              <a:rPr lang="fr-FR" sz="1200" dirty="0">
                <a:ea typeface="Times New Roman"/>
              </a:rPr>
              <a:t>les comparaisons des rémunérations de base pour des emplois équivalents</a:t>
            </a:r>
          </a:p>
          <a:p>
            <a:pPr lvl="2" algn="just">
              <a:spcBef>
                <a:spcPct val="0"/>
              </a:spcBef>
              <a:spcAft>
                <a:spcPts val="0"/>
              </a:spcAft>
              <a:buClr>
                <a:schemeClr val="accent2"/>
              </a:buClr>
              <a:tabLst>
                <a:tab pos="676275" algn="l"/>
              </a:tabLst>
              <a:defRPr/>
            </a:pPr>
            <a:r>
              <a:rPr lang="fr-FR" sz="1200" dirty="0">
                <a:ea typeface="Times New Roman"/>
              </a:rPr>
              <a:t>faciliter la préparation de parcours professionnels</a:t>
            </a:r>
          </a:p>
          <a:p>
            <a:pPr marL="0" indent="0" algn="just">
              <a:spcBef>
                <a:spcPct val="0"/>
              </a:spcBef>
              <a:spcAft>
                <a:spcPts val="0"/>
              </a:spcAft>
              <a:buFontTx/>
              <a:buNone/>
              <a:defRPr/>
            </a:pPr>
            <a:r>
              <a:rPr lang="fr-FR" sz="1100" dirty="0">
                <a:solidFill>
                  <a:srgbClr val="333333"/>
                </a:solidFill>
                <a:latin typeface="Times New Roman"/>
                <a:ea typeface="Times New Roman"/>
              </a:rPr>
              <a:t> </a:t>
            </a:r>
            <a:endParaRPr lang="fr-FR" sz="1100" dirty="0" smtClean="0">
              <a:solidFill>
                <a:srgbClr val="333333"/>
              </a:solidFill>
              <a:latin typeface="Times New Roman"/>
              <a:ea typeface="Times New Roman"/>
            </a:endParaRPr>
          </a:p>
          <a:p>
            <a:pPr marL="0" lvl="1" indent="0">
              <a:buClrTx/>
              <a:buFontTx/>
              <a:buNone/>
              <a:defRPr/>
            </a:pPr>
            <a:endParaRPr lang="fr-FR" sz="1200" dirty="0" smtClean="0">
              <a:solidFill>
                <a:schemeClr val="tx1"/>
              </a:solidFill>
              <a:cs typeface="Arial" charset="0"/>
            </a:endParaRPr>
          </a:p>
          <a:p>
            <a:pPr marL="0" indent="0" algn="just">
              <a:spcBef>
                <a:spcPct val="0"/>
              </a:spcBef>
              <a:spcAft>
                <a:spcPts val="0"/>
              </a:spcAft>
              <a:buFontTx/>
              <a:buNone/>
              <a:tabLst>
                <a:tab pos="676275" algn="l"/>
              </a:tabLst>
              <a:defRPr/>
            </a:pPr>
            <a:endParaRPr lang="fr-FR" sz="1200" dirty="0">
              <a:solidFill>
                <a:srgbClr val="333333"/>
              </a:solidFill>
              <a:latin typeface="Times New Roman"/>
              <a:ea typeface="Times New Roman"/>
            </a:endParaRPr>
          </a:p>
          <a:p>
            <a:pPr marL="0" lvl="1" indent="0">
              <a:buClrTx/>
              <a:buFontTx/>
              <a:buNone/>
              <a:defRPr/>
            </a:pPr>
            <a:endParaRPr lang="fr-FR" sz="1200" dirty="0" smtClean="0">
              <a:solidFill>
                <a:schemeClr val="tx1"/>
              </a:solidFill>
              <a:cs typeface="Arial" charset="0"/>
            </a:endParaRPr>
          </a:p>
          <a:p>
            <a:pPr marL="0" lvl="1" indent="0">
              <a:buClrTx/>
              <a:buFontTx/>
              <a:buNone/>
              <a:defRPr/>
            </a:pPr>
            <a:endParaRPr lang="fr-FR" sz="1200" dirty="0">
              <a:solidFill>
                <a:schemeClr val="tx1"/>
              </a:solidFill>
              <a:cs typeface="Arial" charset="0"/>
            </a:endParaRPr>
          </a:p>
          <a:p>
            <a:pPr marL="0" lvl="1" indent="0">
              <a:buClrTx/>
              <a:buFontTx/>
              <a:buNone/>
              <a:defRPr/>
            </a:pPr>
            <a:endParaRPr lang="fr-FR" sz="1200" dirty="0" smtClean="0">
              <a:solidFill>
                <a:schemeClr val="tx1"/>
              </a:solidFill>
              <a:cs typeface="Arial" charset="0"/>
            </a:endParaRPr>
          </a:p>
          <a:p>
            <a:pPr marL="0" lvl="1" indent="0">
              <a:buClrTx/>
              <a:buFontTx/>
              <a:buNone/>
              <a:defRPr/>
            </a:pPr>
            <a:endParaRPr lang="fr-FR" sz="1400" dirty="0">
              <a:solidFill>
                <a:schemeClr val="tx1"/>
              </a:solidFill>
            </a:endParaRPr>
          </a:p>
          <a:p>
            <a:pPr marL="914400" lvl="2" indent="0">
              <a:buFontTx/>
              <a:buNone/>
              <a:defRPr/>
            </a:pPr>
            <a:endParaRPr lang="fr-FR" sz="1400" dirty="0" smtClean="0"/>
          </a:p>
          <a:p>
            <a:pPr>
              <a:defRPr/>
            </a:pPr>
            <a:endParaRPr lang="fr-FR" sz="1200" dirty="0" smtClean="0"/>
          </a:p>
          <a:p>
            <a:pPr>
              <a:buFont typeface="Wingdings" pitchFamily="2" charset="2"/>
              <a:buChar char="Ø"/>
              <a:defRPr/>
            </a:pPr>
            <a:endParaRPr lang="fr-FR"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rgbClr val="52A4D3"/>
                </a:solidFill>
                <a:latin typeface="+mn-lt"/>
              </a:rPr>
              <a:t>Méthodologie de construction d’une classification: les étapes essentielles </a:t>
            </a:r>
            <a:endParaRPr lang="fr-FR" sz="2000" kern="1200" dirty="0">
              <a:solidFill>
                <a:srgbClr val="52A4D3"/>
              </a:solidFill>
              <a:latin typeface="+mn-lt"/>
            </a:endParaRPr>
          </a:p>
        </p:txBody>
      </p:sp>
      <p:sp>
        <p:nvSpPr>
          <p:cNvPr id="4" name="Espace réservé de la date 3"/>
          <p:cNvSpPr>
            <a:spLocks noGrp="1"/>
          </p:cNvSpPr>
          <p:nvPr>
            <p:ph type="dt" sz="quarter" idx="10"/>
          </p:nvPr>
        </p:nvSpPr>
        <p:spPr/>
        <p:txBody>
          <a:bodyPr/>
          <a:lstStyle/>
          <a:p>
            <a:pPr>
              <a:defRPr/>
            </a:pPr>
            <a:r>
              <a:rPr lang="fr-FR" sz="1050" dirty="0" smtClean="0"/>
              <a:t>09/04/2013</a:t>
            </a:r>
            <a:endParaRPr lang="fr-FR" sz="1050" dirty="0"/>
          </a:p>
        </p:txBody>
      </p:sp>
      <p:sp>
        <p:nvSpPr>
          <p:cNvPr id="21507" name="Espace réservé du numéro de diapositive 4"/>
          <p:cNvSpPr>
            <a:spLocks noGrp="1"/>
          </p:cNvSpPr>
          <p:nvPr>
            <p:ph type="sldNum" sz="quarter" idx="11"/>
          </p:nvPr>
        </p:nvSpPr>
        <p:spPr>
          <a:noFill/>
          <a:ln>
            <a:miter lim="800000"/>
            <a:headEnd/>
            <a:tailEnd/>
          </a:ln>
        </p:spPr>
        <p:txBody>
          <a:bodyPr/>
          <a:lstStyle/>
          <a:p>
            <a:r>
              <a:rPr lang="fr-FR" smtClean="0">
                <a:solidFill>
                  <a:srgbClr val="FFFFFF"/>
                </a:solidFill>
              </a:rPr>
              <a:t>4</a:t>
            </a:r>
          </a:p>
        </p:txBody>
      </p:sp>
      <p:sp>
        <p:nvSpPr>
          <p:cNvPr id="7" name="Rectangle 1"/>
          <p:cNvSpPr>
            <a:spLocks noChangeArrowheads="1"/>
          </p:cNvSpPr>
          <p:nvPr/>
        </p:nvSpPr>
        <p:spPr bwMode="auto">
          <a:xfrm>
            <a:off x="284163" y="1560513"/>
            <a:ext cx="8391525" cy="3292475"/>
          </a:xfrm>
          <a:prstGeom prst="rect">
            <a:avLst/>
          </a:prstGeom>
          <a:noFill/>
          <a:ln>
            <a:noFill/>
          </a:ln>
          <a:effectLst/>
          <a:extLst>
            <a:ext uri="{909E8E84-426E-40DD-AFC4-6F175D3DCCD1}"/>
            <a:ext uri="{91240B29-F687-4F45-9708-019B960494DF}"/>
            <a:ext uri="{AF507438-7753-43E0-B8FC-AC1667EBCBE1}"/>
          </a:extLst>
        </p:spPr>
        <p:txBody>
          <a:bodyPr anchor="ctr">
            <a:spAutoFit/>
          </a:bodyPr>
          <a:lstStyle/>
          <a:p>
            <a:pPr marL="228600" algn="just">
              <a:spcAft>
                <a:spcPts val="0"/>
              </a:spcAft>
              <a:defRPr/>
            </a:pPr>
            <a:endParaRPr lang="fr-FR" sz="1400" dirty="0">
              <a:latin typeface="+mn-lt"/>
              <a:ea typeface="Times New Roman"/>
            </a:endParaRPr>
          </a:p>
          <a:p>
            <a:pPr marL="228600" algn="just">
              <a:spcAft>
                <a:spcPts val="0"/>
              </a:spcAft>
              <a:defRPr/>
            </a:pPr>
            <a:r>
              <a:rPr lang="fr-FR" sz="1400" dirty="0">
                <a:solidFill>
                  <a:srgbClr val="52A4D3"/>
                </a:solidFill>
                <a:latin typeface="+mn-lt"/>
                <a:ea typeface="Times New Roman"/>
              </a:rPr>
              <a:t>La classification  des emplois suppose traditionnellement 4 étapes : </a:t>
            </a:r>
          </a:p>
          <a:p>
            <a:pPr marL="228600" algn="just">
              <a:spcAft>
                <a:spcPts val="0"/>
              </a:spcAft>
              <a:defRPr/>
            </a:pPr>
            <a:r>
              <a:rPr lang="fr-FR" sz="1200" b="1" dirty="0">
                <a:latin typeface="+mn-lt"/>
                <a:ea typeface="Times New Roman"/>
              </a:rPr>
              <a:t> </a:t>
            </a:r>
            <a:endParaRPr lang="fr-FR" sz="1200" dirty="0">
              <a:latin typeface="+mn-lt"/>
              <a:ea typeface="Times New Roman"/>
            </a:endParaRPr>
          </a:p>
          <a:p>
            <a:pPr marL="457200" indent="-228600" algn="just">
              <a:spcAft>
                <a:spcPts val="0"/>
              </a:spcAft>
              <a:buFontTx/>
              <a:buAutoNum type="arabicParenR"/>
              <a:defRPr/>
            </a:pPr>
            <a:r>
              <a:rPr lang="fr-FR" sz="1200" dirty="0">
                <a:latin typeface="+mn-lt"/>
                <a:ea typeface="Times New Roman"/>
              </a:rPr>
              <a:t>Définition </a:t>
            </a:r>
            <a:r>
              <a:rPr lang="fr-FR" sz="1200" dirty="0">
                <a:latin typeface="+mn-lt"/>
                <a:ea typeface="Times New Roman"/>
              </a:rPr>
              <a:t>et choix des instruments </a:t>
            </a:r>
            <a:r>
              <a:rPr lang="fr-FR" sz="1200" dirty="0">
                <a:latin typeface="+mn-lt"/>
                <a:ea typeface="Times New Roman"/>
              </a:rPr>
              <a:t>d’ évaluation</a:t>
            </a:r>
            <a:r>
              <a:rPr lang="fr-FR" sz="1200" dirty="0">
                <a:latin typeface="+mn-lt"/>
                <a:ea typeface="Times New Roman"/>
              </a:rPr>
              <a:t> </a:t>
            </a:r>
            <a:r>
              <a:rPr lang="fr-FR" sz="1200" dirty="0">
                <a:latin typeface="+mn-lt"/>
                <a:ea typeface="Times New Roman"/>
              </a:rPr>
              <a:t>des emplois</a:t>
            </a:r>
          </a:p>
          <a:p>
            <a:pPr marL="228600" algn="just">
              <a:spcAft>
                <a:spcPts val="0"/>
              </a:spcAft>
              <a:defRPr/>
            </a:pPr>
            <a:endParaRPr lang="fr-FR" sz="1200" dirty="0">
              <a:latin typeface="+mn-lt"/>
              <a:ea typeface="Times New Roman"/>
            </a:endParaRPr>
          </a:p>
          <a:p>
            <a:pPr marL="228600" algn="just">
              <a:spcAft>
                <a:spcPts val="0"/>
              </a:spcAft>
              <a:defRPr/>
            </a:pPr>
            <a:endParaRPr lang="fr-FR" sz="1200" dirty="0">
              <a:latin typeface="+mn-lt"/>
              <a:ea typeface="Times New Roman"/>
            </a:endParaRPr>
          </a:p>
          <a:p>
            <a:pPr marL="228600" algn="just">
              <a:spcAft>
                <a:spcPts val="0"/>
              </a:spcAft>
              <a:defRPr/>
            </a:pPr>
            <a:r>
              <a:rPr lang="fr-FR" sz="1200" dirty="0">
                <a:latin typeface="+mn-lt"/>
                <a:ea typeface="Times New Roman"/>
              </a:rPr>
              <a:t>2) Recensement et analyse </a:t>
            </a:r>
            <a:r>
              <a:rPr lang="fr-FR" sz="1200" dirty="0">
                <a:latin typeface="+mn-lt"/>
                <a:ea typeface="Times New Roman"/>
              </a:rPr>
              <a:t>des emplois : </a:t>
            </a:r>
            <a:r>
              <a:rPr lang="fr-FR" sz="1200" dirty="0">
                <a:latin typeface="+mn-lt"/>
                <a:ea typeface="Times New Roman"/>
              </a:rPr>
              <a:t>définition des </a:t>
            </a:r>
            <a:r>
              <a:rPr lang="fr-FR" sz="1200" dirty="0">
                <a:latin typeface="+mn-lt"/>
                <a:ea typeface="Times New Roman"/>
              </a:rPr>
              <a:t>activités et des compétences requises par </a:t>
            </a:r>
            <a:r>
              <a:rPr lang="fr-FR" sz="1200" dirty="0">
                <a:latin typeface="+mn-lt"/>
                <a:ea typeface="Times New Roman"/>
              </a:rPr>
              <a:t>chaque emploi</a:t>
            </a:r>
            <a:r>
              <a:rPr lang="fr-FR" sz="1200" dirty="0">
                <a:latin typeface="+mn-lt"/>
                <a:ea typeface="Times New Roman"/>
              </a:rPr>
              <a:t>. </a:t>
            </a:r>
            <a:endParaRPr lang="fr-FR" sz="1200" dirty="0">
              <a:latin typeface="+mn-lt"/>
              <a:ea typeface="Times New Roman"/>
            </a:endParaRPr>
          </a:p>
          <a:p>
            <a:pPr marL="228600" algn="just">
              <a:spcAft>
                <a:spcPts val="0"/>
              </a:spcAft>
              <a:defRPr/>
            </a:pPr>
            <a:r>
              <a:rPr lang="fr-FR" sz="1200" dirty="0">
                <a:latin typeface="+mn-lt"/>
                <a:ea typeface="Times New Roman"/>
              </a:rPr>
              <a:t> </a:t>
            </a:r>
            <a:endParaRPr lang="fr-FR" sz="1200" dirty="0">
              <a:latin typeface="+mn-lt"/>
              <a:ea typeface="Times New Roman"/>
            </a:endParaRPr>
          </a:p>
          <a:p>
            <a:pPr marL="228600" algn="just">
              <a:spcAft>
                <a:spcPts val="0"/>
              </a:spcAft>
              <a:defRPr/>
            </a:pPr>
            <a:endParaRPr lang="fr-FR" sz="1200" dirty="0">
              <a:latin typeface="+mn-lt"/>
              <a:ea typeface="Times New Roman"/>
            </a:endParaRPr>
          </a:p>
          <a:p>
            <a:pPr algn="just">
              <a:spcAft>
                <a:spcPts val="0"/>
              </a:spcAft>
              <a:tabLst>
                <a:tab pos="676275" algn="l"/>
              </a:tabLst>
              <a:defRPr/>
            </a:pPr>
            <a:r>
              <a:rPr lang="fr-FR" sz="1200" dirty="0">
                <a:latin typeface="+mn-lt"/>
                <a:ea typeface="Times New Roman"/>
              </a:rPr>
              <a:t> </a:t>
            </a:r>
            <a:r>
              <a:rPr lang="fr-FR" sz="1200" dirty="0">
                <a:latin typeface="+mn-lt"/>
                <a:ea typeface="Times New Roman"/>
              </a:rPr>
              <a:t>     3) Evaluation des emplois : hiérarchisation relative des emplois au regard des critères d’évaluation</a:t>
            </a:r>
            <a:endParaRPr lang="fr-FR" sz="1200" dirty="0">
              <a:latin typeface="+mn-lt"/>
              <a:ea typeface="Times New Roman"/>
            </a:endParaRPr>
          </a:p>
          <a:p>
            <a:pPr algn="just">
              <a:spcAft>
                <a:spcPts val="0"/>
              </a:spcAft>
              <a:defRPr/>
            </a:pPr>
            <a:r>
              <a:rPr lang="fr-FR" sz="1200" dirty="0">
                <a:latin typeface="+mn-lt"/>
                <a:ea typeface="Times New Roman"/>
              </a:rPr>
              <a:t> </a:t>
            </a:r>
            <a:endParaRPr lang="fr-FR" sz="1200" dirty="0">
              <a:latin typeface="+mn-lt"/>
              <a:ea typeface="Times New Roman"/>
            </a:endParaRPr>
          </a:p>
          <a:p>
            <a:pPr algn="just">
              <a:spcAft>
                <a:spcPts val="0"/>
              </a:spcAft>
              <a:defRPr/>
            </a:pPr>
            <a:endParaRPr lang="fr-FR" sz="1200" dirty="0">
              <a:latin typeface="+mn-lt"/>
              <a:ea typeface="Times New Roman"/>
            </a:endParaRPr>
          </a:p>
          <a:p>
            <a:pPr marL="452438" indent="-452438" algn="just">
              <a:spcAft>
                <a:spcPts val="0"/>
              </a:spcAft>
              <a:tabLst>
                <a:tab pos="452438" algn="l"/>
              </a:tabLst>
              <a:defRPr/>
            </a:pPr>
            <a:r>
              <a:rPr lang="fr-FR" sz="1200" dirty="0">
                <a:latin typeface="+mn-lt"/>
                <a:ea typeface="Times New Roman"/>
              </a:rPr>
              <a:t> </a:t>
            </a:r>
            <a:r>
              <a:rPr lang="fr-FR" sz="1200" dirty="0">
                <a:latin typeface="+mn-lt"/>
                <a:ea typeface="Times New Roman"/>
              </a:rPr>
              <a:t>     4) Détermination du </a:t>
            </a:r>
            <a:r>
              <a:rPr lang="fr-FR" sz="1200" dirty="0">
                <a:solidFill>
                  <a:srgbClr val="333333"/>
                </a:solidFill>
                <a:latin typeface="+mn-lt"/>
                <a:ea typeface="Times New Roman"/>
              </a:rPr>
              <a:t>classement </a:t>
            </a:r>
            <a:r>
              <a:rPr lang="fr-FR" sz="1200" dirty="0">
                <a:solidFill>
                  <a:srgbClr val="333333"/>
                </a:solidFill>
                <a:latin typeface="+mn-lt"/>
                <a:ea typeface="Times New Roman"/>
              </a:rPr>
              <a:t>des emplois dans les grilles de </a:t>
            </a:r>
            <a:r>
              <a:rPr lang="fr-FR" sz="1200" dirty="0">
                <a:solidFill>
                  <a:srgbClr val="333333"/>
                </a:solidFill>
                <a:latin typeface="+mn-lt"/>
                <a:ea typeface="Times New Roman"/>
              </a:rPr>
              <a:t>classification </a:t>
            </a:r>
            <a:r>
              <a:rPr lang="fr-FR" sz="1200" dirty="0">
                <a:latin typeface="+mn-lt"/>
                <a:ea typeface="Times New Roman"/>
              </a:rPr>
              <a:t>(plages </a:t>
            </a:r>
            <a:r>
              <a:rPr lang="fr-FR" sz="1200" dirty="0">
                <a:solidFill>
                  <a:srgbClr val="333333"/>
                </a:solidFill>
                <a:latin typeface="+mn-lt"/>
                <a:ea typeface="Times New Roman"/>
              </a:rPr>
              <a:t>salariales) : </a:t>
            </a:r>
            <a:r>
              <a:rPr lang="fr-FR" sz="1200" dirty="0">
                <a:latin typeface="+mn-lt"/>
                <a:ea typeface="Times New Roman"/>
              </a:rPr>
              <a:t>élaboration </a:t>
            </a:r>
            <a:r>
              <a:rPr lang="fr-FR" sz="1200" dirty="0">
                <a:latin typeface="+mn-lt"/>
                <a:ea typeface="Times New Roman"/>
              </a:rPr>
              <a:t>du lien </a:t>
            </a:r>
            <a:r>
              <a:rPr lang="fr-FR" sz="1200" dirty="0">
                <a:latin typeface="+mn-lt"/>
                <a:ea typeface="Times New Roman"/>
              </a:rPr>
              <a:t>entre la hiérarchie des emplois et  la hiérarchie des niveaux de rémunération</a:t>
            </a:r>
            <a:endParaRPr lang="fr-FR" sz="1200" dirty="0">
              <a:latin typeface="+mn-lt"/>
              <a:ea typeface="Times New Roman"/>
            </a:endParaRPr>
          </a:p>
          <a:p>
            <a:pPr algn="just">
              <a:tabLst>
                <a:tab pos="617538" algn="dec"/>
              </a:tabLst>
              <a:defRPr/>
            </a:pPr>
            <a:endParaRPr lang="fr-FR" dirty="0">
              <a:solidFill>
                <a:srgbClr val="333333"/>
              </a:solidFill>
              <a:latin typeface="Arial" pitchFamily="34" charset="0"/>
            </a:endParaRPr>
          </a:p>
          <a:p>
            <a:pPr algn="just">
              <a:tabLst>
                <a:tab pos="617538" algn="dec"/>
              </a:tabLst>
              <a:defRPr/>
            </a:pPr>
            <a:endParaRPr lang="fr-FR" dirty="0">
              <a:solidFill>
                <a:srgbClr val="333333"/>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rgbClr val="52A4D3"/>
                </a:solidFill>
                <a:latin typeface="+mn-lt"/>
              </a:rPr>
              <a:t>Méthodologie: les critères</a:t>
            </a:r>
            <a:endParaRPr lang="fr-FR" sz="2000" kern="1200" dirty="0">
              <a:solidFill>
                <a:srgbClr val="52A4D3"/>
              </a:solidFill>
              <a:latin typeface="+mn-lt"/>
            </a:endParaRPr>
          </a:p>
        </p:txBody>
      </p:sp>
      <p:sp>
        <p:nvSpPr>
          <p:cNvPr id="23554" name="Espace réservé de la date 3"/>
          <p:cNvSpPr>
            <a:spLocks noGrp="1"/>
          </p:cNvSpPr>
          <p:nvPr>
            <p:ph type="dt" sz="quarter" idx="10"/>
          </p:nvPr>
        </p:nvSpPr>
        <p:spPr>
          <a:noFill/>
          <a:ln>
            <a:miter lim="800000"/>
            <a:headEnd/>
            <a:tailEnd/>
          </a:ln>
        </p:spPr>
        <p:txBody>
          <a:bodyPr/>
          <a:lstStyle/>
          <a:p>
            <a:r>
              <a:rPr lang="fr-FR" smtClean="0"/>
              <a:t>DATE</a:t>
            </a:r>
          </a:p>
        </p:txBody>
      </p:sp>
      <p:sp>
        <p:nvSpPr>
          <p:cNvPr id="23555" name="Espace réservé du numéro de diapositive 4"/>
          <p:cNvSpPr>
            <a:spLocks noGrp="1"/>
          </p:cNvSpPr>
          <p:nvPr>
            <p:ph type="sldNum" sz="quarter" idx="11"/>
          </p:nvPr>
        </p:nvSpPr>
        <p:spPr>
          <a:noFill/>
          <a:ln>
            <a:miter lim="800000"/>
            <a:headEnd/>
            <a:tailEnd/>
          </a:ln>
        </p:spPr>
        <p:txBody>
          <a:bodyPr/>
          <a:lstStyle/>
          <a:p>
            <a:r>
              <a:rPr lang="fr-FR" smtClean="0">
                <a:solidFill>
                  <a:srgbClr val="FFFFFF"/>
                </a:solidFill>
              </a:rPr>
              <a:t>5</a:t>
            </a:r>
          </a:p>
        </p:txBody>
      </p:sp>
      <p:sp>
        <p:nvSpPr>
          <p:cNvPr id="23556" name="Rectangle 1"/>
          <p:cNvSpPr>
            <a:spLocks noChangeArrowheads="1"/>
          </p:cNvSpPr>
          <p:nvPr/>
        </p:nvSpPr>
        <p:spPr bwMode="auto">
          <a:xfrm>
            <a:off x="468313" y="2967038"/>
            <a:ext cx="8086725" cy="1276350"/>
          </a:xfrm>
          <a:prstGeom prst="rect">
            <a:avLst/>
          </a:prstGeom>
          <a:noFill/>
          <a:ln w="9525">
            <a:noFill/>
            <a:miter lim="800000"/>
            <a:headEnd/>
            <a:tailEnd/>
          </a:ln>
        </p:spPr>
        <p:txBody>
          <a:bodyPr anchor="ctr">
            <a:spAutoFit/>
          </a:bodyPr>
          <a:lstStyle/>
          <a:p>
            <a:pPr algn="just">
              <a:tabLst>
                <a:tab pos="617538" algn="dec"/>
              </a:tabLst>
            </a:pPr>
            <a:endParaRPr lang="fr-FR" sz="1100">
              <a:ea typeface="Times New Roman" pitchFamily="18" charset="0"/>
              <a:cs typeface="Arial" charset="0"/>
            </a:endParaRPr>
          </a:p>
          <a:p>
            <a:pPr>
              <a:tabLst>
                <a:tab pos="617538" algn="dec"/>
              </a:tabLst>
            </a:pPr>
            <a:r>
              <a:rPr lang="fr-FR" sz="1100">
                <a:ea typeface="Times New Roman" pitchFamily="18" charset="0"/>
                <a:cs typeface="Arial" charset="0"/>
              </a:rPr>
              <a:t> </a:t>
            </a:r>
            <a:endParaRPr lang="fr-FR" sz="1200">
              <a:latin typeface="Times New Roman" pitchFamily="18" charset="0"/>
              <a:ea typeface="Times New Roman" pitchFamily="18" charset="0"/>
              <a:cs typeface="Arial" charset="0"/>
            </a:endParaRPr>
          </a:p>
          <a:p>
            <a:pPr>
              <a:tabLst>
                <a:tab pos="617538" algn="dec"/>
              </a:tabLst>
            </a:pPr>
            <a:r>
              <a:rPr lang="fr-FR" sz="1100">
                <a:ea typeface="Times New Roman" pitchFamily="18" charset="0"/>
                <a:cs typeface="Arial" charset="0"/>
              </a:rPr>
              <a:t> </a:t>
            </a:r>
            <a:endParaRPr lang="fr-FR" sz="1200">
              <a:latin typeface="Times New Roman" pitchFamily="18" charset="0"/>
              <a:ea typeface="Times New Roman" pitchFamily="18" charset="0"/>
              <a:cs typeface="Arial" charset="0"/>
            </a:endParaRPr>
          </a:p>
          <a:p>
            <a:pPr algn="just">
              <a:tabLst>
                <a:tab pos="617538" algn="dec"/>
              </a:tabLst>
            </a:pPr>
            <a:endParaRPr lang="fr-FR" sz="1100">
              <a:ea typeface="Times New Roman" pitchFamily="18" charset="0"/>
              <a:cs typeface="Arial" charset="0"/>
            </a:endParaRPr>
          </a:p>
          <a:p>
            <a:pPr algn="just">
              <a:tabLst>
                <a:tab pos="617538" algn="dec"/>
              </a:tabLst>
            </a:pPr>
            <a:endParaRPr lang="fr-FR" sz="1100">
              <a:ea typeface="Times New Roman" pitchFamily="18" charset="0"/>
              <a:cs typeface="Arial" charset="0"/>
            </a:endParaRPr>
          </a:p>
          <a:p>
            <a:pPr algn="just">
              <a:tabLst>
                <a:tab pos="617538" algn="dec"/>
              </a:tabLst>
            </a:pPr>
            <a:endParaRPr lang="fr-FR" sz="1100">
              <a:ea typeface="Times New Roman" pitchFamily="18" charset="0"/>
              <a:cs typeface="Arial" charset="0"/>
            </a:endParaRPr>
          </a:p>
          <a:p>
            <a:pPr algn="just">
              <a:tabLst>
                <a:tab pos="617538" algn="dec"/>
              </a:tabLst>
            </a:pPr>
            <a:r>
              <a:rPr lang="fr-FR" sz="1100">
                <a:ea typeface="Times New Roman" pitchFamily="18" charset="0"/>
                <a:cs typeface="Arial" charset="0"/>
              </a:rPr>
              <a:t> </a:t>
            </a:r>
            <a:endParaRPr lang="fr-FR">
              <a:ea typeface="Times New Roman" pitchFamily="18" charset="0"/>
              <a:cs typeface="Arial" charset="0"/>
            </a:endParaRPr>
          </a:p>
        </p:txBody>
      </p:sp>
      <p:sp>
        <p:nvSpPr>
          <p:cNvPr id="6" name="Rectangle 5"/>
          <p:cNvSpPr/>
          <p:nvPr/>
        </p:nvSpPr>
        <p:spPr>
          <a:xfrm>
            <a:off x="298450" y="981075"/>
            <a:ext cx="8424863" cy="4954588"/>
          </a:xfrm>
          <a:prstGeom prst="rect">
            <a:avLst/>
          </a:prstGeom>
        </p:spPr>
        <p:txBody>
          <a:bodyPr>
            <a:spAutoFit/>
          </a:bodyPr>
          <a:lstStyle/>
          <a:p>
            <a:pPr marL="0" lvl="1">
              <a:defRPr/>
            </a:pPr>
            <a:r>
              <a:rPr lang="fr-FR" sz="1400" b="1" dirty="0">
                <a:solidFill>
                  <a:srgbClr val="52A4D3"/>
                </a:solidFill>
                <a:cs typeface="Arial" charset="0"/>
              </a:rPr>
              <a:t>L’évaluation des emplois s’effectue sur la base de critères</a:t>
            </a:r>
          </a:p>
          <a:p>
            <a:pPr marL="0" lvl="1">
              <a:defRPr/>
            </a:pPr>
            <a:endParaRPr lang="fr-FR" sz="1400" b="1" dirty="0">
              <a:solidFill>
                <a:srgbClr val="52A4D3"/>
              </a:solidFill>
              <a:cs typeface="Arial" charset="0"/>
            </a:endParaRPr>
          </a:p>
          <a:p>
            <a:pPr marL="0" lvl="1">
              <a:defRPr/>
            </a:pPr>
            <a:r>
              <a:rPr lang="fr-FR" sz="1200" dirty="0">
                <a:solidFill>
                  <a:srgbClr val="333333"/>
                </a:solidFill>
                <a:cs typeface="Arial" charset="0"/>
              </a:rPr>
              <a:t>Toute méthode d’analyse des emplois repose sur des </a:t>
            </a:r>
            <a:r>
              <a:rPr lang="fr-FR" sz="1200" dirty="0">
                <a:solidFill>
                  <a:srgbClr val="333333"/>
                </a:solidFill>
                <a:cs typeface="Arial" charset="0"/>
              </a:rPr>
              <a:t>critères </a:t>
            </a:r>
            <a:r>
              <a:rPr lang="fr-FR" sz="1200" dirty="0">
                <a:solidFill>
                  <a:srgbClr val="333333"/>
                </a:solidFill>
                <a:cs typeface="Arial" charset="0"/>
              </a:rPr>
              <a:t>classants. Ces derniers définissent le cadre rationnel, uniforme et objectif de l’évaluation des emplois, en indiquant ce qui fait l’objet de la comparaison et  permet de déterminer leur  valeur relative. </a:t>
            </a:r>
            <a:endParaRPr lang="fr-FR" sz="1200" dirty="0">
              <a:solidFill>
                <a:srgbClr val="333333"/>
              </a:solidFill>
              <a:cs typeface="Arial" charset="0"/>
            </a:endParaRPr>
          </a:p>
          <a:p>
            <a:pPr marL="0" lvl="1">
              <a:defRPr/>
            </a:pPr>
            <a:r>
              <a:rPr lang="fr-FR" sz="1200" dirty="0">
                <a:solidFill>
                  <a:srgbClr val="333333"/>
                </a:solidFill>
                <a:cs typeface="Arial" charset="0"/>
              </a:rPr>
              <a:t> </a:t>
            </a:r>
            <a:endParaRPr lang="fr-FR" sz="1200" dirty="0">
              <a:solidFill>
                <a:srgbClr val="333333"/>
              </a:solidFill>
              <a:cs typeface="Arial" charset="0"/>
            </a:endParaRPr>
          </a:p>
          <a:p>
            <a:pPr marL="0" lvl="1">
              <a:defRPr/>
            </a:pPr>
            <a:r>
              <a:rPr lang="fr-FR" sz="1200" dirty="0">
                <a:solidFill>
                  <a:srgbClr val="333333"/>
                </a:solidFill>
                <a:cs typeface="Arial" charset="0"/>
              </a:rPr>
              <a:t>Chaque critère </a:t>
            </a:r>
            <a:r>
              <a:rPr lang="fr-FR" sz="1200" dirty="0">
                <a:solidFill>
                  <a:srgbClr val="333333"/>
                </a:solidFill>
                <a:cs typeface="Arial" charset="0"/>
              </a:rPr>
              <a:t>comporte </a:t>
            </a:r>
            <a:r>
              <a:rPr lang="fr-FR" sz="1200" dirty="0">
                <a:solidFill>
                  <a:srgbClr val="333333"/>
                </a:solidFill>
                <a:cs typeface="Arial" charset="0"/>
              </a:rPr>
              <a:t>des degrés d’évaluation, et l’analyse porte sur les activités essentielles et caractéristiques de </a:t>
            </a:r>
            <a:r>
              <a:rPr lang="fr-FR" sz="1200" dirty="0">
                <a:solidFill>
                  <a:srgbClr val="333333"/>
                </a:solidFill>
                <a:cs typeface="Arial" charset="0"/>
              </a:rPr>
              <a:t>l’emploi. </a:t>
            </a:r>
            <a:r>
              <a:rPr lang="fr-FR" sz="1200" dirty="0">
                <a:solidFill>
                  <a:srgbClr val="333333"/>
                </a:solidFill>
                <a:cs typeface="Arial" charset="0"/>
              </a:rPr>
              <a:t>Plus le nombre de critères classants est important, plus l’analyse est fine, mais </a:t>
            </a:r>
            <a:r>
              <a:rPr lang="fr-FR" sz="1200" dirty="0">
                <a:solidFill>
                  <a:srgbClr val="333333"/>
                </a:solidFill>
                <a:cs typeface="Arial" charset="0"/>
              </a:rPr>
              <a:t>complexe.</a:t>
            </a:r>
            <a:endParaRPr lang="fr-FR" sz="1200" dirty="0">
              <a:solidFill>
                <a:srgbClr val="333333"/>
              </a:solidFill>
              <a:cs typeface="Arial" charset="0"/>
            </a:endParaRPr>
          </a:p>
          <a:p>
            <a:pPr marL="0" lvl="1">
              <a:defRPr/>
            </a:pPr>
            <a:endParaRPr lang="fr-FR" sz="1200" dirty="0">
              <a:solidFill>
                <a:srgbClr val="333333"/>
              </a:solidFill>
              <a:cs typeface="Arial" charset="0"/>
            </a:endParaRPr>
          </a:p>
          <a:p>
            <a:pPr marL="0" lvl="1">
              <a:defRPr/>
            </a:pPr>
            <a:r>
              <a:rPr lang="fr-FR" sz="1200" dirty="0">
                <a:solidFill>
                  <a:srgbClr val="333333"/>
                </a:solidFill>
                <a:cs typeface="Arial" charset="0"/>
              </a:rPr>
              <a:t>Généralement, </a:t>
            </a:r>
            <a:r>
              <a:rPr lang="fr-FR" sz="1200" dirty="0">
                <a:solidFill>
                  <a:srgbClr val="333333"/>
                </a:solidFill>
                <a:cs typeface="Arial" charset="0"/>
              </a:rPr>
              <a:t>les critères cherchent </a:t>
            </a:r>
            <a:r>
              <a:rPr lang="fr-FR" sz="1200" dirty="0">
                <a:solidFill>
                  <a:srgbClr val="333333"/>
                </a:solidFill>
                <a:cs typeface="Arial" charset="0"/>
              </a:rPr>
              <a:t>à </a:t>
            </a:r>
            <a:r>
              <a:rPr lang="fr-FR" sz="1200" dirty="0">
                <a:solidFill>
                  <a:srgbClr val="333333"/>
                </a:solidFill>
                <a:cs typeface="Arial" charset="0"/>
              </a:rPr>
              <a:t>apprécier : </a:t>
            </a:r>
          </a:p>
          <a:p>
            <a:pPr marL="0" lvl="1">
              <a:defRPr/>
            </a:pPr>
            <a:endParaRPr lang="fr-FR" sz="1200" dirty="0">
              <a:solidFill>
                <a:srgbClr val="333333"/>
              </a:solidFill>
              <a:cs typeface="Arial" charset="0"/>
            </a:endParaRPr>
          </a:p>
          <a:p>
            <a:pPr marL="1028700" lvl="2" indent="-171450" algn="just">
              <a:spcAft>
                <a:spcPts val="0"/>
              </a:spcAft>
              <a:buClr>
                <a:schemeClr val="accent2"/>
              </a:buClr>
              <a:buFont typeface="Arial" pitchFamily="34" charset="0"/>
              <a:buChar char="•"/>
              <a:tabLst>
                <a:tab pos="676275" algn="l"/>
              </a:tabLst>
              <a:defRPr/>
            </a:pPr>
            <a:r>
              <a:rPr lang="fr-FR" sz="1200" dirty="0">
                <a:solidFill>
                  <a:srgbClr val="333333"/>
                </a:solidFill>
                <a:ea typeface="Times New Roman"/>
              </a:rPr>
              <a:t>la technicité de l’emploi : connaissances et compétences exigées, </a:t>
            </a:r>
          </a:p>
          <a:p>
            <a:pPr marL="1028700" lvl="2" indent="-171450" algn="just">
              <a:spcAft>
                <a:spcPts val="0"/>
              </a:spcAft>
              <a:buClr>
                <a:schemeClr val="accent2"/>
              </a:buClr>
              <a:buFont typeface="Arial" pitchFamily="34" charset="0"/>
              <a:buChar char="•"/>
              <a:tabLst>
                <a:tab pos="676275" algn="l"/>
              </a:tabLst>
              <a:defRPr/>
            </a:pPr>
            <a:r>
              <a:rPr lang="fr-FR" sz="1200" dirty="0">
                <a:solidFill>
                  <a:srgbClr val="333333"/>
                </a:solidFill>
                <a:ea typeface="Times New Roman"/>
              </a:rPr>
              <a:t>l</a:t>
            </a:r>
            <a:r>
              <a:rPr lang="fr-FR" sz="1200" dirty="0">
                <a:solidFill>
                  <a:srgbClr val="333333"/>
                </a:solidFill>
                <a:ea typeface="Times New Roman"/>
              </a:rPr>
              <a:t>a complexité </a:t>
            </a:r>
            <a:r>
              <a:rPr lang="fr-FR" sz="1200" dirty="0">
                <a:solidFill>
                  <a:srgbClr val="333333"/>
                </a:solidFill>
                <a:ea typeface="Times New Roman"/>
              </a:rPr>
              <a:t>des tâches ou mission, </a:t>
            </a:r>
          </a:p>
          <a:p>
            <a:pPr marL="1028700" lvl="2" indent="-171450" algn="just">
              <a:spcAft>
                <a:spcPts val="0"/>
              </a:spcAft>
              <a:buClr>
                <a:schemeClr val="accent2"/>
              </a:buClr>
              <a:buFont typeface="Arial" pitchFamily="34" charset="0"/>
              <a:buChar char="•"/>
              <a:tabLst>
                <a:tab pos="676275" algn="l"/>
              </a:tabLst>
              <a:defRPr/>
            </a:pPr>
            <a:r>
              <a:rPr lang="fr-FR" sz="1200" dirty="0">
                <a:solidFill>
                  <a:srgbClr val="333333"/>
                </a:solidFill>
                <a:ea typeface="Times New Roman"/>
              </a:rPr>
              <a:t>la créativité </a:t>
            </a:r>
            <a:r>
              <a:rPr lang="fr-FR" sz="1200" dirty="0">
                <a:solidFill>
                  <a:srgbClr val="333333"/>
                </a:solidFill>
                <a:ea typeface="Times New Roman"/>
              </a:rPr>
              <a:t>demandée,</a:t>
            </a:r>
            <a:endParaRPr lang="fr-FR" sz="1200" dirty="0">
              <a:solidFill>
                <a:srgbClr val="333333"/>
              </a:solidFill>
              <a:ea typeface="Times New Roman"/>
            </a:endParaRPr>
          </a:p>
          <a:p>
            <a:pPr marL="1028700" lvl="2" indent="-171450" algn="just">
              <a:spcAft>
                <a:spcPts val="0"/>
              </a:spcAft>
              <a:buClr>
                <a:schemeClr val="accent2"/>
              </a:buClr>
              <a:buFont typeface="Arial" pitchFamily="34" charset="0"/>
              <a:buChar char="•"/>
              <a:tabLst>
                <a:tab pos="676275" algn="l"/>
              </a:tabLst>
              <a:defRPr/>
            </a:pPr>
            <a:r>
              <a:rPr lang="fr-FR" sz="1200" dirty="0">
                <a:solidFill>
                  <a:srgbClr val="333333"/>
                </a:solidFill>
                <a:ea typeface="Times New Roman"/>
              </a:rPr>
              <a:t>la dimension relationnelle : management ou non, contacts internes/externes, l’animation de collectifs, le transfert de compétences…</a:t>
            </a:r>
          </a:p>
          <a:p>
            <a:pPr marL="1028700" lvl="2" indent="-171450" algn="just">
              <a:spcAft>
                <a:spcPts val="0"/>
              </a:spcAft>
              <a:buClr>
                <a:schemeClr val="accent2"/>
              </a:buClr>
              <a:buFont typeface="Arial" pitchFamily="34" charset="0"/>
              <a:buChar char="•"/>
              <a:tabLst>
                <a:tab pos="676275" algn="l"/>
              </a:tabLst>
              <a:defRPr/>
            </a:pPr>
            <a:r>
              <a:rPr lang="fr-FR" sz="1200" dirty="0">
                <a:solidFill>
                  <a:srgbClr val="333333"/>
                </a:solidFill>
                <a:ea typeface="Times New Roman"/>
              </a:rPr>
              <a:t>le degré d’autonomie et de responsabilité de l’emploi : latitude d’action/ initiative, importance de la contribution au regard de la finalité de l’entreprise, impact des décisions en matière financière, de personnel </a:t>
            </a:r>
            <a:r>
              <a:rPr lang="fr-FR" sz="1200" dirty="0">
                <a:solidFill>
                  <a:srgbClr val="333333"/>
                </a:solidFill>
                <a:ea typeface="Times New Roman"/>
              </a:rPr>
              <a:t>etc.</a:t>
            </a:r>
          </a:p>
          <a:p>
            <a:pPr marL="857250" lvl="2" algn="just">
              <a:spcAft>
                <a:spcPts val="0"/>
              </a:spcAft>
              <a:buClr>
                <a:schemeClr val="accent2"/>
              </a:buClr>
              <a:tabLst>
                <a:tab pos="676275" algn="l"/>
              </a:tabLst>
              <a:defRPr/>
            </a:pPr>
            <a:endParaRPr lang="fr-FR" sz="1200" dirty="0">
              <a:solidFill>
                <a:srgbClr val="333333"/>
              </a:solidFill>
              <a:ea typeface="Times New Roman"/>
            </a:endParaRPr>
          </a:p>
          <a:p>
            <a:pPr marL="400050" lvl="1" algn="just">
              <a:spcAft>
                <a:spcPts val="0"/>
              </a:spcAft>
              <a:buClr>
                <a:schemeClr val="accent2"/>
              </a:buClr>
              <a:tabLst>
                <a:tab pos="676275" algn="l"/>
              </a:tabLst>
              <a:defRPr/>
            </a:pPr>
            <a:endParaRPr lang="fr-FR" sz="1200" dirty="0">
              <a:solidFill>
                <a:srgbClr val="333333"/>
              </a:solidFill>
              <a:ea typeface="Times New Roman"/>
            </a:endParaRPr>
          </a:p>
          <a:p>
            <a:pPr marL="400050" lvl="1" algn="just">
              <a:spcAft>
                <a:spcPts val="0"/>
              </a:spcAft>
              <a:buClr>
                <a:schemeClr val="accent2"/>
              </a:buClr>
              <a:tabLst>
                <a:tab pos="676275" algn="l"/>
              </a:tabLst>
              <a:defRPr/>
            </a:pPr>
            <a:r>
              <a:rPr lang="fr-FR" sz="1200" dirty="0">
                <a:solidFill>
                  <a:srgbClr val="333333"/>
                </a:solidFill>
                <a:ea typeface="Times New Roman"/>
              </a:rPr>
              <a:t>Ils permettent d’objectiver:</a:t>
            </a:r>
          </a:p>
          <a:p>
            <a:pPr marL="400050" lvl="1" algn="just">
              <a:spcAft>
                <a:spcPts val="0"/>
              </a:spcAft>
              <a:buClr>
                <a:schemeClr val="accent2"/>
              </a:buClr>
              <a:tabLst>
                <a:tab pos="676275" algn="l"/>
              </a:tabLst>
              <a:defRPr/>
            </a:pPr>
            <a:endParaRPr lang="fr-FR" sz="1200" dirty="0">
              <a:solidFill>
                <a:srgbClr val="333333"/>
              </a:solidFill>
              <a:ea typeface="Times New Roman"/>
            </a:endParaRPr>
          </a:p>
          <a:p>
            <a:pPr marL="1028700" lvl="2" indent="-171450" algn="just">
              <a:spcAft>
                <a:spcPts val="0"/>
              </a:spcAft>
              <a:buClr>
                <a:schemeClr val="accent2"/>
              </a:buClr>
              <a:buFont typeface="Arial" pitchFamily="34" charset="0"/>
              <a:buChar char="•"/>
              <a:tabLst>
                <a:tab pos="676275" algn="l"/>
              </a:tabLst>
              <a:defRPr/>
            </a:pPr>
            <a:r>
              <a:rPr lang="fr-FR" sz="1200" dirty="0">
                <a:solidFill>
                  <a:srgbClr val="333333"/>
                </a:solidFill>
                <a:ea typeface="Times New Roman"/>
              </a:rPr>
              <a:t>les raisons d’appartenance d’un emploi à une classe</a:t>
            </a:r>
          </a:p>
          <a:p>
            <a:pPr marL="1028700" lvl="2" indent="-171450" algn="just">
              <a:spcAft>
                <a:spcPts val="0"/>
              </a:spcAft>
              <a:buClr>
                <a:schemeClr val="accent2"/>
              </a:buClr>
              <a:buFont typeface="Arial" pitchFamily="34" charset="0"/>
              <a:buChar char="•"/>
              <a:tabLst>
                <a:tab pos="676275" algn="l"/>
              </a:tabLst>
              <a:defRPr/>
            </a:pPr>
            <a:r>
              <a:rPr lang="fr-FR" sz="1200" dirty="0">
                <a:solidFill>
                  <a:srgbClr val="333333"/>
                </a:solidFill>
              </a:rPr>
              <a:t>la </a:t>
            </a:r>
            <a:r>
              <a:rPr lang="fr-FR" sz="1200" dirty="0">
                <a:solidFill>
                  <a:srgbClr val="333333"/>
                </a:solidFill>
              </a:rPr>
              <a:t>définition des conditions d’un parcours </a:t>
            </a:r>
            <a:r>
              <a:rPr lang="fr-FR" sz="1200" dirty="0">
                <a:solidFill>
                  <a:srgbClr val="333333"/>
                </a:solidFill>
              </a:rPr>
              <a:t>individuel,</a:t>
            </a:r>
            <a:endParaRPr lang="fr-FR" sz="1200" dirty="0">
              <a:solidFill>
                <a:srgbClr val="333333"/>
              </a:solidFill>
              <a:ea typeface="Times New Roman"/>
            </a:endParaRPr>
          </a:p>
          <a:p>
            <a:pPr marL="400050" lvl="1" algn="just">
              <a:spcAft>
                <a:spcPts val="0"/>
              </a:spcAft>
              <a:buClr>
                <a:schemeClr val="accent2"/>
              </a:buClr>
              <a:tabLst>
                <a:tab pos="676275" algn="l"/>
              </a:tabLst>
              <a:defRPr/>
            </a:pPr>
            <a:endParaRPr lang="fr-FR" sz="1200" dirty="0">
              <a:solidFill>
                <a:srgbClr val="333333"/>
              </a:solidFill>
              <a:ea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rgbClr val="52A4D3"/>
                </a:solidFill>
                <a:latin typeface="+mn-lt"/>
              </a:rPr>
              <a:t>Le système de classification des employés/cadres issu du Protocole de 2004</a:t>
            </a:r>
            <a:endParaRPr lang="fr-FR" sz="2000" kern="1200" dirty="0">
              <a:solidFill>
                <a:srgbClr val="52A4D3"/>
              </a:solidFill>
              <a:latin typeface="+mn-lt"/>
            </a:endParaRPr>
          </a:p>
        </p:txBody>
      </p:sp>
      <p:sp>
        <p:nvSpPr>
          <p:cNvPr id="25602" name="Espace réservé de la date 3"/>
          <p:cNvSpPr>
            <a:spLocks noGrp="1"/>
          </p:cNvSpPr>
          <p:nvPr>
            <p:ph type="dt" sz="quarter" idx="10"/>
          </p:nvPr>
        </p:nvSpPr>
        <p:spPr>
          <a:noFill/>
          <a:ln>
            <a:miter lim="800000"/>
            <a:headEnd/>
            <a:tailEnd/>
          </a:ln>
        </p:spPr>
        <p:txBody>
          <a:bodyPr/>
          <a:lstStyle/>
          <a:p>
            <a:r>
              <a:rPr lang="fr-FR" smtClean="0"/>
              <a:t>DATE</a:t>
            </a:r>
          </a:p>
        </p:txBody>
      </p:sp>
      <p:sp>
        <p:nvSpPr>
          <p:cNvPr id="25603" name="Espace réservé du numéro de diapositive 4"/>
          <p:cNvSpPr>
            <a:spLocks noGrp="1"/>
          </p:cNvSpPr>
          <p:nvPr>
            <p:ph type="sldNum" sz="quarter" idx="11"/>
          </p:nvPr>
        </p:nvSpPr>
        <p:spPr>
          <a:noFill/>
          <a:ln>
            <a:miter lim="800000"/>
            <a:headEnd/>
            <a:tailEnd/>
          </a:ln>
        </p:spPr>
        <p:txBody>
          <a:bodyPr/>
          <a:lstStyle/>
          <a:p>
            <a:r>
              <a:rPr lang="fr-FR" smtClean="0">
                <a:solidFill>
                  <a:srgbClr val="FFFFFF"/>
                </a:solidFill>
              </a:rPr>
              <a:t>6</a:t>
            </a:r>
          </a:p>
        </p:txBody>
      </p:sp>
      <p:sp>
        <p:nvSpPr>
          <p:cNvPr id="6" name="Rectangle 3"/>
          <p:cNvSpPr txBox="1">
            <a:spLocks noChangeArrowheads="1"/>
          </p:cNvSpPr>
          <p:nvPr/>
        </p:nvSpPr>
        <p:spPr bwMode="auto">
          <a:xfrm>
            <a:off x="339725" y="1196975"/>
            <a:ext cx="8264525" cy="5472113"/>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lgn="l" rtl="0" eaLnBrk="1" fontAlgn="base" hangingPunct="1">
              <a:spcBef>
                <a:spcPct val="20000"/>
              </a:spcBef>
              <a:spcAft>
                <a:spcPct val="0"/>
              </a:spcAft>
              <a:buChar char="•"/>
              <a:defRPr sz="3200">
                <a:solidFill>
                  <a:srgbClr val="52A4D3"/>
                </a:solidFill>
                <a:latin typeface="+mn-lt"/>
                <a:ea typeface="+mn-ea"/>
                <a:cs typeface="+mn-cs"/>
              </a:defRPr>
            </a:lvl1pPr>
            <a:lvl2pPr marL="742950" indent="-285750" algn="l" rtl="0" eaLnBrk="1" fontAlgn="base" hangingPunct="1">
              <a:spcBef>
                <a:spcPct val="20000"/>
              </a:spcBef>
              <a:spcAft>
                <a:spcPct val="0"/>
              </a:spcAft>
              <a:buClr>
                <a:srgbClr val="52A4D3"/>
              </a:buClr>
              <a:buChar char="•"/>
              <a:defRPr sz="2400">
                <a:solidFill>
                  <a:srgbClr val="333333"/>
                </a:solidFill>
                <a:latin typeface="+mn-lt"/>
              </a:defRPr>
            </a:lvl2pPr>
            <a:lvl3pPr marL="1143000" indent="-228600" algn="l" rtl="0" eaLnBrk="1" fontAlgn="base" hangingPunct="1">
              <a:spcBef>
                <a:spcPct val="20000"/>
              </a:spcBef>
              <a:spcAft>
                <a:spcPct val="0"/>
              </a:spcAft>
              <a:buClr>
                <a:srgbClr val="52A4D3"/>
              </a:buClr>
              <a:buChar char="•"/>
              <a:defRPr sz="2000">
                <a:solidFill>
                  <a:srgbClr val="333333"/>
                </a:solidFill>
                <a:latin typeface="+mn-lt"/>
              </a:defRPr>
            </a:lvl3pPr>
            <a:lvl4pPr marL="1600200" indent="-228600" algn="l" rtl="0" eaLnBrk="1" fontAlgn="base" hangingPunct="1">
              <a:spcBef>
                <a:spcPct val="20000"/>
              </a:spcBef>
              <a:spcAft>
                <a:spcPct val="0"/>
              </a:spcAft>
              <a:buClr>
                <a:srgbClr val="52A4D3"/>
              </a:buClr>
              <a:buChar char="•"/>
              <a:defRPr>
                <a:solidFill>
                  <a:srgbClr val="333333"/>
                </a:solidFill>
                <a:latin typeface="+mn-lt"/>
              </a:defRPr>
            </a:lvl4pPr>
            <a:lvl5pPr marL="2057400" indent="-228600" algn="l" rtl="0" eaLnBrk="1" fontAlgn="base" hangingPunct="1">
              <a:spcBef>
                <a:spcPct val="20000"/>
              </a:spcBef>
              <a:spcAft>
                <a:spcPct val="0"/>
              </a:spcAft>
              <a:buClr>
                <a:srgbClr val="52A4D3"/>
              </a:buClr>
              <a:buChar char="•"/>
              <a:defRPr>
                <a:solidFill>
                  <a:srgbClr val="333333"/>
                </a:solidFill>
                <a:latin typeface="+mn-lt"/>
              </a:defRPr>
            </a:lvl5pPr>
            <a:lvl6pPr marL="2514600" indent="-228600" algn="l" rtl="0" eaLnBrk="1" fontAlgn="base" hangingPunct="1">
              <a:spcBef>
                <a:spcPct val="20000"/>
              </a:spcBef>
              <a:spcAft>
                <a:spcPct val="0"/>
              </a:spcAft>
              <a:buClr>
                <a:srgbClr val="52A4D3"/>
              </a:buClr>
              <a:buChar char="•"/>
              <a:defRPr>
                <a:solidFill>
                  <a:srgbClr val="333333"/>
                </a:solidFill>
                <a:latin typeface="+mn-lt"/>
              </a:defRPr>
            </a:lvl6pPr>
            <a:lvl7pPr marL="2971800" indent="-228600" algn="l" rtl="0" eaLnBrk="1" fontAlgn="base" hangingPunct="1">
              <a:spcBef>
                <a:spcPct val="20000"/>
              </a:spcBef>
              <a:spcAft>
                <a:spcPct val="0"/>
              </a:spcAft>
              <a:buClr>
                <a:srgbClr val="52A4D3"/>
              </a:buClr>
              <a:buChar char="•"/>
              <a:defRPr>
                <a:solidFill>
                  <a:srgbClr val="333333"/>
                </a:solidFill>
                <a:latin typeface="+mn-lt"/>
              </a:defRPr>
            </a:lvl7pPr>
            <a:lvl8pPr marL="3429000" indent="-228600" algn="l" rtl="0" eaLnBrk="1" fontAlgn="base" hangingPunct="1">
              <a:spcBef>
                <a:spcPct val="20000"/>
              </a:spcBef>
              <a:spcAft>
                <a:spcPct val="0"/>
              </a:spcAft>
              <a:buClr>
                <a:srgbClr val="52A4D3"/>
              </a:buClr>
              <a:buChar char="•"/>
              <a:defRPr>
                <a:solidFill>
                  <a:srgbClr val="333333"/>
                </a:solidFill>
                <a:latin typeface="+mn-lt"/>
              </a:defRPr>
            </a:lvl8pPr>
            <a:lvl9pPr marL="3886200" indent="-228600" algn="l" rtl="0" eaLnBrk="1" fontAlgn="base" hangingPunct="1">
              <a:spcBef>
                <a:spcPct val="20000"/>
              </a:spcBef>
              <a:spcAft>
                <a:spcPct val="0"/>
              </a:spcAft>
              <a:buClr>
                <a:srgbClr val="52A4D3"/>
              </a:buClr>
              <a:buChar char="•"/>
              <a:defRPr>
                <a:solidFill>
                  <a:srgbClr val="333333"/>
                </a:solidFill>
                <a:latin typeface="+mn-lt"/>
              </a:defRPr>
            </a:lvl9pPr>
          </a:lstStyle>
          <a:p>
            <a:pPr algn="just">
              <a:spcAft>
                <a:spcPts val="0"/>
              </a:spcAft>
              <a:defRPr/>
            </a:pPr>
            <a:r>
              <a:rPr lang="fr-FR" sz="1200" dirty="0" smtClean="0">
                <a:solidFill>
                  <a:schemeClr val="tx1"/>
                </a:solidFill>
                <a:ea typeface="Times New Roman"/>
              </a:rPr>
              <a:t>Le système actuel de classification des salariés de l’Institution est issu de deux protocoles d’accord, celui du 14 mai 1992 et celui du 30 novembre 2004.</a:t>
            </a:r>
            <a:endParaRPr lang="fr-FR" sz="1400" dirty="0" smtClean="0">
              <a:solidFill>
                <a:schemeClr val="tx1"/>
              </a:solidFill>
              <a:latin typeface="Times New Roman"/>
              <a:ea typeface="Times New Roman"/>
            </a:endParaRPr>
          </a:p>
          <a:p>
            <a:pPr algn="just">
              <a:spcAft>
                <a:spcPts val="0"/>
              </a:spcAft>
              <a:defRPr/>
            </a:pPr>
            <a:r>
              <a:rPr lang="fr-FR" sz="1200" dirty="0" smtClean="0">
                <a:solidFill>
                  <a:schemeClr val="tx1"/>
                </a:solidFill>
                <a:ea typeface="Times New Roman"/>
              </a:rPr>
              <a:t>Les principes actuels régissant le positionnement relatif des emplois des salariés datent de 1992 à l’exception du personnel soignant, éducatif et médical des établissements dont la grille de classification date de 2004. Ces derniers ont en effet bénéficié d’une nouvelle classification de leurs emplois afin de les rapprocher des personnels appartenant au même secteur d’activité et de prendre en compte la spécificité de leurs métiers.</a:t>
            </a:r>
            <a:endParaRPr lang="fr-FR" sz="1400" dirty="0">
              <a:solidFill>
                <a:schemeClr val="tx1"/>
              </a:solidFill>
              <a:latin typeface="Times New Roman"/>
              <a:ea typeface="Times New Roman"/>
            </a:endParaRPr>
          </a:p>
          <a:p>
            <a:pPr algn="just">
              <a:spcAft>
                <a:spcPts val="0"/>
              </a:spcAft>
              <a:defRPr/>
            </a:pPr>
            <a:r>
              <a:rPr lang="fr-FR" sz="1200" dirty="0" smtClean="0">
                <a:solidFill>
                  <a:schemeClr val="tx1"/>
                </a:solidFill>
                <a:ea typeface="Times New Roman"/>
              </a:rPr>
              <a:t>La classification de l’ensemble des personnels de l’Institution s’opère aujourd’hui par le biais de 4 grilles</a:t>
            </a:r>
            <a:r>
              <a:rPr lang="fr-FR" sz="1200" dirty="0" smtClean="0">
                <a:solidFill>
                  <a:schemeClr val="tx1"/>
                </a:solidFill>
                <a:latin typeface="Batang"/>
                <a:ea typeface="Times New Roman"/>
                <a:cs typeface="Arial"/>
              </a:rPr>
              <a:t>.</a:t>
            </a:r>
            <a:endParaRPr lang="fr-FR" sz="1400" dirty="0" smtClean="0">
              <a:solidFill>
                <a:schemeClr val="tx1"/>
              </a:solidFill>
              <a:latin typeface="Times New Roman"/>
              <a:ea typeface="Times New Roman"/>
            </a:endParaRPr>
          </a:p>
          <a:p>
            <a:pPr>
              <a:defRPr/>
            </a:pPr>
            <a:endParaRPr lang="fr-FR" sz="1200" dirty="0" smtClean="0"/>
          </a:p>
          <a:p>
            <a:pPr>
              <a:defRPr/>
            </a:pPr>
            <a:endParaRPr lang="fr-FR" sz="1200" dirty="0" smtClean="0"/>
          </a:p>
          <a:p>
            <a:pPr>
              <a:buFont typeface="Wingdings" pitchFamily="2" charset="2"/>
              <a:buChar char="Ø"/>
              <a:defRPr/>
            </a:pPr>
            <a:endParaRPr lang="fr-FR" sz="1200" b="1" dirty="0" smtClean="0"/>
          </a:p>
          <a:p>
            <a:pPr>
              <a:buFont typeface="Wingdings" pitchFamily="2" charset="2"/>
              <a:buChar char="Ø"/>
              <a:defRPr/>
            </a:pPr>
            <a:endParaRPr lang="fr-FR" sz="1200" b="1" dirty="0"/>
          </a:p>
          <a:p>
            <a:pPr>
              <a:buFont typeface="Wingdings" pitchFamily="2" charset="2"/>
              <a:buChar char="Ø"/>
              <a:defRPr/>
            </a:pPr>
            <a:endParaRPr lang="fr-FR" sz="1200" b="1" dirty="0" smtClean="0"/>
          </a:p>
          <a:p>
            <a:pPr>
              <a:buFont typeface="Wingdings" pitchFamily="2" charset="2"/>
              <a:buChar char="Ø"/>
              <a:defRPr/>
            </a:pPr>
            <a:endParaRPr lang="fr-FR" sz="1200" b="1" dirty="0"/>
          </a:p>
          <a:p>
            <a:pPr>
              <a:buFont typeface="Wingdings" pitchFamily="2" charset="2"/>
              <a:buChar char="Ø"/>
              <a:defRPr/>
            </a:pPr>
            <a:endParaRPr lang="fr-FR" sz="1200" b="1" dirty="0" smtClean="0"/>
          </a:p>
          <a:p>
            <a:pPr marL="0" indent="0" algn="just">
              <a:spcBef>
                <a:spcPct val="0"/>
              </a:spcBef>
              <a:spcAft>
                <a:spcPts val="0"/>
              </a:spcAft>
              <a:buFontTx/>
              <a:buNone/>
              <a:defRPr/>
            </a:pPr>
            <a:endParaRPr lang="fr-FR" sz="1100" dirty="0" smtClean="0">
              <a:solidFill>
                <a:srgbClr val="333333"/>
              </a:solidFill>
              <a:ea typeface="Times New Roman"/>
            </a:endParaRPr>
          </a:p>
          <a:p>
            <a:pPr marL="0" indent="0" algn="just">
              <a:spcBef>
                <a:spcPct val="0"/>
              </a:spcBef>
              <a:spcAft>
                <a:spcPts val="0"/>
              </a:spcAft>
              <a:buFontTx/>
              <a:buNone/>
              <a:defRPr/>
            </a:pPr>
            <a:r>
              <a:rPr lang="fr-FR" sz="1100" dirty="0" smtClean="0">
                <a:solidFill>
                  <a:srgbClr val="333333"/>
                </a:solidFill>
                <a:ea typeface="Times New Roman"/>
              </a:rPr>
              <a:t>Dans </a:t>
            </a:r>
            <a:r>
              <a:rPr lang="fr-FR" sz="1100" dirty="0">
                <a:solidFill>
                  <a:srgbClr val="333333"/>
                </a:solidFill>
                <a:ea typeface="Times New Roman"/>
              </a:rPr>
              <a:t>les trois premières grilles, la définition des niveaux de qualification des emplois s’effectue sur </a:t>
            </a:r>
            <a:r>
              <a:rPr lang="fr-FR" sz="1100" dirty="0" smtClean="0">
                <a:solidFill>
                  <a:srgbClr val="333333"/>
                </a:solidFill>
                <a:ea typeface="Times New Roman"/>
              </a:rPr>
              <a:t>deux critères </a:t>
            </a:r>
            <a:r>
              <a:rPr lang="fr-FR" sz="1100" dirty="0" err="1">
                <a:solidFill>
                  <a:srgbClr val="333333"/>
                </a:solidFill>
                <a:ea typeface="Times New Roman"/>
              </a:rPr>
              <a:t>classants</a:t>
            </a:r>
            <a:r>
              <a:rPr lang="fr-FR" sz="1100" dirty="0">
                <a:solidFill>
                  <a:srgbClr val="333333"/>
                </a:solidFill>
                <a:ea typeface="Times New Roman"/>
              </a:rPr>
              <a:t> </a:t>
            </a:r>
            <a:r>
              <a:rPr lang="fr-FR" sz="1100" dirty="0" smtClean="0">
                <a:solidFill>
                  <a:srgbClr val="333333"/>
                </a:solidFill>
                <a:ea typeface="Times New Roman"/>
              </a:rPr>
              <a:t>:</a:t>
            </a:r>
          </a:p>
          <a:p>
            <a:pPr marL="0" indent="0" algn="just">
              <a:spcBef>
                <a:spcPct val="0"/>
              </a:spcBef>
              <a:spcAft>
                <a:spcPts val="0"/>
              </a:spcAft>
              <a:buFontTx/>
              <a:buNone/>
              <a:defRPr/>
            </a:pPr>
            <a:endParaRPr lang="fr-FR" sz="1100" dirty="0" smtClean="0">
              <a:solidFill>
                <a:srgbClr val="333333"/>
              </a:solidFill>
              <a:ea typeface="Times New Roman"/>
            </a:endParaRPr>
          </a:p>
          <a:p>
            <a:pPr marL="0" indent="0" algn="just">
              <a:spcBef>
                <a:spcPct val="0"/>
              </a:spcBef>
              <a:spcAft>
                <a:spcPts val="0"/>
              </a:spcAft>
              <a:buFontTx/>
              <a:buNone/>
              <a:defRPr/>
            </a:pPr>
            <a:r>
              <a:rPr lang="fr-FR" sz="1100" dirty="0" smtClean="0">
                <a:solidFill>
                  <a:srgbClr val="333333"/>
                </a:solidFill>
                <a:ea typeface="Times New Roman"/>
              </a:rPr>
              <a:t>1) Le contenu des activités exercées dans les différentes branches de l’Institution en termes de technicité, gestion, animation, communication.</a:t>
            </a:r>
          </a:p>
          <a:p>
            <a:pPr marL="0" indent="0" algn="just">
              <a:spcBef>
                <a:spcPct val="0"/>
              </a:spcBef>
              <a:spcAft>
                <a:spcPts val="0"/>
              </a:spcAft>
              <a:buFontTx/>
              <a:buNone/>
              <a:defRPr/>
            </a:pPr>
            <a:r>
              <a:rPr lang="fr-FR" sz="1100" dirty="0" smtClean="0">
                <a:solidFill>
                  <a:srgbClr val="333333"/>
                </a:solidFill>
                <a:ea typeface="Times New Roman"/>
              </a:rPr>
              <a:t>2) Les connaissances requises</a:t>
            </a:r>
            <a:r>
              <a:rPr lang="fr-FR" sz="1100" dirty="0">
                <a:solidFill>
                  <a:srgbClr val="333333"/>
                </a:solidFill>
                <a:ea typeface="Times New Roman"/>
              </a:rPr>
              <a:t> </a:t>
            </a:r>
            <a:r>
              <a:rPr lang="fr-FR" sz="1100" dirty="0" smtClean="0">
                <a:solidFill>
                  <a:srgbClr val="333333"/>
                </a:solidFill>
                <a:ea typeface="Times New Roman"/>
              </a:rPr>
              <a:t>correspondant à l’activité à exercer, pour l’accès à un niveau, justifiées par la formation initiale, la formation continue ou l’expérience professionnelle validée.</a:t>
            </a:r>
            <a:endParaRPr lang="fr-FR" sz="1200" dirty="0">
              <a:solidFill>
                <a:srgbClr val="333333"/>
              </a:solidFill>
              <a:latin typeface="Times New Roman"/>
              <a:ea typeface="Times New Roman"/>
            </a:endParaRPr>
          </a:p>
          <a:p>
            <a:pPr marL="0" indent="0" algn="just">
              <a:spcBef>
                <a:spcPct val="0"/>
              </a:spcBef>
              <a:spcAft>
                <a:spcPts val="0"/>
              </a:spcAft>
              <a:buFontTx/>
              <a:buNone/>
              <a:defRPr/>
            </a:pPr>
            <a:r>
              <a:rPr lang="fr-FR" sz="1100" dirty="0">
                <a:solidFill>
                  <a:srgbClr val="333333"/>
                </a:solidFill>
                <a:ea typeface="Times New Roman"/>
              </a:rPr>
              <a:t> </a:t>
            </a:r>
            <a:endParaRPr lang="fr-FR" sz="1200" dirty="0">
              <a:solidFill>
                <a:srgbClr val="333333"/>
              </a:solidFill>
              <a:latin typeface="Times New Roman"/>
              <a:ea typeface="Times New Roman"/>
            </a:endParaRPr>
          </a:p>
          <a:p>
            <a:pPr marL="0" indent="0" algn="just">
              <a:spcBef>
                <a:spcPct val="0"/>
              </a:spcBef>
              <a:spcAft>
                <a:spcPts val="0"/>
              </a:spcAft>
              <a:buFontTx/>
              <a:buNone/>
              <a:defRPr/>
            </a:pPr>
            <a:r>
              <a:rPr lang="fr-FR" sz="1100" dirty="0">
                <a:solidFill>
                  <a:srgbClr val="333333"/>
                </a:solidFill>
                <a:ea typeface="Times New Roman"/>
              </a:rPr>
              <a:t>La logique de définition des niveaux de qualification des emplois du personnel soignant, éducatif et médical des établissements et œuvres est différente. Les métiers ont été classés conformément à la détention d’un diplôme d’Etat requis et conformément aux décrets de compétences afférents le cas échéant. </a:t>
            </a:r>
            <a:endParaRPr lang="fr-FR" sz="1200" dirty="0">
              <a:solidFill>
                <a:srgbClr val="333333"/>
              </a:solidFill>
              <a:latin typeface="Times New Roman"/>
              <a:ea typeface="Times New Roman"/>
            </a:endParaRPr>
          </a:p>
          <a:p>
            <a:pPr marL="0" indent="0">
              <a:spcBef>
                <a:spcPct val="0"/>
              </a:spcBef>
              <a:spcAft>
                <a:spcPts val="0"/>
              </a:spcAft>
              <a:buFontTx/>
              <a:buNone/>
              <a:defRPr/>
            </a:pPr>
            <a:r>
              <a:rPr lang="fr-FR" sz="1100" dirty="0" smtClean="0">
                <a:solidFill>
                  <a:srgbClr val="333333"/>
                </a:solidFill>
                <a:ea typeface="Batang"/>
              </a:rPr>
              <a:t>	</a:t>
            </a:r>
          </a:p>
          <a:p>
            <a:pPr marL="0" indent="0">
              <a:buFontTx/>
              <a:buNone/>
              <a:defRPr/>
            </a:pPr>
            <a:endParaRPr lang="fr-FR" sz="1200" b="1" dirty="0"/>
          </a:p>
        </p:txBody>
      </p:sp>
      <p:grpSp>
        <p:nvGrpSpPr>
          <p:cNvPr id="25605" name="Group 4"/>
          <p:cNvGrpSpPr>
            <a:grpSpLocks noChangeAspect="1"/>
          </p:cNvGrpSpPr>
          <p:nvPr/>
        </p:nvGrpSpPr>
        <p:grpSpPr bwMode="auto">
          <a:xfrm>
            <a:off x="939800" y="2963863"/>
            <a:ext cx="5905500" cy="1365250"/>
            <a:chOff x="592" y="1867"/>
            <a:chExt cx="3720" cy="860"/>
          </a:xfrm>
        </p:grpSpPr>
        <p:sp>
          <p:nvSpPr>
            <p:cNvPr id="25606" name="AutoShape 3"/>
            <p:cNvSpPr>
              <a:spLocks noChangeAspect="1" noChangeArrowheads="1" noTextEdit="1"/>
            </p:cNvSpPr>
            <p:nvPr/>
          </p:nvSpPr>
          <p:spPr bwMode="auto">
            <a:xfrm>
              <a:off x="592" y="1867"/>
              <a:ext cx="3720" cy="837"/>
            </a:xfrm>
            <a:prstGeom prst="rect">
              <a:avLst/>
            </a:prstGeom>
            <a:noFill/>
            <a:ln w="9525">
              <a:noFill/>
              <a:miter lim="800000"/>
              <a:headEnd/>
              <a:tailEnd/>
            </a:ln>
          </p:spPr>
          <p:txBody>
            <a:bodyPr/>
            <a:lstStyle/>
            <a:p>
              <a:endParaRPr lang="fr-FR"/>
            </a:p>
          </p:txBody>
        </p:sp>
        <p:sp>
          <p:nvSpPr>
            <p:cNvPr id="25607" name="Rectangle 5"/>
            <p:cNvSpPr>
              <a:spLocks noChangeArrowheads="1"/>
            </p:cNvSpPr>
            <p:nvPr/>
          </p:nvSpPr>
          <p:spPr bwMode="auto">
            <a:xfrm>
              <a:off x="1472" y="1918"/>
              <a:ext cx="314" cy="122"/>
            </a:xfrm>
            <a:prstGeom prst="rect">
              <a:avLst/>
            </a:prstGeom>
            <a:noFill/>
            <a:ln w="9525">
              <a:noFill/>
              <a:miter lim="800000"/>
              <a:headEnd/>
              <a:tailEnd/>
            </a:ln>
          </p:spPr>
          <p:txBody>
            <a:bodyPr wrap="none" lIns="0" tIns="0" rIns="0" bIns="0">
              <a:spAutoFit/>
            </a:bodyPr>
            <a:lstStyle/>
            <a:p>
              <a:r>
                <a:rPr lang="fr-FR" sz="1100" b="1">
                  <a:solidFill>
                    <a:srgbClr val="000000"/>
                  </a:solidFill>
                  <a:cs typeface="Arial" charset="0"/>
                </a:rPr>
                <a:t>Grilles</a:t>
              </a:r>
              <a:endParaRPr lang="fr-FR">
                <a:cs typeface="Arial" charset="0"/>
              </a:endParaRPr>
            </a:p>
          </p:txBody>
        </p:sp>
        <p:sp>
          <p:nvSpPr>
            <p:cNvPr id="25608" name="Rectangle 6"/>
            <p:cNvSpPr>
              <a:spLocks noChangeArrowheads="1"/>
            </p:cNvSpPr>
            <p:nvPr/>
          </p:nvSpPr>
          <p:spPr bwMode="auto">
            <a:xfrm>
              <a:off x="1746" y="1918"/>
              <a:ext cx="66" cy="122"/>
            </a:xfrm>
            <a:prstGeom prst="rect">
              <a:avLst/>
            </a:prstGeom>
            <a:noFill/>
            <a:ln w="9525">
              <a:noFill/>
              <a:miter lim="800000"/>
              <a:headEnd/>
              <a:tailEnd/>
            </a:ln>
          </p:spPr>
          <p:txBody>
            <a:bodyPr wrap="none" lIns="0" tIns="0" rIns="0" bIns="0">
              <a:spAutoFit/>
            </a:bodyPr>
            <a:lstStyle/>
            <a:p>
              <a:r>
                <a:rPr lang="fr-FR" sz="1100" b="1">
                  <a:solidFill>
                    <a:srgbClr val="000000"/>
                  </a:solidFill>
                  <a:cs typeface="Arial" charset="0"/>
                </a:rPr>
                <a:t> </a:t>
              </a:r>
              <a:endParaRPr lang="fr-FR">
                <a:cs typeface="Arial" charset="0"/>
              </a:endParaRPr>
            </a:p>
          </p:txBody>
        </p:sp>
        <p:sp>
          <p:nvSpPr>
            <p:cNvPr id="25609" name="Rectangle 7"/>
            <p:cNvSpPr>
              <a:spLocks noChangeArrowheads="1"/>
            </p:cNvSpPr>
            <p:nvPr/>
          </p:nvSpPr>
          <p:spPr bwMode="auto">
            <a:xfrm>
              <a:off x="2876" y="1918"/>
              <a:ext cx="1106" cy="122"/>
            </a:xfrm>
            <a:prstGeom prst="rect">
              <a:avLst/>
            </a:prstGeom>
            <a:noFill/>
            <a:ln w="9525">
              <a:noFill/>
              <a:miter lim="800000"/>
              <a:headEnd/>
              <a:tailEnd/>
            </a:ln>
          </p:spPr>
          <p:txBody>
            <a:bodyPr wrap="none" lIns="0" tIns="0" rIns="0" bIns="0">
              <a:spAutoFit/>
            </a:bodyPr>
            <a:lstStyle/>
            <a:p>
              <a:r>
                <a:rPr lang="fr-FR" sz="1100" b="1">
                  <a:solidFill>
                    <a:srgbClr val="000000"/>
                  </a:solidFill>
                  <a:cs typeface="Arial" charset="0"/>
                </a:rPr>
                <a:t>Effectif CDI au 31/12/2011</a:t>
              </a:r>
              <a:endParaRPr lang="fr-FR">
                <a:cs typeface="Arial" charset="0"/>
              </a:endParaRPr>
            </a:p>
          </p:txBody>
        </p:sp>
        <p:sp>
          <p:nvSpPr>
            <p:cNvPr id="25610" name="Rectangle 8"/>
            <p:cNvSpPr>
              <a:spLocks noChangeArrowheads="1"/>
            </p:cNvSpPr>
            <p:nvPr/>
          </p:nvSpPr>
          <p:spPr bwMode="auto">
            <a:xfrm>
              <a:off x="3943" y="1918"/>
              <a:ext cx="66" cy="122"/>
            </a:xfrm>
            <a:prstGeom prst="rect">
              <a:avLst/>
            </a:prstGeom>
            <a:noFill/>
            <a:ln w="9525">
              <a:noFill/>
              <a:miter lim="800000"/>
              <a:headEnd/>
              <a:tailEnd/>
            </a:ln>
          </p:spPr>
          <p:txBody>
            <a:bodyPr wrap="none" lIns="0" tIns="0" rIns="0" bIns="0">
              <a:spAutoFit/>
            </a:bodyPr>
            <a:lstStyle/>
            <a:p>
              <a:r>
                <a:rPr lang="fr-FR" sz="1100" b="1">
                  <a:solidFill>
                    <a:srgbClr val="000000"/>
                  </a:solidFill>
                  <a:cs typeface="Arial" charset="0"/>
                </a:rPr>
                <a:t> </a:t>
              </a:r>
              <a:endParaRPr lang="fr-FR">
                <a:cs typeface="Arial" charset="0"/>
              </a:endParaRPr>
            </a:p>
          </p:txBody>
        </p:sp>
        <p:sp>
          <p:nvSpPr>
            <p:cNvPr id="25611" name="Rectangle 9"/>
            <p:cNvSpPr>
              <a:spLocks noChangeArrowheads="1"/>
            </p:cNvSpPr>
            <p:nvPr/>
          </p:nvSpPr>
          <p:spPr bwMode="auto">
            <a:xfrm>
              <a:off x="635" y="1867"/>
              <a:ext cx="4" cy="4"/>
            </a:xfrm>
            <a:prstGeom prst="rect">
              <a:avLst/>
            </a:prstGeom>
            <a:solidFill>
              <a:srgbClr val="000000"/>
            </a:solidFill>
            <a:ln w="9525">
              <a:noFill/>
              <a:miter lim="800000"/>
              <a:headEnd/>
              <a:tailEnd/>
            </a:ln>
          </p:spPr>
          <p:txBody>
            <a:bodyPr/>
            <a:lstStyle/>
            <a:p>
              <a:endParaRPr lang="fr-FR"/>
            </a:p>
          </p:txBody>
        </p:sp>
        <p:sp>
          <p:nvSpPr>
            <p:cNvPr id="25612" name="Line 10"/>
            <p:cNvSpPr>
              <a:spLocks noChangeShapeType="1"/>
            </p:cNvSpPr>
            <p:nvPr/>
          </p:nvSpPr>
          <p:spPr bwMode="auto">
            <a:xfrm>
              <a:off x="635" y="1867"/>
              <a:ext cx="4" cy="0"/>
            </a:xfrm>
            <a:prstGeom prst="line">
              <a:avLst/>
            </a:prstGeom>
            <a:noFill/>
            <a:ln w="0">
              <a:solidFill>
                <a:srgbClr val="000000"/>
              </a:solidFill>
              <a:round/>
              <a:headEnd/>
              <a:tailEnd/>
            </a:ln>
          </p:spPr>
          <p:txBody>
            <a:bodyPr/>
            <a:lstStyle/>
            <a:p>
              <a:endParaRPr lang="fr-FR"/>
            </a:p>
          </p:txBody>
        </p:sp>
        <p:sp>
          <p:nvSpPr>
            <p:cNvPr id="25613" name="Line 11"/>
            <p:cNvSpPr>
              <a:spLocks noChangeShapeType="1"/>
            </p:cNvSpPr>
            <p:nvPr/>
          </p:nvSpPr>
          <p:spPr bwMode="auto">
            <a:xfrm>
              <a:off x="635" y="1867"/>
              <a:ext cx="0" cy="4"/>
            </a:xfrm>
            <a:prstGeom prst="line">
              <a:avLst/>
            </a:prstGeom>
            <a:noFill/>
            <a:ln w="0">
              <a:solidFill>
                <a:srgbClr val="000000"/>
              </a:solidFill>
              <a:round/>
              <a:headEnd/>
              <a:tailEnd/>
            </a:ln>
          </p:spPr>
          <p:txBody>
            <a:bodyPr/>
            <a:lstStyle/>
            <a:p>
              <a:endParaRPr lang="fr-FR"/>
            </a:p>
          </p:txBody>
        </p:sp>
        <p:sp>
          <p:nvSpPr>
            <p:cNvPr id="25614" name="Rectangle 12"/>
            <p:cNvSpPr>
              <a:spLocks noChangeArrowheads="1"/>
            </p:cNvSpPr>
            <p:nvPr/>
          </p:nvSpPr>
          <p:spPr bwMode="auto">
            <a:xfrm>
              <a:off x="635" y="1867"/>
              <a:ext cx="4" cy="4"/>
            </a:xfrm>
            <a:prstGeom prst="rect">
              <a:avLst/>
            </a:prstGeom>
            <a:solidFill>
              <a:srgbClr val="000000"/>
            </a:solidFill>
            <a:ln w="9525">
              <a:noFill/>
              <a:miter lim="800000"/>
              <a:headEnd/>
              <a:tailEnd/>
            </a:ln>
          </p:spPr>
          <p:txBody>
            <a:bodyPr/>
            <a:lstStyle/>
            <a:p>
              <a:endParaRPr lang="fr-FR"/>
            </a:p>
          </p:txBody>
        </p:sp>
        <p:sp>
          <p:nvSpPr>
            <p:cNvPr id="25615" name="Line 13"/>
            <p:cNvSpPr>
              <a:spLocks noChangeShapeType="1"/>
            </p:cNvSpPr>
            <p:nvPr/>
          </p:nvSpPr>
          <p:spPr bwMode="auto">
            <a:xfrm>
              <a:off x="635" y="1867"/>
              <a:ext cx="4" cy="0"/>
            </a:xfrm>
            <a:prstGeom prst="line">
              <a:avLst/>
            </a:prstGeom>
            <a:noFill/>
            <a:ln w="0">
              <a:solidFill>
                <a:srgbClr val="000000"/>
              </a:solidFill>
              <a:round/>
              <a:headEnd/>
              <a:tailEnd/>
            </a:ln>
          </p:spPr>
          <p:txBody>
            <a:bodyPr/>
            <a:lstStyle/>
            <a:p>
              <a:endParaRPr lang="fr-FR"/>
            </a:p>
          </p:txBody>
        </p:sp>
        <p:sp>
          <p:nvSpPr>
            <p:cNvPr id="25616" name="Line 14"/>
            <p:cNvSpPr>
              <a:spLocks noChangeShapeType="1"/>
            </p:cNvSpPr>
            <p:nvPr/>
          </p:nvSpPr>
          <p:spPr bwMode="auto">
            <a:xfrm>
              <a:off x="635" y="1867"/>
              <a:ext cx="0" cy="4"/>
            </a:xfrm>
            <a:prstGeom prst="line">
              <a:avLst/>
            </a:prstGeom>
            <a:noFill/>
            <a:ln w="0">
              <a:solidFill>
                <a:srgbClr val="000000"/>
              </a:solidFill>
              <a:round/>
              <a:headEnd/>
              <a:tailEnd/>
            </a:ln>
          </p:spPr>
          <p:txBody>
            <a:bodyPr/>
            <a:lstStyle/>
            <a:p>
              <a:endParaRPr lang="fr-FR"/>
            </a:p>
          </p:txBody>
        </p:sp>
        <p:sp>
          <p:nvSpPr>
            <p:cNvPr id="25617" name="Rectangle 15"/>
            <p:cNvSpPr>
              <a:spLocks noChangeArrowheads="1"/>
            </p:cNvSpPr>
            <p:nvPr/>
          </p:nvSpPr>
          <p:spPr bwMode="auto">
            <a:xfrm>
              <a:off x="639" y="1867"/>
              <a:ext cx="1940" cy="4"/>
            </a:xfrm>
            <a:prstGeom prst="rect">
              <a:avLst/>
            </a:prstGeom>
            <a:solidFill>
              <a:srgbClr val="000000"/>
            </a:solidFill>
            <a:ln w="9525">
              <a:noFill/>
              <a:miter lim="800000"/>
              <a:headEnd/>
              <a:tailEnd/>
            </a:ln>
          </p:spPr>
          <p:txBody>
            <a:bodyPr/>
            <a:lstStyle/>
            <a:p>
              <a:endParaRPr lang="fr-FR"/>
            </a:p>
          </p:txBody>
        </p:sp>
        <p:sp>
          <p:nvSpPr>
            <p:cNvPr id="25618" name="Line 16"/>
            <p:cNvSpPr>
              <a:spLocks noChangeShapeType="1"/>
            </p:cNvSpPr>
            <p:nvPr/>
          </p:nvSpPr>
          <p:spPr bwMode="auto">
            <a:xfrm>
              <a:off x="639" y="1867"/>
              <a:ext cx="1940" cy="0"/>
            </a:xfrm>
            <a:prstGeom prst="line">
              <a:avLst/>
            </a:prstGeom>
            <a:noFill/>
            <a:ln w="0">
              <a:solidFill>
                <a:srgbClr val="000000"/>
              </a:solidFill>
              <a:round/>
              <a:headEnd/>
              <a:tailEnd/>
            </a:ln>
          </p:spPr>
          <p:txBody>
            <a:bodyPr/>
            <a:lstStyle/>
            <a:p>
              <a:endParaRPr lang="fr-FR"/>
            </a:p>
          </p:txBody>
        </p:sp>
        <p:sp>
          <p:nvSpPr>
            <p:cNvPr id="25619" name="Rectangle 17"/>
            <p:cNvSpPr>
              <a:spLocks noChangeArrowheads="1"/>
            </p:cNvSpPr>
            <p:nvPr/>
          </p:nvSpPr>
          <p:spPr bwMode="auto">
            <a:xfrm>
              <a:off x="2579" y="1867"/>
              <a:ext cx="4" cy="4"/>
            </a:xfrm>
            <a:prstGeom prst="rect">
              <a:avLst/>
            </a:prstGeom>
            <a:solidFill>
              <a:srgbClr val="000000"/>
            </a:solidFill>
            <a:ln w="9525">
              <a:noFill/>
              <a:miter lim="800000"/>
              <a:headEnd/>
              <a:tailEnd/>
            </a:ln>
          </p:spPr>
          <p:txBody>
            <a:bodyPr/>
            <a:lstStyle/>
            <a:p>
              <a:endParaRPr lang="fr-FR"/>
            </a:p>
          </p:txBody>
        </p:sp>
        <p:sp>
          <p:nvSpPr>
            <p:cNvPr id="25620" name="Line 18"/>
            <p:cNvSpPr>
              <a:spLocks noChangeShapeType="1"/>
            </p:cNvSpPr>
            <p:nvPr/>
          </p:nvSpPr>
          <p:spPr bwMode="auto">
            <a:xfrm>
              <a:off x="2579" y="1867"/>
              <a:ext cx="4" cy="0"/>
            </a:xfrm>
            <a:prstGeom prst="line">
              <a:avLst/>
            </a:prstGeom>
            <a:noFill/>
            <a:ln w="0">
              <a:solidFill>
                <a:srgbClr val="000000"/>
              </a:solidFill>
              <a:round/>
              <a:headEnd/>
              <a:tailEnd/>
            </a:ln>
          </p:spPr>
          <p:txBody>
            <a:bodyPr/>
            <a:lstStyle/>
            <a:p>
              <a:endParaRPr lang="fr-FR"/>
            </a:p>
          </p:txBody>
        </p:sp>
        <p:sp>
          <p:nvSpPr>
            <p:cNvPr id="25621" name="Line 19"/>
            <p:cNvSpPr>
              <a:spLocks noChangeShapeType="1"/>
            </p:cNvSpPr>
            <p:nvPr/>
          </p:nvSpPr>
          <p:spPr bwMode="auto">
            <a:xfrm>
              <a:off x="2579" y="1867"/>
              <a:ext cx="0" cy="4"/>
            </a:xfrm>
            <a:prstGeom prst="line">
              <a:avLst/>
            </a:prstGeom>
            <a:noFill/>
            <a:ln w="0">
              <a:solidFill>
                <a:srgbClr val="000000"/>
              </a:solidFill>
              <a:round/>
              <a:headEnd/>
              <a:tailEnd/>
            </a:ln>
          </p:spPr>
          <p:txBody>
            <a:bodyPr/>
            <a:lstStyle/>
            <a:p>
              <a:endParaRPr lang="fr-FR"/>
            </a:p>
          </p:txBody>
        </p:sp>
        <p:sp>
          <p:nvSpPr>
            <p:cNvPr id="25622" name="Rectangle 20"/>
            <p:cNvSpPr>
              <a:spLocks noChangeArrowheads="1"/>
            </p:cNvSpPr>
            <p:nvPr/>
          </p:nvSpPr>
          <p:spPr bwMode="auto">
            <a:xfrm>
              <a:off x="2583" y="1867"/>
              <a:ext cx="1653" cy="4"/>
            </a:xfrm>
            <a:prstGeom prst="rect">
              <a:avLst/>
            </a:prstGeom>
            <a:solidFill>
              <a:srgbClr val="000000"/>
            </a:solidFill>
            <a:ln w="9525">
              <a:noFill/>
              <a:miter lim="800000"/>
              <a:headEnd/>
              <a:tailEnd/>
            </a:ln>
          </p:spPr>
          <p:txBody>
            <a:bodyPr/>
            <a:lstStyle/>
            <a:p>
              <a:endParaRPr lang="fr-FR"/>
            </a:p>
          </p:txBody>
        </p:sp>
        <p:sp>
          <p:nvSpPr>
            <p:cNvPr id="25623" name="Line 21"/>
            <p:cNvSpPr>
              <a:spLocks noChangeShapeType="1"/>
            </p:cNvSpPr>
            <p:nvPr/>
          </p:nvSpPr>
          <p:spPr bwMode="auto">
            <a:xfrm>
              <a:off x="2583" y="1867"/>
              <a:ext cx="1653" cy="0"/>
            </a:xfrm>
            <a:prstGeom prst="line">
              <a:avLst/>
            </a:prstGeom>
            <a:noFill/>
            <a:ln w="0">
              <a:solidFill>
                <a:srgbClr val="000000"/>
              </a:solidFill>
              <a:round/>
              <a:headEnd/>
              <a:tailEnd/>
            </a:ln>
          </p:spPr>
          <p:txBody>
            <a:bodyPr/>
            <a:lstStyle/>
            <a:p>
              <a:endParaRPr lang="fr-FR"/>
            </a:p>
          </p:txBody>
        </p:sp>
        <p:sp>
          <p:nvSpPr>
            <p:cNvPr id="25624" name="Rectangle 22"/>
            <p:cNvSpPr>
              <a:spLocks noChangeArrowheads="1"/>
            </p:cNvSpPr>
            <p:nvPr/>
          </p:nvSpPr>
          <p:spPr bwMode="auto">
            <a:xfrm>
              <a:off x="4236" y="1867"/>
              <a:ext cx="3" cy="4"/>
            </a:xfrm>
            <a:prstGeom prst="rect">
              <a:avLst/>
            </a:prstGeom>
            <a:solidFill>
              <a:srgbClr val="000000"/>
            </a:solidFill>
            <a:ln w="9525">
              <a:noFill/>
              <a:miter lim="800000"/>
              <a:headEnd/>
              <a:tailEnd/>
            </a:ln>
          </p:spPr>
          <p:txBody>
            <a:bodyPr/>
            <a:lstStyle/>
            <a:p>
              <a:endParaRPr lang="fr-FR"/>
            </a:p>
          </p:txBody>
        </p:sp>
        <p:sp>
          <p:nvSpPr>
            <p:cNvPr id="25625" name="Line 23"/>
            <p:cNvSpPr>
              <a:spLocks noChangeShapeType="1"/>
            </p:cNvSpPr>
            <p:nvPr/>
          </p:nvSpPr>
          <p:spPr bwMode="auto">
            <a:xfrm>
              <a:off x="4236" y="1867"/>
              <a:ext cx="3" cy="0"/>
            </a:xfrm>
            <a:prstGeom prst="line">
              <a:avLst/>
            </a:prstGeom>
            <a:noFill/>
            <a:ln w="0">
              <a:solidFill>
                <a:srgbClr val="000000"/>
              </a:solidFill>
              <a:round/>
              <a:headEnd/>
              <a:tailEnd/>
            </a:ln>
          </p:spPr>
          <p:txBody>
            <a:bodyPr/>
            <a:lstStyle/>
            <a:p>
              <a:endParaRPr lang="fr-FR"/>
            </a:p>
          </p:txBody>
        </p:sp>
        <p:sp>
          <p:nvSpPr>
            <p:cNvPr id="25626" name="Line 24"/>
            <p:cNvSpPr>
              <a:spLocks noChangeShapeType="1"/>
            </p:cNvSpPr>
            <p:nvPr/>
          </p:nvSpPr>
          <p:spPr bwMode="auto">
            <a:xfrm>
              <a:off x="4236" y="1867"/>
              <a:ext cx="0" cy="4"/>
            </a:xfrm>
            <a:prstGeom prst="line">
              <a:avLst/>
            </a:prstGeom>
            <a:noFill/>
            <a:ln w="0">
              <a:solidFill>
                <a:srgbClr val="000000"/>
              </a:solidFill>
              <a:round/>
              <a:headEnd/>
              <a:tailEnd/>
            </a:ln>
          </p:spPr>
          <p:txBody>
            <a:bodyPr/>
            <a:lstStyle/>
            <a:p>
              <a:endParaRPr lang="fr-FR"/>
            </a:p>
          </p:txBody>
        </p:sp>
        <p:sp>
          <p:nvSpPr>
            <p:cNvPr id="25627" name="Rectangle 25"/>
            <p:cNvSpPr>
              <a:spLocks noChangeArrowheads="1"/>
            </p:cNvSpPr>
            <p:nvPr/>
          </p:nvSpPr>
          <p:spPr bwMode="auto">
            <a:xfrm>
              <a:off x="4236" y="1867"/>
              <a:ext cx="3" cy="4"/>
            </a:xfrm>
            <a:prstGeom prst="rect">
              <a:avLst/>
            </a:prstGeom>
            <a:solidFill>
              <a:srgbClr val="000000"/>
            </a:solidFill>
            <a:ln w="9525">
              <a:noFill/>
              <a:miter lim="800000"/>
              <a:headEnd/>
              <a:tailEnd/>
            </a:ln>
          </p:spPr>
          <p:txBody>
            <a:bodyPr/>
            <a:lstStyle/>
            <a:p>
              <a:endParaRPr lang="fr-FR"/>
            </a:p>
          </p:txBody>
        </p:sp>
        <p:sp>
          <p:nvSpPr>
            <p:cNvPr id="25628" name="Line 26"/>
            <p:cNvSpPr>
              <a:spLocks noChangeShapeType="1"/>
            </p:cNvSpPr>
            <p:nvPr/>
          </p:nvSpPr>
          <p:spPr bwMode="auto">
            <a:xfrm>
              <a:off x="4236" y="1867"/>
              <a:ext cx="3" cy="0"/>
            </a:xfrm>
            <a:prstGeom prst="line">
              <a:avLst/>
            </a:prstGeom>
            <a:noFill/>
            <a:ln w="0">
              <a:solidFill>
                <a:srgbClr val="000000"/>
              </a:solidFill>
              <a:round/>
              <a:headEnd/>
              <a:tailEnd/>
            </a:ln>
          </p:spPr>
          <p:txBody>
            <a:bodyPr/>
            <a:lstStyle/>
            <a:p>
              <a:endParaRPr lang="fr-FR"/>
            </a:p>
          </p:txBody>
        </p:sp>
        <p:sp>
          <p:nvSpPr>
            <p:cNvPr id="25629" name="Line 27"/>
            <p:cNvSpPr>
              <a:spLocks noChangeShapeType="1"/>
            </p:cNvSpPr>
            <p:nvPr/>
          </p:nvSpPr>
          <p:spPr bwMode="auto">
            <a:xfrm>
              <a:off x="4236" y="1867"/>
              <a:ext cx="0" cy="4"/>
            </a:xfrm>
            <a:prstGeom prst="line">
              <a:avLst/>
            </a:prstGeom>
            <a:noFill/>
            <a:ln w="0">
              <a:solidFill>
                <a:srgbClr val="000000"/>
              </a:solidFill>
              <a:round/>
              <a:headEnd/>
              <a:tailEnd/>
            </a:ln>
          </p:spPr>
          <p:txBody>
            <a:bodyPr/>
            <a:lstStyle/>
            <a:p>
              <a:endParaRPr lang="fr-FR"/>
            </a:p>
          </p:txBody>
        </p:sp>
        <p:sp>
          <p:nvSpPr>
            <p:cNvPr id="25630" name="Rectangle 28"/>
            <p:cNvSpPr>
              <a:spLocks noChangeArrowheads="1"/>
            </p:cNvSpPr>
            <p:nvPr/>
          </p:nvSpPr>
          <p:spPr bwMode="auto">
            <a:xfrm>
              <a:off x="635" y="1871"/>
              <a:ext cx="4" cy="197"/>
            </a:xfrm>
            <a:prstGeom prst="rect">
              <a:avLst/>
            </a:prstGeom>
            <a:solidFill>
              <a:srgbClr val="000000"/>
            </a:solidFill>
            <a:ln w="9525">
              <a:noFill/>
              <a:miter lim="800000"/>
              <a:headEnd/>
              <a:tailEnd/>
            </a:ln>
          </p:spPr>
          <p:txBody>
            <a:bodyPr/>
            <a:lstStyle/>
            <a:p>
              <a:endParaRPr lang="fr-FR"/>
            </a:p>
          </p:txBody>
        </p:sp>
        <p:sp>
          <p:nvSpPr>
            <p:cNvPr id="25631" name="Line 29"/>
            <p:cNvSpPr>
              <a:spLocks noChangeShapeType="1"/>
            </p:cNvSpPr>
            <p:nvPr/>
          </p:nvSpPr>
          <p:spPr bwMode="auto">
            <a:xfrm>
              <a:off x="635" y="1871"/>
              <a:ext cx="0" cy="197"/>
            </a:xfrm>
            <a:prstGeom prst="line">
              <a:avLst/>
            </a:prstGeom>
            <a:noFill/>
            <a:ln w="0">
              <a:solidFill>
                <a:srgbClr val="000000"/>
              </a:solidFill>
              <a:round/>
              <a:headEnd/>
              <a:tailEnd/>
            </a:ln>
          </p:spPr>
          <p:txBody>
            <a:bodyPr/>
            <a:lstStyle/>
            <a:p>
              <a:endParaRPr lang="fr-FR"/>
            </a:p>
          </p:txBody>
        </p:sp>
        <p:sp>
          <p:nvSpPr>
            <p:cNvPr id="25632" name="Rectangle 30"/>
            <p:cNvSpPr>
              <a:spLocks noChangeArrowheads="1"/>
            </p:cNvSpPr>
            <p:nvPr/>
          </p:nvSpPr>
          <p:spPr bwMode="auto">
            <a:xfrm>
              <a:off x="2579" y="1871"/>
              <a:ext cx="4" cy="197"/>
            </a:xfrm>
            <a:prstGeom prst="rect">
              <a:avLst/>
            </a:prstGeom>
            <a:solidFill>
              <a:srgbClr val="000000"/>
            </a:solidFill>
            <a:ln w="9525">
              <a:noFill/>
              <a:miter lim="800000"/>
              <a:headEnd/>
              <a:tailEnd/>
            </a:ln>
          </p:spPr>
          <p:txBody>
            <a:bodyPr/>
            <a:lstStyle/>
            <a:p>
              <a:endParaRPr lang="fr-FR"/>
            </a:p>
          </p:txBody>
        </p:sp>
        <p:sp>
          <p:nvSpPr>
            <p:cNvPr id="25633" name="Line 31"/>
            <p:cNvSpPr>
              <a:spLocks noChangeShapeType="1"/>
            </p:cNvSpPr>
            <p:nvPr/>
          </p:nvSpPr>
          <p:spPr bwMode="auto">
            <a:xfrm>
              <a:off x="2579" y="1871"/>
              <a:ext cx="0" cy="197"/>
            </a:xfrm>
            <a:prstGeom prst="line">
              <a:avLst/>
            </a:prstGeom>
            <a:noFill/>
            <a:ln w="0">
              <a:solidFill>
                <a:srgbClr val="000000"/>
              </a:solidFill>
              <a:round/>
              <a:headEnd/>
              <a:tailEnd/>
            </a:ln>
          </p:spPr>
          <p:txBody>
            <a:bodyPr/>
            <a:lstStyle/>
            <a:p>
              <a:endParaRPr lang="fr-FR"/>
            </a:p>
          </p:txBody>
        </p:sp>
        <p:sp>
          <p:nvSpPr>
            <p:cNvPr id="25634" name="Rectangle 32"/>
            <p:cNvSpPr>
              <a:spLocks noChangeArrowheads="1"/>
            </p:cNvSpPr>
            <p:nvPr/>
          </p:nvSpPr>
          <p:spPr bwMode="auto">
            <a:xfrm>
              <a:off x="4236" y="1871"/>
              <a:ext cx="3" cy="197"/>
            </a:xfrm>
            <a:prstGeom prst="rect">
              <a:avLst/>
            </a:prstGeom>
            <a:solidFill>
              <a:srgbClr val="000000"/>
            </a:solidFill>
            <a:ln w="9525">
              <a:noFill/>
              <a:miter lim="800000"/>
              <a:headEnd/>
              <a:tailEnd/>
            </a:ln>
          </p:spPr>
          <p:txBody>
            <a:bodyPr/>
            <a:lstStyle/>
            <a:p>
              <a:endParaRPr lang="fr-FR"/>
            </a:p>
          </p:txBody>
        </p:sp>
        <p:sp>
          <p:nvSpPr>
            <p:cNvPr id="25635" name="Line 33"/>
            <p:cNvSpPr>
              <a:spLocks noChangeShapeType="1"/>
            </p:cNvSpPr>
            <p:nvPr/>
          </p:nvSpPr>
          <p:spPr bwMode="auto">
            <a:xfrm>
              <a:off x="4236" y="1871"/>
              <a:ext cx="0" cy="197"/>
            </a:xfrm>
            <a:prstGeom prst="line">
              <a:avLst/>
            </a:prstGeom>
            <a:noFill/>
            <a:ln w="0">
              <a:solidFill>
                <a:srgbClr val="000000"/>
              </a:solidFill>
              <a:round/>
              <a:headEnd/>
              <a:tailEnd/>
            </a:ln>
          </p:spPr>
          <p:txBody>
            <a:bodyPr/>
            <a:lstStyle/>
            <a:p>
              <a:endParaRPr lang="fr-FR"/>
            </a:p>
          </p:txBody>
        </p:sp>
        <p:sp>
          <p:nvSpPr>
            <p:cNvPr id="25636" name="Rectangle 34"/>
            <p:cNvSpPr>
              <a:spLocks noChangeArrowheads="1"/>
            </p:cNvSpPr>
            <p:nvPr/>
          </p:nvSpPr>
          <p:spPr bwMode="auto">
            <a:xfrm>
              <a:off x="680" y="2075"/>
              <a:ext cx="1273"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Employés/cadres (niveau 1 à 9)</a:t>
              </a:r>
              <a:endParaRPr lang="fr-FR">
                <a:cs typeface="Arial" charset="0"/>
              </a:endParaRPr>
            </a:p>
          </p:txBody>
        </p:sp>
        <p:sp>
          <p:nvSpPr>
            <p:cNvPr id="25637" name="Rectangle 35"/>
            <p:cNvSpPr>
              <a:spLocks noChangeArrowheads="1"/>
            </p:cNvSpPr>
            <p:nvPr/>
          </p:nvSpPr>
          <p:spPr bwMode="auto">
            <a:xfrm>
              <a:off x="1918" y="2075"/>
              <a:ext cx="62"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 </a:t>
              </a:r>
              <a:endParaRPr lang="fr-FR">
                <a:cs typeface="Arial" charset="0"/>
              </a:endParaRPr>
            </a:p>
          </p:txBody>
        </p:sp>
        <p:sp>
          <p:nvSpPr>
            <p:cNvPr id="25638" name="Rectangle 36"/>
            <p:cNvSpPr>
              <a:spLocks noChangeArrowheads="1"/>
            </p:cNvSpPr>
            <p:nvPr/>
          </p:nvSpPr>
          <p:spPr bwMode="auto">
            <a:xfrm>
              <a:off x="3108" y="2075"/>
              <a:ext cx="652" cy="107"/>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132 838 salariés</a:t>
              </a:r>
              <a:endParaRPr lang="fr-FR">
                <a:cs typeface="Arial" charset="0"/>
              </a:endParaRPr>
            </a:p>
          </p:txBody>
        </p:sp>
        <p:sp>
          <p:nvSpPr>
            <p:cNvPr id="25639" name="Rectangle 37"/>
            <p:cNvSpPr>
              <a:spLocks noChangeArrowheads="1"/>
            </p:cNvSpPr>
            <p:nvPr/>
          </p:nvSpPr>
          <p:spPr bwMode="auto">
            <a:xfrm>
              <a:off x="3755" y="2075"/>
              <a:ext cx="62"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 </a:t>
              </a:r>
              <a:endParaRPr lang="fr-FR">
                <a:cs typeface="Arial" charset="0"/>
              </a:endParaRPr>
            </a:p>
          </p:txBody>
        </p:sp>
        <p:sp>
          <p:nvSpPr>
            <p:cNvPr id="25640" name="Rectangle 38"/>
            <p:cNvSpPr>
              <a:spLocks noChangeArrowheads="1"/>
            </p:cNvSpPr>
            <p:nvPr/>
          </p:nvSpPr>
          <p:spPr bwMode="auto">
            <a:xfrm>
              <a:off x="635" y="2068"/>
              <a:ext cx="4" cy="4"/>
            </a:xfrm>
            <a:prstGeom prst="rect">
              <a:avLst/>
            </a:prstGeom>
            <a:solidFill>
              <a:srgbClr val="000000"/>
            </a:solidFill>
            <a:ln w="9525">
              <a:noFill/>
              <a:miter lim="800000"/>
              <a:headEnd/>
              <a:tailEnd/>
            </a:ln>
          </p:spPr>
          <p:txBody>
            <a:bodyPr/>
            <a:lstStyle/>
            <a:p>
              <a:endParaRPr lang="fr-FR"/>
            </a:p>
          </p:txBody>
        </p:sp>
        <p:sp>
          <p:nvSpPr>
            <p:cNvPr id="25641" name="Line 39"/>
            <p:cNvSpPr>
              <a:spLocks noChangeShapeType="1"/>
            </p:cNvSpPr>
            <p:nvPr/>
          </p:nvSpPr>
          <p:spPr bwMode="auto">
            <a:xfrm>
              <a:off x="635" y="2068"/>
              <a:ext cx="4" cy="0"/>
            </a:xfrm>
            <a:prstGeom prst="line">
              <a:avLst/>
            </a:prstGeom>
            <a:noFill/>
            <a:ln w="0">
              <a:solidFill>
                <a:srgbClr val="000000"/>
              </a:solidFill>
              <a:round/>
              <a:headEnd/>
              <a:tailEnd/>
            </a:ln>
          </p:spPr>
          <p:txBody>
            <a:bodyPr/>
            <a:lstStyle/>
            <a:p>
              <a:endParaRPr lang="fr-FR"/>
            </a:p>
          </p:txBody>
        </p:sp>
        <p:sp>
          <p:nvSpPr>
            <p:cNvPr id="25642" name="Line 40"/>
            <p:cNvSpPr>
              <a:spLocks noChangeShapeType="1"/>
            </p:cNvSpPr>
            <p:nvPr/>
          </p:nvSpPr>
          <p:spPr bwMode="auto">
            <a:xfrm>
              <a:off x="635" y="2068"/>
              <a:ext cx="0" cy="4"/>
            </a:xfrm>
            <a:prstGeom prst="line">
              <a:avLst/>
            </a:prstGeom>
            <a:noFill/>
            <a:ln w="0">
              <a:solidFill>
                <a:srgbClr val="000000"/>
              </a:solidFill>
              <a:round/>
              <a:headEnd/>
              <a:tailEnd/>
            </a:ln>
          </p:spPr>
          <p:txBody>
            <a:bodyPr/>
            <a:lstStyle/>
            <a:p>
              <a:endParaRPr lang="fr-FR"/>
            </a:p>
          </p:txBody>
        </p:sp>
        <p:sp>
          <p:nvSpPr>
            <p:cNvPr id="25643" name="Rectangle 41"/>
            <p:cNvSpPr>
              <a:spLocks noChangeArrowheads="1"/>
            </p:cNvSpPr>
            <p:nvPr/>
          </p:nvSpPr>
          <p:spPr bwMode="auto">
            <a:xfrm>
              <a:off x="639" y="2068"/>
              <a:ext cx="1940" cy="4"/>
            </a:xfrm>
            <a:prstGeom prst="rect">
              <a:avLst/>
            </a:prstGeom>
            <a:solidFill>
              <a:srgbClr val="000000"/>
            </a:solidFill>
            <a:ln w="9525">
              <a:noFill/>
              <a:miter lim="800000"/>
              <a:headEnd/>
              <a:tailEnd/>
            </a:ln>
          </p:spPr>
          <p:txBody>
            <a:bodyPr/>
            <a:lstStyle/>
            <a:p>
              <a:endParaRPr lang="fr-FR"/>
            </a:p>
          </p:txBody>
        </p:sp>
        <p:sp>
          <p:nvSpPr>
            <p:cNvPr id="25644" name="Line 42"/>
            <p:cNvSpPr>
              <a:spLocks noChangeShapeType="1"/>
            </p:cNvSpPr>
            <p:nvPr/>
          </p:nvSpPr>
          <p:spPr bwMode="auto">
            <a:xfrm>
              <a:off x="639" y="2068"/>
              <a:ext cx="1940" cy="0"/>
            </a:xfrm>
            <a:prstGeom prst="line">
              <a:avLst/>
            </a:prstGeom>
            <a:noFill/>
            <a:ln w="0">
              <a:solidFill>
                <a:srgbClr val="000000"/>
              </a:solidFill>
              <a:round/>
              <a:headEnd/>
              <a:tailEnd/>
            </a:ln>
          </p:spPr>
          <p:txBody>
            <a:bodyPr/>
            <a:lstStyle/>
            <a:p>
              <a:endParaRPr lang="fr-FR"/>
            </a:p>
          </p:txBody>
        </p:sp>
        <p:sp>
          <p:nvSpPr>
            <p:cNvPr id="25645" name="Rectangle 43"/>
            <p:cNvSpPr>
              <a:spLocks noChangeArrowheads="1"/>
            </p:cNvSpPr>
            <p:nvPr/>
          </p:nvSpPr>
          <p:spPr bwMode="auto">
            <a:xfrm>
              <a:off x="2579" y="2068"/>
              <a:ext cx="4" cy="4"/>
            </a:xfrm>
            <a:prstGeom prst="rect">
              <a:avLst/>
            </a:prstGeom>
            <a:solidFill>
              <a:srgbClr val="000000"/>
            </a:solidFill>
            <a:ln w="9525">
              <a:noFill/>
              <a:miter lim="800000"/>
              <a:headEnd/>
              <a:tailEnd/>
            </a:ln>
          </p:spPr>
          <p:txBody>
            <a:bodyPr/>
            <a:lstStyle/>
            <a:p>
              <a:endParaRPr lang="fr-FR"/>
            </a:p>
          </p:txBody>
        </p:sp>
        <p:sp>
          <p:nvSpPr>
            <p:cNvPr id="25646" name="Line 44"/>
            <p:cNvSpPr>
              <a:spLocks noChangeShapeType="1"/>
            </p:cNvSpPr>
            <p:nvPr/>
          </p:nvSpPr>
          <p:spPr bwMode="auto">
            <a:xfrm>
              <a:off x="2579" y="2068"/>
              <a:ext cx="4" cy="0"/>
            </a:xfrm>
            <a:prstGeom prst="line">
              <a:avLst/>
            </a:prstGeom>
            <a:noFill/>
            <a:ln w="0">
              <a:solidFill>
                <a:srgbClr val="000000"/>
              </a:solidFill>
              <a:round/>
              <a:headEnd/>
              <a:tailEnd/>
            </a:ln>
          </p:spPr>
          <p:txBody>
            <a:bodyPr/>
            <a:lstStyle/>
            <a:p>
              <a:endParaRPr lang="fr-FR"/>
            </a:p>
          </p:txBody>
        </p:sp>
        <p:sp>
          <p:nvSpPr>
            <p:cNvPr id="25647" name="Line 45"/>
            <p:cNvSpPr>
              <a:spLocks noChangeShapeType="1"/>
            </p:cNvSpPr>
            <p:nvPr/>
          </p:nvSpPr>
          <p:spPr bwMode="auto">
            <a:xfrm>
              <a:off x="2579" y="2068"/>
              <a:ext cx="0" cy="4"/>
            </a:xfrm>
            <a:prstGeom prst="line">
              <a:avLst/>
            </a:prstGeom>
            <a:noFill/>
            <a:ln w="0">
              <a:solidFill>
                <a:srgbClr val="000000"/>
              </a:solidFill>
              <a:round/>
              <a:headEnd/>
              <a:tailEnd/>
            </a:ln>
          </p:spPr>
          <p:txBody>
            <a:bodyPr/>
            <a:lstStyle/>
            <a:p>
              <a:endParaRPr lang="fr-FR"/>
            </a:p>
          </p:txBody>
        </p:sp>
        <p:sp>
          <p:nvSpPr>
            <p:cNvPr id="25648" name="Rectangle 46"/>
            <p:cNvSpPr>
              <a:spLocks noChangeArrowheads="1"/>
            </p:cNvSpPr>
            <p:nvPr/>
          </p:nvSpPr>
          <p:spPr bwMode="auto">
            <a:xfrm>
              <a:off x="2583" y="2068"/>
              <a:ext cx="1653" cy="4"/>
            </a:xfrm>
            <a:prstGeom prst="rect">
              <a:avLst/>
            </a:prstGeom>
            <a:solidFill>
              <a:srgbClr val="000000"/>
            </a:solidFill>
            <a:ln w="9525">
              <a:noFill/>
              <a:miter lim="800000"/>
              <a:headEnd/>
              <a:tailEnd/>
            </a:ln>
          </p:spPr>
          <p:txBody>
            <a:bodyPr/>
            <a:lstStyle/>
            <a:p>
              <a:endParaRPr lang="fr-FR"/>
            </a:p>
          </p:txBody>
        </p:sp>
        <p:sp>
          <p:nvSpPr>
            <p:cNvPr id="25649" name="Line 47"/>
            <p:cNvSpPr>
              <a:spLocks noChangeShapeType="1"/>
            </p:cNvSpPr>
            <p:nvPr/>
          </p:nvSpPr>
          <p:spPr bwMode="auto">
            <a:xfrm>
              <a:off x="2583" y="2068"/>
              <a:ext cx="1653" cy="0"/>
            </a:xfrm>
            <a:prstGeom prst="line">
              <a:avLst/>
            </a:prstGeom>
            <a:noFill/>
            <a:ln w="0">
              <a:solidFill>
                <a:srgbClr val="000000"/>
              </a:solidFill>
              <a:round/>
              <a:headEnd/>
              <a:tailEnd/>
            </a:ln>
          </p:spPr>
          <p:txBody>
            <a:bodyPr/>
            <a:lstStyle/>
            <a:p>
              <a:endParaRPr lang="fr-FR"/>
            </a:p>
          </p:txBody>
        </p:sp>
        <p:sp>
          <p:nvSpPr>
            <p:cNvPr id="25650" name="Rectangle 48"/>
            <p:cNvSpPr>
              <a:spLocks noChangeArrowheads="1"/>
            </p:cNvSpPr>
            <p:nvPr/>
          </p:nvSpPr>
          <p:spPr bwMode="auto">
            <a:xfrm>
              <a:off x="4236" y="2068"/>
              <a:ext cx="3" cy="4"/>
            </a:xfrm>
            <a:prstGeom prst="rect">
              <a:avLst/>
            </a:prstGeom>
            <a:solidFill>
              <a:srgbClr val="000000"/>
            </a:solidFill>
            <a:ln w="9525">
              <a:noFill/>
              <a:miter lim="800000"/>
              <a:headEnd/>
              <a:tailEnd/>
            </a:ln>
          </p:spPr>
          <p:txBody>
            <a:bodyPr/>
            <a:lstStyle/>
            <a:p>
              <a:endParaRPr lang="fr-FR"/>
            </a:p>
          </p:txBody>
        </p:sp>
        <p:sp>
          <p:nvSpPr>
            <p:cNvPr id="25651" name="Line 49"/>
            <p:cNvSpPr>
              <a:spLocks noChangeShapeType="1"/>
            </p:cNvSpPr>
            <p:nvPr/>
          </p:nvSpPr>
          <p:spPr bwMode="auto">
            <a:xfrm>
              <a:off x="4236" y="2068"/>
              <a:ext cx="3" cy="0"/>
            </a:xfrm>
            <a:prstGeom prst="line">
              <a:avLst/>
            </a:prstGeom>
            <a:noFill/>
            <a:ln w="0">
              <a:solidFill>
                <a:srgbClr val="000000"/>
              </a:solidFill>
              <a:round/>
              <a:headEnd/>
              <a:tailEnd/>
            </a:ln>
          </p:spPr>
          <p:txBody>
            <a:bodyPr/>
            <a:lstStyle/>
            <a:p>
              <a:endParaRPr lang="fr-FR"/>
            </a:p>
          </p:txBody>
        </p:sp>
        <p:sp>
          <p:nvSpPr>
            <p:cNvPr id="25652" name="Line 50"/>
            <p:cNvSpPr>
              <a:spLocks noChangeShapeType="1"/>
            </p:cNvSpPr>
            <p:nvPr/>
          </p:nvSpPr>
          <p:spPr bwMode="auto">
            <a:xfrm>
              <a:off x="4236" y="2068"/>
              <a:ext cx="0" cy="4"/>
            </a:xfrm>
            <a:prstGeom prst="line">
              <a:avLst/>
            </a:prstGeom>
            <a:noFill/>
            <a:ln w="0">
              <a:solidFill>
                <a:srgbClr val="000000"/>
              </a:solidFill>
              <a:round/>
              <a:headEnd/>
              <a:tailEnd/>
            </a:ln>
          </p:spPr>
          <p:txBody>
            <a:bodyPr/>
            <a:lstStyle/>
            <a:p>
              <a:endParaRPr lang="fr-FR"/>
            </a:p>
          </p:txBody>
        </p:sp>
        <p:sp>
          <p:nvSpPr>
            <p:cNvPr id="25653" name="Rectangle 51"/>
            <p:cNvSpPr>
              <a:spLocks noChangeArrowheads="1"/>
            </p:cNvSpPr>
            <p:nvPr/>
          </p:nvSpPr>
          <p:spPr bwMode="auto">
            <a:xfrm>
              <a:off x="635" y="2072"/>
              <a:ext cx="4" cy="102"/>
            </a:xfrm>
            <a:prstGeom prst="rect">
              <a:avLst/>
            </a:prstGeom>
            <a:solidFill>
              <a:srgbClr val="000000"/>
            </a:solidFill>
            <a:ln w="9525">
              <a:noFill/>
              <a:miter lim="800000"/>
              <a:headEnd/>
              <a:tailEnd/>
            </a:ln>
          </p:spPr>
          <p:txBody>
            <a:bodyPr/>
            <a:lstStyle/>
            <a:p>
              <a:endParaRPr lang="fr-FR"/>
            </a:p>
          </p:txBody>
        </p:sp>
        <p:sp>
          <p:nvSpPr>
            <p:cNvPr id="25654" name="Line 52"/>
            <p:cNvSpPr>
              <a:spLocks noChangeShapeType="1"/>
            </p:cNvSpPr>
            <p:nvPr/>
          </p:nvSpPr>
          <p:spPr bwMode="auto">
            <a:xfrm>
              <a:off x="635" y="2072"/>
              <a:ext cx="0" cy="102"/>
            </a:xfrm>
            <a:prstGeom prst="line">
              <a:avLst/>
            </a:prstGeom>
            <a:noFill/>
            <a:ln w="0">
              <a:solidFill>
                <a:srgbClr val="000000"/>
              </a:solidFill>
              <a:round/>
              <a:headEnd/>
              <a:tailEnd/>
            </a:ln>
          </p:spPr>
          <p:txBody>
            <a:bodyPr/>
            <a:lstStyle/>
            <a:p>
              <a:endParaRPr lang="fr-FR"/>
            </a:p>
          </p:txBody>
        </p:sp>
        <p:sp>
          <p:nvSpPr>
            <p:cNvPr id="25655" name="Rectangle 53"/>
            <p:cNvSpPr>
              <a:spLocks noChangeArrowheads="1"/>
            </p:cNvSpPr>
            <p:nvPr/>
          </p:nvSpPr>
          <p:spPr bwMode="auto">
            <a:xfrm>
              <a:off x="2579" y="2072"/>
              <a:ext cx="4" cy="102"/>
            </a:xfrm>
            <a:prstGeom prst="rect">
              <a:avLst/>
            </a:prstGeom>
            <a:solidFill>
              <a:srgbClr val="000000"/>
            </a:solidFill>
            <a:ln w="9525">
              <a:noFill/>
              <a:miter lim="800000"/>
              <a:headEnd/>
              <a:tailEnd/>
            </a:ln>
          </p:spPr>
          <p:txBody>
            <a:bodyPr/>
            <a:lstStyle/>
            <a:p>
              <a:endParaRPr lang="fr-FR"/>
            </a:p>
          </p:txBody>
        </p:sp>
        <p:sp>
          <p:nvSpPr>
            <p:cNvPr id="25656" name="Line 54"/>
            <p:cNvSpPr>
              <a:spLocks noChangeShapeType="1"/>
            </p:cNvSpPr>
            <p:nvPr/>
          </p:nvSpPr>
          <p:spPr bwMode="auto">
            <a:xfrm>
              <a:off x="2579" y="2072"/>
              <a:ext cx="0" cy="102"/>
            </a:xfrm>
            <a:prstGeom prst="line">
              <a:avLst/>
            </a:prstGeom>
            <a:noFill/>
            <a:ln w="0">
              <a:solidFill>
                <a:srgbClr val="000000"/>
              </a:solidFill>
              <a:round/>
              <a:headEnd/>
              <a:tailEnd/>
            </a:ln>
          </p:spPr>
          <p:txBody>
            <a:bodyPr/>
            <a:lstStyle/>
            <a:p>
              <a:endParaRPr lang="fr-FR"/>
            </a:p>
          </p:txBody>
        </p:sp>
        <p:sp>
          <p:nvSpPr>
            <p:cNvPr id="25657" name="Rectangle 55"/>
            <p:cNvSpPr>
              <a:spLocks noChangeArrowheads="1"/>
            </p:cNvSpPr>
            <p:nvPr/>
          </p:nvSpPr>
          <p:spPr bwMode="auto">
            <a:xfrm>
              <a:off x="4236" y="2072"/>
              <a:ext cx="3" cy="102"/>
            </a:xfrm>
            <a:prstGeom prst="rect">
              <a:avLst/>
            </a:prstGeom>
            <a:solidFill>
              <a:srgbClr val="000000"/>
            </a:solidFill>
            <a:ln w="9525">
              <a:noFill/>
              <a:miter lim="800000"/>
              <a:headEnd/>
              <a:tailEnd/>
            </a:ln>
          </p:spPr>
          <p:txBody>
            <a:bodyPr/>
            <a:lstStyle/>
            <a:p>
              <a:endParaRPr lang="fr-FR"/>
            </a:p>
          </p:txBody>
        </p:sp>
        <p:sp>
          <p:nvSpPr>
            <p:cNvPr id="25658" name="Line 56"/>
            <p:cNvSpPr>
              <a:spLocks noChangeShapeType="1"/>
            </p:cNvSpPr>
            <p:nvPr/>
          </p:nvSpPr>
          <p:spPr bwMode="auto">
            <a:xfrm>
              <a:off x="4236" y="2072"/>
              <a:ext cx="0" cy="102"/>
            </a:xfrm>
            <a:prstGeom prst="line">
              <a:avLst/>
            </a:prstGeom>
            <a:noFill/>
            <a:ln w="0">
              <a:solidFill>
                <a:srgbClr val="000000"/>
              </a:solidFill>
              <a:round/>
              <a:headEnd/>
              <a:tailEnd/>
            </a:ln>
          </p:spPr>
          <p:txBody>
            <a:bodyPr/>
            <a:lstStyle/>
            <a:p>
              <a:endParaRPr lang="fr-FR"/>
            </a:p>
          </p:txBody>
        </p:sp>
        <p:sp>
          <p:nvSpPr>
            <p:cNvPr id="25659" name="Rectangle 57"/>
            <p:cNvSpPr>
              <a:spLocks noChangeArrowheads="1"/>
            </p:cNvSpPr>
            <p:nvPr/>
          </p:nvSpPr>
          <p:spPr bwMode="auto">
            <a:xfrm>
              <a:off x="680" y="2180"/>
              <a:ext cx="1215"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Informaticiens (niveau I A à X)</a:t>
              </a:r>
              <a:endParaRPr lang="fr-FR">
                <a:cs typeface="Arial" charset="0"/>
              </a:endParaRPr>
            </a:p>
          </p:txBody>
        </p:sp>
        <p:sp>
          <p:nvSpPr>
            <p:cNvPr id="25660" name="Rectangle 58"/>
            <p:cNvSpPr>
              <a:spLocks noChangeArrowheads="1"/>
            </p:cNvSpPr>
            <p:nvPr/>
          </p:nvSpPr>
          <p:spPr bwMode="auto">
            <a:xfrm>
              <a:off x="1859" y="2180"/>
              <a:ext cx="62"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 </a:t>
              </a:r>
              <a:endParaRPr lang="fr-FR">
                <a:cs typeface="Arial" charset="0"/>
              </a:endParaRPr>
            </a:p>
          </p:txBody>
        </p:sp>
        <p:sp>
          <p:nvSpPr>
            <p:cNvPr id="25661" name="Rectangle 59"/>
            <p:cNvSpPr>
              <a:spLocks noChangeArrowheads="1"/>
            </p:cNvSpPr>
            <p:nvPr/>
          </p:nvSpPr>
          <p:spPr bwMode="auto">
            <a:xfrm>
              <a:off x="3206" y="2180"/>
              <a:ext cx="553" cy="107"/>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5 488 salariés</a:t>
              </a:r>
              <a:endParaRPr lang="fr-FR">
                <a:cs typeface="Arial" charset="0"/>
              </a:endParaRPr>
            </a:p>
          </p:txBody>
        </p:sp>
        <p:sp>
          <p:nvSpPr>
            <p:cNvPr id="25662" name="Rectangle 60"/>
            <p:cNvSpPr>
              <a:spLocks noChangeArrowheads="1"/>
            </p:cNvSpPr>
            <p:nvPr/>
          </p:nvSpPr>
          <p:spPr bwMode="auto">
            <a:xfrm>
              <a:off x="3755" y="2180"/>
              <a:ext cx="62"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 </a:t>
              </a:r>
              <a:endParaRPr lang="fr-FR">
                <a:cs typeface="Arial" charset="0"/>
              </a:endParaRPr>
            </a:p>
          </p:txBody>
        </p:sp>
        <p:sp>
          <p:nvSpPr>
            <p:cNvPr id="25663" name="Rectangle 61"/>
            <p:cNvSpPr>
              <a:spLocks noChangeArrowheads="1"/>
            </p:cNvSpPr>
            <p:nvPr/>
          </p:nvSpPr>
          <p:spPr bwMode="auto">
            <a:xfrm>
              <a:off x="635" y="2174"/>
              <a:ext cx="4" cy="4"/>
            </a:xfrm>
            <a:prstGeom prst="rect">
              <a:avLst/>
            </a:prstGeom>
            <a:solidFill>
              <a:srgbClr val="000000"/>
            </a:solidFill>
            <a:ln w="9525">
              <a:noFill/>
              <a:miter lim="800000"/>
              <a:headEnd/>
              <a:tailEnd/>
            </a:ln>
          </p:spPr>
          <p:txBody>
            <a:bodyPr/>
            <a:lstStyle/>
            <a:p>
              <a:endParaRPr lang="fr-FR"/>
            </a:p>
          </p:txBody>
        </p:sp>
        <p:sp>
          <p:nvSpPr>
            <p:cNvPr id="25664" name="Line 62"/>
            <p:cNvSpPr>
              <a:spLocks noChangeShapeType="1"/>
            </p:cNvSpPr>
            <p:nvPr/>
          </p:nvSpPr>
          <p:spPr bwMode="auto">
            <a:xfrm>
              <a:off x="635" y="2174"/>
              <a:ext cx="4" cy="0"/>
            </a:xfrm>
            <a:prstGeom prst="line">
              <a:avLst/>
            </a:prstGeom>
            <a:noFill/>
            <a:ln w="0">
              <a:solidFill>
                <a:srgbClr val="000000"/>
              </a:solidFill>
              <a:round/>
              <a:headEnd/>
              <a:tailEnd/>
            </a:ln>
          </p:spPr>
          <p:txBody>
            <a:bodyPr/>
            <a:lstStyle/>
            <a:p>
              <a:endParaRPr lang="fr-FR"/>
            </a:p>
          </p:txBody>
        </p:sp>
        <p:sp>
          <p:nvSpPr>
            <p:cNvPr id="25665" name="Line 63"/>
            <p:cNvSpPr>
              <a:spLocks noChangeShapeType="1"/>
            </p:cNvSpPr>
            <p:nvPr/>
          </p:nvSpPr>
          <p:spPr bwMode="auto">
            <a:xfrm>
              <a:off x="635" y="2174"/>
              <a:ext cx="0" cy="4"/>
            </a:xfrm>
            <a:prstGeom prst="line">
              <a:avLst/>
            </a:prstGeom>
            <a:noFill/>
            <a:ln w="0">
              <a:solidFill>
                <a:srgbClr val="000000"/>
              </a:solidFill>
              <a:round/>
              <a:headEnd/>
              <a:tailEnd/>
            </a:ln>
          </p:spPr>
          <p:txBody>
            <a:bodyPr/>
            <a:lstStyle/>
            <a:p>
              <a:endParaRPr lang="fr-FR"/>
            </a:p>
          </p:txBody>
        </p:sp>
        <p:sp>
          <p:nvSpPr>
            <p:cNvPr id="25666" name="Rectangle 64"/>
            <p:cNvSpPr>
              <a:spLocks noChangeArrowheads="1"/>
            </p:cNvSpPr>
            <p:nvPr/>
          </p:nvSpPr>
          <p:spPr bwMode="auto">
            <a:xfrm>
              <a:off x="639" y="2174"/>
              <a:ext cx="1940" cy="4"/>
            </a:xfrm>
            <a:prstGeom prst="rect">
              <a:avLst/>
            </a:prstGeom>
            <a:solidFill>
              <a:srgbClr val="000000"/>
            </a:solidFill>
            <a:ln w="9525">
              <a:noFill/>
              <a:miter lim="800000"/>
              <a:headEnd/>
              <a:tailEnd/>
            </a:ln>
          </p:spPr>
          <p:txBody>
            <a:bodyPr/>
            <a:lstStyle/>
            <a:p>
              <a:endParaRPr lang="fr-FR"/>
            </a:p>
          </p:txBody>
        </p:sp>
        <p:sp>
          <p:nvSpPr>
            <p:cNvPr id="25667" name="Line 65"/>
            <p:cNvSpPr>
              <a:spLocks noChangeShapeType="1"/>
            </p:cNvSpPr>
            <p:nvPr/>
          </p:nvSpPr>
          <p:spPr bwMode="auto">
            <a:xfrm>
              <a:off x="639" y="2174"/>
              <a:ext cx="1940" cy="0"/>
            </a:xfrm>
            <a:prstGeom prst="line">
              <a:avLst/>
            </a:prstGeom>
            <a:noFill/>
            <a:ln w="0">
              <a:solidFill>
                <a:srgbClr val="000000"/>
              </a:solidFill>
              <a:round/>
              <a:headEnd/>
              <a:tailEnd/>
            </a:ln>
          </p:spPr>
          <p:txBody>
            <a:bodyPr/>
            <a:lstStyle/>
            <a:p>
              <a:endParaRPr lang="fr-FR"/>
            </a:p>
          </p:txBody>
        </p:sp>
        <p:sp>
          <p:nvSpPr>
            <p:cNvPr id="25668" name="Rectangle 66"/>
            <p:cNvSpPr>
              <a:spLocks noChangeArrowheads="1"/>
            </p:cNvSpPr>
            <p:nvPr/>
          </p:nvSpPr>
          <p:spPr bwMode="auto">
            <a:xfrm>
              <a:off x="2579" y="2174"/>
              <a:ext cx="4" cy="4"/>
            </a:xfrm>
            <a:prstGeom prst="rect">
              <a:avLst/>
            </a:prstGeom>
            <a:solidFill>
              <a:srgbClr val="000000"/>
            </a:solidFill>
            <a:ln w="9525">
              <a:noFill/>
              <a:miter lim="800000"/>
              <a:headEnd/>
              <a:tailEnd/>
            </a:ln>
          </p:spPr>
          <p:txBody>
            <a:bodyPr/>
            <a:lstStyle/>
            <a:p>
              <a:endParaRPr lang="fr-FR"/>
            </a:p>
          </p:txBody>
        </p:sp>
        <p:sp>
          <p:nvSpPr>
            <p:cNvPr id="25669" name="Line 67"/>
            <p:cNvSpPr>
              <a:spLocks noChangeShapeType="1"/>
            </p:cNvSpPr>
            <p:nvPr/>
          </p:nvSpPr>
          <p:spPr bwMode="auto">
            <a:xfrm>
              <a:off x="2579" y="2174"/>
              <a:ext cx="4" cy="0"/>
            </a:xfrm>
            <a:prstGeom prst="line">
              <a:avLst/>
            </a:prstGeom>
            <a:noFill/>
            <a:ln w="0">
              <a:solidFill>
                <a:srgbClr val="000000"/>
              </a:solidFill>
              <a:round/>
              <a:headEnd/>
              <a:tailEnd/>
            </a:ln>
          </p:spPr>
          <p:txBody>
            <a:bodyPr/>
            <a:lstStyle/>
            <a:p>
              <a:endParaRPr lang="fr-FR"/>
            </a:p>
          </p:txBody>
        </p:sp>
        <p:sp>
          <p:nvSpPr>
            <p:cNvPr id="25670" name="Line 68"/>
            <p:cNvSpPr>
              <a:spLocks noChangeShapeType="1"/>
            </p:cNvSpPr>
            <p:nvPr/>
          </p:nvSpPr>
          <p:spPr bwMode="auto">
            <a:xfrm>
              <a:off x="2579" y="2174"/>
              <a:ext cx="0" cy="4"/>
            </a:xfrm>
            <a:prstGeom prst="line">
              <a:avLst/>
            </a:prstGeom>
            <a:noFill/>
            <a:ln w="0">
              <a:solidFill>
                <a:srgbClr val="000000"/>
              </a:solidFill>
              <a:round/>
              <a:headEnd/>
              <a:tailEnd/>
            </a:ln>
          </p:spPr>
          <p:txBody>
            <a:bodyPr/>
            <a:lstStyle/>
            <a:p>
              <a:endParaRPr lang="fr-FR"/>
            </a:p>
          </p:txBody>
        </p:sp>
        <p:sp>
          <p:nvSpPr>
            <p:cNvPr id="25671" name="Rectangle 69"/>
            <p:cNvSpPr>
              <a:spLocks noChangeArrowheads="1"/>
            </p:cNvSpPr>
            <p:nvPr/>
          </p:nvSpPr>
          <p:spPr bwMode="auto">
            <a:xfrm>
              <a:off x="2583" y="2174"/>
              <a:ext cx="1653" cy="4"/>
            </a:xfrm>
            <a:prstGeom prst="rect">
              <a:avLst/>
            </a:prstGeom>
            <a:solidFill>
              <a:srgbClr val="000000"/>
            </a:solidFill>
            <a:ln w="9525">
              <a:noFill/>
              <a:miter lim="800000"/>
              <a:headEnd/>
              <a:tailEnd/>
            </a:ln>
          </p:spPr>
          <p:txBody>
            <a:bodyPr/>
            <a:lstStyle/>
            <a:p>
              <a:endParaRPr lang="fr-FR"/>
            </a:p>
          </p:txBody>
        </p:sp>
        <p:sp>
          <p:nvSpPr>
            <p:cNvPr id="25672" name="Line 70"/>
            <p:cNvSpPr>
              <a:spLocks noChangeShapeType="1"/>
            </p:cNvSpPr>
            <p:nvPr/>
          </p:nvSpPr>
          <p:spPr bwMode="auto">
            <a:xfrm>
              <a:off x="2583" y="2174"/>
              <a:ext cx="1653" cy="0"/>
            </a:xfrm>
            <a:prstGeom prst="line">
              <a:avLst/>
            </a:prstGeom>
            <a:noFill/>
            <a:ln w="0">
              <a:solidFill>
                <a:srgbClr val="000000"/>
              </a:solidFill>
              <a:round/>
              <a:headEnd/>
              <a:tailEnd/>
            </a:ln>
          </p:spPr>
          <p:txBody>
            <a:bodyPr/>
            <a:lstStyle/>
            <a:p>
              <a:endParaRPr lang="fr-FR"/>
            </a:p>
          </p:txBody>
        </p:sp>
        <p:sp>
          <p:nvSpPr>
            <p:cNvPr id="25673" name="Rectangle 71"/>
            <p:cNvSpPr>
              <a:spLocks noChangeArrowheads="1"/>
            </p:cNvSpPr>
            <p:nvPr/>
          </p:nvSpPr>
          <p:spPr bwMode="auto">
            <a:xfrm>
              <a:off x="4236" y="2174"/>
              <a:ext cx="3" cy="4"/>
            </a:xfrm>
            <a:prstGeom prst="rect">
              <a:avLst/>
            </a:prstGeom>
            <a:solidFill>
              <a:srgbClr val="000000"/>
            </a:solidFill>
            <a:ln w="9525">
              <a:noFill/>
              <a:miter lim="800000"/>
              <a:headEnd/>
              <a:tailEnd/>
            </a:ln>
          </p:spPr>
          <p:txBody>
            <a:bodyPr/>
            <a:lstStyle/>
            <a:p>
              <a:endParaRPr lang="fr-FR"/>
            </a:p>
          </p:txBody>
        </p:sp>
        <p:sp>
          <p:nvSpPr>
            <p:cNvPr id="25674" name="Line 72"/>
            <p:cNvSpPr>
              <a:spLocks noChangeShapeType="1"/>
            </p:cNvSpPr>
            <p:nvPr/>
          </p:nvSpPr>
          <p:spPr bwMode="auto">
            <a:xfrm>
              <a:off x="4236" y="2174"/>
              <a:ext cx="3" cy="0"/>
            </a:xfrm>
            <a:prstGeom prst="line">
              <a:avLst/>
            </a:prstGeom>
            <a:noFill/>
            <a:ln w="0">
              <a:solidFill>
                <a:srgbClr val="000000"/>
              </a:solidFill>
              <a:round/>
              <a:headEnd/>
              <a:tailEnd/>
            </a:ln>
          </p:spPr>
          <p:txBody>
            <a:bodyPr/>
            <a:lstStyle/>
            <a:p>
              <a:endParaRPr lang="fr-FR"/>
            </a:p>
          </p:txBody>
        </p:sp>
        <p:sp>
          <p:nvSpPr>
            <p:cNvPr id="25675" name="Line 73"/>
            <p:cNvSpPr>
              <a:spLocks noChangeShapeType="1"/>
            </p:cNvSpPr>
            <p:nvPr/>
          </p:nvSpPr>
          <p:spPr bwMode="auto">
            <a:xfrm>
              <a:off x="4236" y="2174"/>
              <a:ext cx="0" cy="4"/>
            </a:xfrm>
            <a:prstGeom prst="line">
              <a:avLst/>
            </a:prstGeom>
            <a:noFill/>
            <a:ln w="0">
              <a:solidFill>
                <a:srgbClr val="000000"/>
              </a:solidFill>
              <a:round/>
              <a:headEnd/>
              <a:tailEnd/>
            </a:ln>
          </p:spPr>
          <p:txBody>
            <a:bodyPr/>
            <a:lstStyle/>
            <a:p>
              <a:endParaRPr lang="fr-FR"/>
            </a:p>
          </p:txBody>
        </p:sp>
        <p:sp>
          <p:nvSpPr>
            <p:cNvPr id="25676" name="Rectangle 74"/>
            <p:cNvSpPr>
              <a:spLocks noChangeArrowheads="1"/>
            </p:cNvSpPr>
            <p:nvPr/>
          </p:nvSpPr>
          <p:spPr bwMode="auto">
            <a:xfrm>
              <a:off x="635" y="2178"/>
              <a:ext cx="4" cy="101"/>
            </a:xfrm>
            <a:prstGeom prst="rect">
              <a:avLst/>
            </a:prstGeom>
            <a:solidFill>
              <a:srgbClr val="000000"/>
            </a:solidFill>
            <a:ln w="9525">
              <a:noFill/>
              <a:miter lim="800000"/>
              <a:headEnd/>
              <a:tailEnd/>
            </a:ln>
          </p:spPr>
          <p:txBody>
            <a:bodyPr/>
            <a:lstStyle/>
            <a:p>
              <a:endParaRPr lang="fr-FR"/>
            </a:p>
          </p:txBody>
        </p:sp>
        <p:sp>
          <p:nvSpPr>
            <p:cNvPr id="25677" name="Line 75"/>
            <p:cNvSpPr>
              <a:spLocks noChangeShapeType="1"/>
            </p:cNvSpPr>
            <p:nvPr/>
          </p:nvSpPr>
          <p:spPr bwMode="auto">
            <a:xfrm>
              <a:off x="635" y="2178"/>
              <a:ext cx="0" cy="101"/>
            </a:xfrm>
            <a:prstGeom prst="line">
              <a:avLst/>
            </a:prstGeom>
            <a:noFill/>
            <a:ln w="0">
              <a:solidFill>
                <a:srgbClr val="000000"/>
              </a:solidFill>
              <a:round/>
              <a:headEnd/>
              <a:tailEnd/>
            </a:ln>
          </p:spPr>
          <p:txBody>
            <a:bodyPr/>
            <a:lstStyle/>
            <a:p>
              <a:endParaRPr lang="fr-FR"/>
            </a:p>
          </p:txBody>
        </p:sp>
        <p:sp>
          <p:nvSpPr>
            <p:cNvPr id="25678" name="Rectangle 76"/>
            <p:cNvSpPr>
              <a:spLocks noChangeArrowheads="1"/>
            </p:cNvSpPr>
            <p:nvPr/>
          </p:nvSpPr>
          <p:spPr bwMode="auto">
            <a:xfrm>
              <a:off x="2579" y="2178"/>
              <a:ext cx="4" cy="101"/>
            </a:xfrm>
            <a:prstGeom prst="rect">
              <a:avLst/>
            </a:prstGeom>
            <a:solidFill>
              <a:srgbClr val="000000"/>
            </a:solidFill>
            <a:ln w="9525">
              <a:noFill/>
              <a:miter lim="800000"/>
              <a:headEnd/>
              <a:tailEnd/>
            </a:ln>
          </p:spPr>
          <p:txBody>
            <a:bodyPr/>
            <a:lstStyle/>
            <a:p>
              <a:endParaRPr lang="fr-FR"/>
            </a:p>
          </p:txBody>
        </p:sp>
        <p:sp>
          <p:nvSpPr>
            <p:cNvPr id="25679" name="Line 77"/>
            <p:cNvSpPr>
              <a:spLocks noChangeShapeType="1"/>
            </p:cNvSpPr>
            <p:nvPr/>
          </p:nvSpPr>
          <p:spPr bwMode="auto">
            <a:xfrm>
              <a:off x="2579" y="2178"/>
              <a:ext cx="0" cy="101"/>
            </a:xfrm>
            <a:prstGeom prst="line">
              <a:avLst/>
            </a:prstGeom>
            <a:noFill/>
            <a:ln w="0">
              <a:solidFill>
                <a:srgbClr val="000000"/>
              </a:solidFill>
              <a:round/>
              <a:headEnd/>
              <a:tailEnd/>
            </a:ln>
          </p:spPr>
          <p:txBody>
            <a:bodyPr/>
            <a:lstStyle/>
            <a:p>
              <a:endParaRPr lang="fr-FR"/>
            </a:p>
          </p:txBody>
        </p:sp>
        <p:sp>
          <p:nvSpPr>
            <p:cNvPr id="25680" name="Rectangle 78"/>
            <p:cNvSpPr>
              <a:spLocks noChangeArrowheads="1"/>
            </p:cNvSpPr>
            <p:nvPr/>
          </p:nvSpPr>
          <p:spPr bwMode="auto">
            <a:xfrm>
              <a:off x="4236" y="2178"/>
              <a:ext cx="3" cy="101"/>
            </a:xfrm>
            <a:prstGeom prst="rect">
              <a:avLst/>
            </a:prstGeom>
            <a:solidFill>
              <a:srgbClr val="000000"/>
            </a:solidFill>
            <a:ln w="9525">
              <a:noFill/>
              <a:miter lim="800000"/>
              <a:headEnd/>
              <a:tailEnd/>
            </a:ln>
          </p:spPr>
          <p:txBody>
            <a:bodyPr/>
            <a:lstStyle/>
            <a:p>
              <a:endParaRPr lang="fr-FR"/>
            </a:p>
          </p:txBody>
        </p:sp>
        <p:sp>
          <p:nvSpPr>
            <p:cNvPr id="25681" name="Line 79"/>
            <p:cNvSpPr>
              <a:spLocks noChangeShapeType="1"/>
            </p:cNvSpPr>
            <p:nvPr/>
          </p:nvSpPr>
          <p:spPr bwMode="auto">
            <a:xfrm>
              <a:off x="4236" y="2178"/>
              <a:ext cx="0" cy="101"/>
            </a:xfrm>
            <a:prstGeom prst="line">
              <a:avLst/>
            </a:prstGeom>
            <a:noFill/>
            <a:ln w="0">
              <a:solidFill>
                <a:srgbClr val="000000"/>
              </a:solidFill>
              <a:round/>
              <a:headEnd/>
              <a:tailEnd/>
            </a:ln>
          </p:spPr>
          <p:txBody>
            <a:bodyPr/>
            <a:lstStyle/>
            <a:p>
              <a:endParaRPr lang="fr-FR"/>
            </a:p>
          </p:txBody>
        </p:sp>
        <p:sp>
          <p:nvSpPr>
            <p:cNvPr id="25682" name="Rectangle 80"/>
            <p:cNvSpPr>
              <a:spLocks noChangeArrowheads="1"/>
            </p:cNvSpPr>
            <p:nvPr/>
          </p:nvSpPr>
          <p:spPr bwMode="auto">
            <a:xfrm>
              <a:off x="680" y="2285"/>
              <a:ext cx="449"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Ingénieurs</a:t>
              </a:r>
              <a:endParaRPr lang="fr-FR">
                <a:cs typeface="Arial" charset="0"/>
              </a:endParaRPr>
            </a:p>
          </p:txBody>
        </p:sp>
        <p:sp>
          <p:nvSpPr>
            <p:cNvPr id="25683" name="Rectangle 81"/>
            <p:cNvSpPr>
              <a:spLocks noChangeArrowheads="1"/>
            </p:cNvSpPr>
            <p:nvPr/>
          </p:nvSpPr>
          <p:spPr bwMode="auto">
            <a:xfrm>
              <a:off x="1092" y="2285"/>
              <a:ext cx="67"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a:t>
              </a:r>
              <a:endParaRPr lang="fr-FR">
                <a:cs typeface="Arial" charset="0"/>
              </a:endParaRPr>
            </a:p>
          </p:txBody>
        </p:sp>
        <p:sp>
          <p:nvSpPr>
            <p:cNvPr id="25684" name="Rectangle 82"/>
            <p:cNvSpPr>
              <a:spLocks noChangeArrowheads="1"/>
            </p:cNvSpPr>
            <p:nvPr/>
          </p:nvSpPr>
          <p:spPr bwMode="auto">
            <a:xfrm>
              <a:off x="1121" y="2285"/>
              <a:ext cx="1098"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conseils (niveau 10 A à 12)</a:t>
              </a:r>
              <a:endParaRPr lang="fr-FR">
                <a:cs typeface="Arial" charset="0"/>
              </a:endParaRPr>
            </a:p>
          </p:txBody>
        </p:sp>
        <p:sp>
          <p:nvSpPr>
            <p:cNvPr id="25685" name="Rectangle 83"/>
            <p:cNvSpPr>
              <a:spLocks noChangeArrowheads="1"/>
            </p:cNvSpPr>
            <p:nvPr/>
          </p:nvSpPr>
          <p:spPr bwMode="auto">
            <a:xfrm>
              <a:off x="2182" y="2285"/>
              <a:ext cx="62"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 </a:t>
              </a:r>
              <a:endParaRPr lang="fr-FR">
                <a:cs typeface="Arial" charset="0"/>
              </a:endParaRPr>
            </a:p>
          </p:txBody>
        </p:sp>
        <p:sp>
          <p:nvSpPr>
            <p:cNvPr id="25686" name="Rectangle 84"/>
            <p:cNvSpPr>
              <a:spLocks noChangeArrowheads="1"/>
            </p:cNvSpPr>
            <p:nvPr/>
          </p:nvSpPr>
          <p:spPr bwMode="auto">
            <a:xfrm>
              <a:off x="3280" y="2285"/>
              <a:ext cx="480" cy="107"/>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341 salariés</a:t>
              </a:r>
              <a:endParaRPr lang="fr-FR">
                <a:cs typeface="Arial" charset="0"/>
              </a:endParaRPr>
            </a:p>
          </p:txBody>
        </p:sp>
        <p:sp>
          <p:nvSpPr>
            <p:cNvPr id="25687" name="Rectangle 85"/>
            <p:cNvSpPr>
              <a:spLocks noChangeArrowheads="1"/>
            </p:cNvSpPr>
            <p:nvPr/>
          </p:nvSpPr>
          <p:spPr bwMode="auto">
            <a:xfrm>
              <a:off x="3755" y="2285"/>
              <a:ext cx="62"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 </a:t>
              </a:r>
              <a:endParaRPr lang="fr-FR">
                <a:cs typeface="Arial" charset="0"/>
              </a:endParaRPr>
            </a:p>
          </p:txBody>
        </p:sp>
        <p:sp>
          <p:nvSpPr>
            <p:cNvPr id="25688" name="Rectangle 86"/>
            <p:cNvSpPr>
              <a:spLocks noChangeArrowheads="1"/>
            </p:cNvSpPr>
            <p:nvPr/>
          </p:nvSpPr>
          <p:spPr bwMode="auto">
            <a:xfrm>
              <a:off x="635" y="2279"/>
              <a:ext cx="4" cy="3"/>
            </a:xfrm>
            <a:prstGeom prst="rect">
              <a:avLst/>
            </a:prstGeom>
            <a:solidFill>
              <a:srgbClr val="000000"/>
            </a:solidFill>
            <a:ln w="9525">
              <a:noFill/>
              <a:miter lim="800000"/>
              <a:headEnd/>
              <a:tailEnd/>
            </a:ln>
          </p:spPr>
          <p:txBody>
            <a:bodyPr/>
            <a:lstStyle/>
            <a:p>
              <a:endParaRPr lang="fr-FR"/>
            </a:p>
          </p:txBody>
        </p:sp>
        <p:sp>
          <p:nvSpPr>
            <p:cNvPr id="25689" name="Line 87"/>
            <p:cNvSpPr>
              <a:spLocks noChangeShapeType="1"/>
            </p:cNvSpPr>
            <p:nvPr/>
          </p:nvSpPr>
          <p:spPr bwMode="auto">
            <a:xfrm>
              <a:off x="635" y="2279"/>
              <a:ext cx="4" cy="0"/>
            </a:xfrm>
            <a:prstGeom prst="line">
              <a:avLst/>
            </a:prstGeom>
            <a:noFill/>
            <a:ln w="0">
              <a:solidFill>
                <a:srgbClr val="000000"/>
              </a:solidFill>
              <a:round/>
              <a:headEnd/>
              <a:tailEnd/>
            </a:ln>
          </p:spPr>
          <p:txBody>
            <a:bodyPr/>
            <a:lstStyle/>
            <a:p>
              <a:endParaRPr lang="fr-FR"/>
            </a:p>
          </p:txBody>
        </p:sp>
        <p:sp>
          <p:nvSpPr>
            <p:cNvPr id="25690" name="Line 88"/>
            <p:cNvSpPr>
              <a:spLocks noChangeShapeType="1"/>
            </p:cNvSpPr>
            <p:nvPr/>
          </p:nvSpPr>
          <p:spPr bwMode="auto">
            <a:xfrm>
              <a:off x="635" y="2279"/>
              <a:ext cx="0" cy="3"/>
            </a:xfrm>
            <a:prstGeom prst="line">
              <a:avLst/>
            </a:prstGeom>
            <a:noFill/>
            <a:ln w="0">
              <a:solidFill>
                <a:srgbClr val="000000"/>
              </a:solidFill>
              <a:round/>
              <a:headEnd/>
              <a:tailEnd/>
            </a:ln>
          </p:spPr>
          <p:txBody>
            <a:bodyPr/>
            <a:lstStyle/>
            <a:p>
              <a:endParaRPr lang="fr-FR"/>
            </a:p>
          </p:txBody>
        </p:sp>
        <p:sp>
          <p:nvSpPr>
            <p:cNvPr id="25691" name="Rectangle 89"/>
            <p:cNvSpPr>
              <a:spLocks noChangeArrowheads="1"/>
            </p:cNvSpPr>
            <p:nvPr/>
          </p:nvSpPr>
          <p:spPr bwMode="auto">
            <a:xfrm>
              <a:off x="639" y="2279"/>
              <a:ext cx="1940" cy="3"/>
            </a:xfrm>
            <a:prstGeom prst="rect">
              <a:avLst/>
            </a:prstGeom>
            <a:solidFill>
              <a:srgbClr val="000000"/>
            </a:solidFill>
            <a:ln w="9525">
              <a:noFill/>
              <a:miter lim="800000"/>
              <a:headEnd/>
              <a:tailEnd/>
            </a:ln>
          </p:spPr>
          <p:txBody>
            <a:bodyPr/>
            <a:lstStyle/>
            <a:p>
              <a:endParaRPr lang="fr-FR"/>
            </a:p>
          </p:txBody>
        </p:sp>
        <p:sp>
          <p:nvSpPr>
            <p:cNvPr id="25692" name="Line 90"/>
            <p:cNvSpPr>
              <a:spLocks noChangeShapeType="1"/>
            </p:cNvSpPr>
            <p:nvPr/>
          </p:nvSpPr>
          <p:spPr bwMode="auto">
            <a:xfrm>
              <a:off x="639" y="2279"/>
              <a:ext cx="1940" cy="0"/>
            </a:xfrm>
            <a:prstGeom prst="line">
              <a:avLst/>
            </a:prstGeom>
            <a:noFill/>
            <a:ln w="0">
              <a:solidFill>
                <a:srgbClr val="000000"/>
              </a:solidFill>
              <a:round/>
              <a:headEnd/>
              <a:tailEnd/>
            </a:ln>
          </p:spPr>
          <p:txBody>
            <a:bodyPr/>
            <a:lstStyle/>
            <a:p>
              <a:endParaRPr lang="fr-FR"/>
            </a:p>
          </p:txBody>
        </p:sp>
        <p:sp>
          <p:nvSpPr>
            <p:cNvPr id="25693" name="Rectangle 91"/>
            <p:cNvSpPr>
              <a:spLocks noChangeArrowheads="1"/>
            </p:cNvSpPr>
            <p:nvPr/>
          </p:nvSpPr>
          <p:spPr bwMode="auto">
            <a:xfrm>
              <a:off x="2579" y="2279"/>
              <a:ext cx="4" cy="3"/>
            </a:xfrm>
            <a:prstGeom prst="rect">
              <a:avLst/>
            </a:prstGeom>
            <a:solidFill>
              <a:srgbClr val="000000"/>
            </a:solidFill>
            <a:ln w="9525">
              <a:noFill/>
              <a:miter lim="800000"/>
              <a:headEnd/>
              <a:tailEnd/>
            </a:ln>
          </p:spPr>
          <p:txBody>
            <a:bodyPr/>
            <a:lstStyle/>
            <a:p>
              <a:endParaRPr lang="fr-FR"/>
            </a:p>
          </p:txBody>
        </p:sp>
        <p:sp>
          <p:nvSpPr>
            <p:cNvPr id="25694" name="Line 92"/>
            <p:cNvSpPr>
              <a:spLocks noChangeShapeType="1"/>
            </p:cNvSpPr>
            <p:nvPr/>
          </p:nvSpPr>
          <p:spPr bwMode="auto">
            <a:xfrm>
              <a:off x="2579" y="2279"/>
              <a:ext cx="4" cy="0"/>
            </a:xfrm>
            <a:prstGeom prst="line">
              <a:avLst/>
            </a:prstGeom>
            <a:noFill/>
            <a:ln w="0">
              <a:solidFill>
                <a:srgbClr val="000000"/>
              </a:solidFill>
              <a:round/>
              <a:headEnd/>
              <a:tailEnd/>
            </a:ln>
          </p:spPr>
          <p:txBody>
            <a:bodyPr/>
            <a:lstStyle/>
            <a:p>
              <a:endParaRPr lang="fr-FR"/>
            </a:p>
          </p:txBody>
        </p:sp>
        <p:sp>
          <p:nvSpPr>
            <p:cNvPr id="25695" name="Line 93"/>
            <p:cNvSpPr>
              <a:spLocks noChangeShapeType="1"/>
            </p:cNvSpPr>
            <p:nvPr/>
          </p:nvSpPr>
          <p:spPr bwMode="auto">
            <a:xfrm>
              <a:off x="2579" y="2279"/>
              <a:ext cx="0" cy="3"/>
            </a:xfrm>
            <a:prstGeom prst="line">
              <a:avLst/>
            </a:prstGeom>
            <a:noFill/>
            <a:ln w="0">
              <a:solidFill>
                <a:srgbClr val="000000"/>
              </a:solidFill>
              <a:round/>
              <a:headEnd/>
              <a:tailEnd/>
            </a:ln>
          </p:spPr>
          <p:txBody>
            <a:bodyPr/>
            <a:lstStyle/>
            <a:p>
              <a:endParaRPr lang="fr-FR"/>
            </a:p>
          </p:txBody>
        </p:sp>
        <p:sp>
          <p:nvSpPr>
            <p:cNvPr id="25696" name="Rectangle 94"/>
            <p:cNvSpPr>
              <a:spLocks noChangeArrowheads="1"/>
            </p:cNvSpPr>
            <p:nvPr/>
          </p:nvSpPr>
          <p:spPr bwMode="auto">
            <a:xfrm>
              <a:off x="2583" y="2279"/>
              <a:ext cx="1653" cy="3"/>
            </a:xfrm>
            <a:prstGeom prst="rect">
              <a:avLst/>
            </a:prstGeom>
            <a:solidFill>
              <a:srgbClr val="000000"/>
            </a:solidFill>
            <a:ln w="9525">
              <a:noFill/>
              <a:miter lim="800000"/>
              <a:headEnd/>
              <a:tailEnd/>
            </a:ln>
          </p:spPr>
          <p:txBody>
            <a:bodyPr/>
            <a:lstStyle/>
            <a:p>
              <a:endParaRPr lang="fr-FR"/>
            </a:p>
          </p:txBody>
        </p:sp>
        <p:sp>
          <p:nvSpPr>
            <p:cNvPr id="25697" name="Line 95"/>
            <p:cNvSpPr>
              <a:spLocks noChangeShapeType="1"/>
            </p:cNvSpPr>
            <p:nvPr/>
          </p:nvSpPr>
          <p:spPr bwMode="auto">
            <a:xfrm>
              <a:off x="2583" y="2279"/>
              <a:ext cx="1653" cy="0"/>
            </a:xfrm>
            <a:prstGeom prst="line">
              <a:avLst/>
            </a:prstGeom>
            <a:noFill/>
            <a:ln w="0">
              <a:solidFill>
                <a:srgbClr val="000000"/>
              </a:solidFill>
              <a:round/>
              <a:headEnd/>
              <a:tailEnd/>
            </a:ln>
          </p:spPr>
          <p:txBody>
            <a:bodyPr/>
            <a:lstStyle/>
            <a:p>
              <a:endParaRPr lang="fr-FR"/>
            </a:p>
          </p:txBody>
        </p:sp>
        <p:sp>
          <p:nvSpPr>
            <p:cNvPr id="25698" name="Rectangle 96"/>
            <p:cNvSpPr>
              <a:spLocks noChangeArrowheads="1"/>
            </p:cNvSpPr>
            <p:nvPr/>
          </p:nvSpPr>
          <p:spPr bwMode="auto">
            <a:xfrm>
              <a:off x="4236" y="2279"/>
              <a:ext cx="3" cy="3"/>
            </a:xfrm>
            <a:prstGeom prst="rect">
              <a:avLst/>
            </a:prstGeom>
            <a:solidFill>
              <a:srgbClr val="000000"/>
            </a:solidFill>
            <a:ln w="9525">
              <a:noFill/>
              <a:miter lim="800000"/>
              <a:headEnd/>
              <a:tailEnd/>
            </a:ln>
          </p:spPr>
          <p:txBody>
            <a:bodyPr/>
            <a:lstStyle/>
            <a:p>
              <a:endParaRPr lang="fr-FR"/>
            </a:p>
          </p:txBody>
        </p:sp>
        <p:sp>
          <p:nvSpPr>
            <p:cNvPr id="25699" name="Line 97"/>
            <p:cNvSpPr>
              <a:spLocks noChangeShapeType="1"/>
            </p:cNvSpPr>
            <p:nvPr/>
          </p:nvSpPr>
          <p:spPr bwMode="auto">
            <a:xfrm>
              <a:off x="4236" y="2279"/>
              <a:ext cx="3" cy="0"/>
            </a:xfrm>
            <a:prstGeom prst="line">
              <a:avLst/>
            </a:prstGeom>
            <a:noFill/>
            <a:ln w="0">
              <a:solidFill>
                <a:srgbClr val="000000"/>
              </a:solidFill>
              <a:round/>
              <a:headEnd/>
              <a:tailEnd/>
            </a:ln>
          </p:spPr>
          <p:txBody>
            <a:bodyPr/>
            <a:lstStyle/>
            <a:p>
              <a:endParaRPr lang="fr-FR"/>
            </a:p>
          </p:txBody>
        </p:sp>
        <p:sp>
          <p:nvSpPr>
            <p:cNvPr id="25700" name="Line 98"/>
            <p:cNvSpPr>
              <a:spLocks noChangeShapeType="1"/>
            </p:cNvSpPr>
            <p:nvPr/>
          </p:nvSpPr>
          <p:spPr bwMode="auto">
            <a:xfrm>
              <a:off x="4236" y="2279"/>
              <a:ext cx="0" cy="3"/>
            </a:xfrm>
            <a:prstGeom prst="line">
              <a:avLst/>
            </a:prstGeom>
            <a:noFill/>
            <a:ln w="0">
              <a:solidFill>
                <a:srgbClr val="000000"/>
              </a:solidFill>
              <a:round/>
              <a:headEnd/>
              <a:tailEnd/>
            </a:ln>
          </p:spPr>
          <p:txBody>
            <a:bodyPr/>
            <a:lstStyle/>
            <a:p>
              <a:endParaRPr lang="fr-FR"/>
            </a:p>
          </p:txBody>
        </p:sp>
        <p:sp>
          <p:nvSpPr>
            <p:cNvPr id="25701" name="Rectangle 99"/>
            <p:cNvSpPr>
              <a:spLocks noChangeArrowheads="1"/>
            </p:cNvSpPr>
            <p:nvPr/>
          </p:nvSpPr>
          <p:spPr bwMode="auto">
            <a:xfrm>
              <a:off x="635" y="2282"/>
              <a:ext cx="4" cy="102"/>
            </a:xfrm>
            <a:prstGeom prst="rect">
              <a:avLst/>
            </a:prstGeom>
            <a:solidFill>
              <a:srgbClr val="000000"/>
            </a:solidFill>
            <a:ln w="9525">
              <a:noFill/>
              <a:miter lim="800000"/>
              <a:headEnd/>
              <a:tailEnd/>
            </a:ln>
          </p:spPr>
          <p:txBody>
            <a:bodyPr/>
            <a:lstStyle/>
            <a:p>
              <a:endParaRPr lang="fr-FR"/>
            </a:p>
          </p:txBody>
        </p:sp>
        <p:sp>
          <p:nvSpPr>
            <p:cNvPr id="25702" name="Line 100"/>
            <p:cNvSpPr>
              <a:spLocks noChangeShapeType="1"/>
            </p:cNvSpPr>
            <p:nvPr/>
          </p:nvSpPr>
          <p:spPr bwMode="auto">
            <a:xfrm>
              <a:off x="635" y="2282"/>
              <a:ext cx="0" cy="102"/>
            </a:xfrm>
            <a:prstGeom prst="line">
              <a:avLst/>
            </a:prstGeom>
            <a:noFill/>
            <a:ln w="0">
              <a:solidFill>
                <a:srgbClr val="000000"/>
              </a:solidFill>
              <a:round/>
              <a:headEnd/>
              <a:tailEnd/>
            </a:ln>
          </p:spPr>
          <p:txBody>
            <a:bodyPr/>
            <a:lstStyle/>
            <a:p>
              <a:endParaRPr lang="fr-FR"/>
            </a:p>
          </p:txBody>
        </p:sp>
        <p:sp>
          <p:nvSpPr>
            <p:cNvPr id="25703" name="Rectangle 101"/>
            <p:cNvSpPr>
              <a:spLocks noChangeArrowheads="1"/>
            </p:cNvSpPr>
            <p:nvPr/>
          </p:nvSpPr>
          <p:spPr bwMode="auto">
            <a:xfrm>
              <a:off x="2579" y="2282"/>
              <a:ext cx="4" cy="102"/>
            </a:xfrm>
            <a:prstGeom prst="rect">
              <a:avLst/>
            </a:prstGeom>
            <a:solidFill>
              <a:srgbClr val="000000"/>
            </a:solidFill>
            <a:ln w="9525">
              <a:noFill/>
              <a:miter lim="800000"/>
              <a:headEnd/>
              <a:tailEnd/>
            </a:ln>
          </p:spPr>
          <p:txBody>
            <a:bodyPr/>
            <a:lstStyle/>
            <a:p>
              <a:endParaRPr lang="fr-FR"/>
            </a:p>
          </p:txBody>
        </p:sp>
        <p:sp>
          <p:nvSpPr>
            <p:cNvPr id="25704" name="Line 102"/>
            <p:cNvSpPr>
              <a:spLocks noChangeShapeType="1"/>
            </p:cNvSpPr>
            <p:nvPr/>
          </p:nvSpPr>
          <p:spPr bwMode="auto">
            <a:xfrm>
              <a:off x="2579" y="2282"/>
              <a:ext cx="0" cy="102"/>
            </a:xfrm>
            <a:prstGeom prst="line">
              <a:avLst/>
            </a:prstGeom>
            <a:noFill/>
            <a:ln w="0">
              <a:solidFill>
                <a:srgbClr val="000000"/>
              </a:solidFill>
              <a:round/>
              <a:headEnd/>
              <a:tailEnd/>
            </a:ln>
          </p:spPr>
          <p:txBody>
            <a:bodyPr/>
            <a:lstStyle/>
            <a:p>
              <a:endParaRPr lang="fr-FR"/>
            </a:p>
          </p:txBody>
        </p:sp>
        <p:sp>
          <p:nvSpPr>
            <p:cNvPr id="25705" name="Rectangle 103"/>
            <p:cNvSpPr>
              <a:spLocks noChangeArrowheads="1"/>
            </p:cNvSpPr>
            <p:nvPr/>
          </p:nvSpPr>
          <p:spPr bwMode="auto">
            <a:xfrm>
              <a:off x="4236" y="2282"/>
              <a:ext cx="3" cy="102"/>
            </a:xfrm>
            <a:prstGeom prst="rect">
              <a:avLst/>
            </a:prstGeom>
            <a:solidFill>
              <a:srgbClr val="000000"/>
            </a:solidFill>
            <a:ln w="9525">
              <a:noFill/>
              <a:miter lim="800000"/>
              <a:headEnd/>
              <a:tailEnd/>
            </a:ln>
          </p:spPr>
          <p:txBody>
            <a:bodyPr/>
            <a:lstStyle/>
            <a:p>
              <a:endParaRPr lang="fr-FR"/>
            </a:p>
          </p:txBody>
        </p:sp>
        <p:sp>
          <p:nvSpPr>
            <p:cNvPr id="25706" name="Line 104"/>
            <p:cNvSpPr>
              <a:spLocks noChangeShapeType="1"/>
            </p:cNvSpPr>
            <p:nvPr/>
          </p:nvSpPr>
          <p:spPr bwMode="auto">
            <a:xfrm>
              <a:off x="4236" y="2282"/>
              <a:ext cx="0" cy="102"/>
            </a:xfrm>
            <a:prstGeom prst="line">
              <a:avLst/>
            </a:prstGeom>
            <a:noFill/>
            <a:ln w="0">
              <a:solidFill>
                <a:srgbClr val="000000"/>
              </a:solidFill>
              <a:round/>
              <a:headEnd/>
              <a:tailEnd/>
            </a:ln>
          </p:spPr>
          <p:txBody>
            <a:bodyPr/>
            <a:lstStyle/>
            <a:p>
              <a:endParaRPr lang="fr-FR"/>
            </a:p>
          </p:txBody>
        </p:sp>
        <p:sp>
          <p:nvSpPr>
            <p:cNvPr id="25707" name="Rectangle 105"/>
            <p:cNvSpPr>
              <a:spLocks noChangeArrowheads="1"/>
            </p:cNvSpPr>
            <p:nvPr/>
          </p:nvSpPr>
          <p:spPr bwMode="auto">
            <a:xfrm>
              <a:off x="680" y="2391"/>
              <a:ext cx="1766"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Personnel soignant, éducatif et médical des </a:t>
              </a:r>
              <a:endParaRPr lang="fr-FR">
                <a:cs typeface="Arial" charset="0"/>
              </a:endParaRPr>
            </a:p>
          </p:txBody>
        </p:sp>
        <p:sp>
          <p:nvSpPr>
            <p:cNvPr id="25708" name="Rectangle 106"/>
            <p:cNvSpPr>
              <a:spLocks noChangeArrowheads="1"/>
            </p:cNvSpPr>
            <p:nvPr/>
          </p:nvSpPr>
          <p:spPr bwMode="auto">
            <a:xfrm>
              <a:off x="680" y="2491"/>
              <a:ext cx="1819"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établissements et œuvres (niveau 1 E à 12 E)</a:t>
              </a:r>
              <a:endParaRPr lang="fr-FR">
                <a:cs typeface="Arial" charset="0"/>
              </a:endParaRPr>
            </a:p>
          </p:txBody>
        </p:sp>
        <p:sp>
          <p:nvSpPr>
            <p:cNvPr id="25709" name="Rectangle 107"/>
            <p:cNvSpPr>
              <a:spLocks noChangeArrowheads="1"/>
            </p:cNvSpPr>
            <p:nvPr/>
          </p:nvSpPr>
          <p:spPr bwMode="auto">
            <a:xfrm>
              <a:off x="2466" y="2491"/>
              <a:ext cx="62"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 </a:t>
              </a:r>
              <a:endParaRPr lang="fr-FR">
                <a:cs typeface="Arial" charset="0"/>
              </a:endParaRPr>
            </a:p>
          </p:txBody>
        </p:sp>
        <p:sp>
          <p:nvSpPr>
            <p:cNvPr id="25710" name="Rectangle 108"/>
            <p:cNvSpPr>
              <a:spLocks noChangeArrowheads="1"/>
            </p:cNvSpPr>
            <p:nvPr/>
          </p:nvSpPr>
          <p:spPr bwMode="auto">
            <a:xfrm>
              <a:off x="3157" y="2391"/>
              <a:ext cx="603" cy="107"/>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10 768 salariés</a:t>
              </a:r>
              <a:endParaRPr lang="fr-FR">
                <a:cs typeface="Arial" charset="0"/>
              </a:endParaRPr>
            </a:p>
          </p:txBody>
        </p:sp>
        <p:sp>
          <p:nvSpPr>
            <p:cNvPr id="25711" name="Rectangle 109"/>
            <p:cNvSpPr>
              <a:spLocks noChangeArrowheads="1"/>
            </p:cNvSpPr>
            <p:nvPr/>
          </p:nvSpPr>
          <p:spPr bwMode="auto">
            <a:xfrm>
              <a:off x="3755" y="2391"/>
              <a:ext cx="62" cy="119"/>
            </a:xfrm>
            <a:prstGeom prst="rect">
              <a:avLst/>
            </a:prstGeom>
            <a:noFill/>
            <a:ln w="9525">
              <a:noFill/>
              <a:miter lim="800000"/>
              <a:headEnd/>
              <a:tailEnd/>
            </a:ln>
          </p:spPr>
          <p:txBody>
            <a:bodyPr wrap="none" lIns="0" tIns="0" rIns="0" bIns="0">
              <a:spAutoFit/>
            </a:bodyPr>
            <a:lstStyle/>
            <a:p>
              <a:r>
                <a:rPr lang="fr-FR" sz="1100">
                  <a:solidFill>
                    <a:srgbClr val="000000"/>
                  </a:solidFill>
                  <a:cs typeface="Arial" charset="0"/>
                </a:rPr>
                <a:t> </a:t>
              </a:r>
              <a:endParaRPr lang="fr-FR">
                <a:cs typeface="Arial" charset="0"/>
              </a:endParaRPr>
            </a:p>
          </p:txBody>
        </p:sp>
        <p:sp>
          <p:nvSpPr>
            <p:cNvPr id="25712" name="Rectangle 110"/>
            <p:cNvSpPr>
              <a:spLocks noChangeArrowheads="1"/>
            </p:cNvSpPr>
            <p:nvPr/>
          </p:nvSpPr>
          <p:spPr bwMode="auto">
            <a:xfrm>
              <a:off x="635" y="2384"/>
              <a:ext cx="4" cy="4"/>
            </a:xfrm>
            <a:prstGeom prst="rect">
              <a:avLst/>
            </a:prstGeom>
            <a:solidFill>
              <a:srgbClr val="000000"/>
            </a:solidFill>
            <a:ln w="9525">
              <a:noFill/>
              <a:miter lim="800000"/>
              <a:headEnd/>
              <a:tailEnd/>
            </a:ln>
          </p:spPr>
          <p:txBody>
            <a:bodyPr/>
            <a:lstStyle/>
            <a:p>
              <a:endParaRPr lang="fr-FR"/>
            </a:p>
          </p:txBody>
        </p:sp>
        <p:sp>
          <p:nvSpPr>
            <p:cNvPr id="25713" name="Line 111"/>
            <p:cNvSpPr>
              <a:spLocks noChangeShapeType="1"/>
            </p:cNvSpPr>
            <p:nvPr/>
          </p:nvSpPr>
          <p:spPr bwMode="auto">
            <a:xfrm>
              <a:off x="635" y="2384"/>
              <a:ext cx="4" cy="0"/>
            </a:xfrm>
            <a:prstGeom prst="line">
              <a:avLst/>
            </a:prstGeom>
            <a:noFill/>
            <a:ln w="0">
              <a:solidFill>
                <a:srgbClr val="000000"/>
              </a:solidFill>
              <a:round/>
              <a:headEnd/>
              <a:tailEnd/>
            </a:ln>
          </p:spPr>
          <p:txBody>
            <a:bodyPr/>
            <a:lstStyle/>
            <a:p>
              <a:endParaRPr lang="fr-FR"/>
            </a:p>
          </p:txBody>
        </p:sp>
        <p:sp>
          <p:nvSpPr>
            <p:cNvPr id="25714" name="Line 112"/>
            <p:cNvSpPr>
              <a:spLocks noChangeShapeType="1"/>
            </p:cNvSpPr>
            <p:nvPr/>
          </p:nvSpPr>
          <p:spPr bwMode="auto">
            <a:xfrm>
              <a:off x="635" y="2384"/>
              <a:ext cx="0" cy="4"/>
            </a:xfrm>
            <a:prstGeom prst="line">
              <a:avLst/>
            </a:prstGeom>
            <a:noFill/>
            <a:ln w="0">
              <a:solidFill>
                <a:srgbClr val="000000"/>
              </a:solidFill>
              <a:round/>
              <a:headEnd/>
              <a:tailEnd/>
            </a:ln>
          </p:spPr>
          <p:txBody>
            <a:bodyPr/>
            <a:lstStyle/>
            <a:p>
              <a:endParaRPr lang="fr-FR"/>
            </a:p>
          </p:txBody>
        </p:sp>
        <p:sp>
          <p:nvSpPr>
            <p:cNvPr id="25715" name="Rectangle 113"/>
            <p:cNvSpPr>
              <a:spLocks noChangeArrowheads="1"/>
            </p:cNvSpPr>
            <p:nvPr/>
          </p:nvSpPr>
          <p:spPr bwMode="auto">
            <a:xfrm>
              <a:off x="639" y="2384"/>
              <a:ext cx="1940" cy="4"/>
            </a:xfrm>
            <a:prstGeom prst="rect">
              <a:avLst/>
            </a:prstGeom>
            <a:solidFill>
              <a:srgbClr val="000000"/>
            </a:solidFill>
            <a:ln w="9525">
              <a:noFill/>
              <a:miter lim="800000"/>
              <a:headEnd/>
              <a:tailEnd/>
            </a:ln>
          </p:spPr>
          <p:txBody>
            <a:bodyPr/>
            <a:lstStyle/>
            <a:p>
              <a:endParaRPr lang="fr-FR"/>
            </a:p>
          </p:txBody>
        </p:sp>
        <p:sp>
          <p:nvSpPr>
            <p:cNvPr id="25716" name="Line 114"/>
            <p:cNvSpPr>
              <a:spLocks noChangeShapeType="1"/>
            </p:cNvSpPr>
            <p:nvPr/>
          </p:nvSpPr>
          <p:spPr bwMode="auto">
            <a:xfrm>
              <a:off x="639" y="2384"/>
              <a:ext cx="1940" cy="0"/>
            </a:xfrm>
            <a:prstGeom prst="line">
              <a:avLst/>
            </a:prstGeom>
            <a:noFill/>
            <a:ln w="0">
              <a:solidFill>
                <a:srgbClr val="000000"/>
              </a:solidFill>
              <a:round/>
              <a:headEnd/>
              <a:tailEnd/>
            </a:ln>
          </p:spPr>
          <p:txBody>
            <a:bodyPr/>
            <a:lstStyle/>
            <a:p>
              <a:endParaRPr lang="fr-FR"/>
            </a:p>
          </p:txBody>
        </p:sp>
        <p:sp>
          <p:nvSpPr>
            <p:cNvPr id="25717" name="Rectangle 115"/>
            <p:cNvSpPr>
              <a:spLocks noChangeArrowheads="1"/>
            </p:cNvSpPr>
            <p:nvPr/>
          </p:nvSpPr>
          <p:spPr bwMode="auto">
            <a:xfrm>
              <a:off x="2579" y="2384"/>
              <a:ext cx="4" cy="4"/>
            </a:xfrm>
            <a:prstGeom prst="rect">
              <a:avLst/>
            </a:prstGeom>
            <a:solidFill>
              <a:srgbClr val="000000"/>
            </a:solidFill>
            <a:ln w="9525">
              <a:noFill/>
              <a:miter lim="800000"/>
              <a:headEnd/>
              <a:tailEnd/>
            </a:ln>
          </p:spPr>
          <p:txBody>
            <a:bodyPr/>
            <a:lstStyle/>
            <a:p>
              <a:endParaRPr lang="fr-FR"/>
            </a:p>
          </p:txBody>
        </p:sp>
        <p:sp>
          <p:nvSpPr>
            <p:cNvPr id="25718" name="Line 116"/>
            <p:cNvSpPr>
              <a:spLocks noChangeShapeType="1"/>
            </p:cNvSpPr>
            <p:nvPr/>
          </p:nvSpPr>
          <p:spPr bwMode="auto">
            <a:xfrm>
              <a:off x="2579" y="2384"/>
              <a:ext cx="4" cy="0"/>
            </a:xfrm>
            <a:prstGeom prst="line">
              <a:avLst/>
            </a:prstGeom>
            <a:noFill/>
            <a:ln w="0">
              <a:solidFill>
                <a:srgbClr val="000000"/>
              </a:solidFill>
              <a:round/>
              <a:headEnd/>
              <a:tailEnd/>
            </a:ln>
          </p:spPr>
          <p:txBody>
            <a:bodyPr/>
            <a:lstStyle/>
            <a:p>
              <a:endParaRPr lang="fr-FR"/>
            </a:p>
          </p:txBody>
        </p:sp>
        <p:sp>
          <p:nvSpPr>
            <p:cNvPr id="25719" name="Line 117"/>
            <p:cNvSpPr>
              <a:spLocks noChangeShapeType="1"/>
            </p:cNvSpPr>
            <p:nvPr/>
          </p:nvSpPr>
          <p:spPr bwMode="auto">
            <a:xfrm>
              <a:off x="2579" y="2384"/>
              <a:ext cx="0" cy="4"/>
            </a:xfrm>
            <a:prstGeom prst="line">
              <a:avLst/>
            </a:prstGeom>
            <a:noFill/>
            <a:ln w="0">
              <a:solidFill>
                <a:srgbClr val="000000"/>
              </a:solidFill>
              <a:round/>
              <a:headEnd/>
              <a:tailEnd/>
            </a:ln>
          </p:spPr>
          <p:txBody>
            <a:bodyPr/>
            <a:lstStyle/>
            <a:p>
              <a:endParaRPr lang="fr-FR"/>
            </a:p>
          </p:txBody>
        </p:sp>
        <p:sp>
          <p:nvSpPr>
            <p:cNvPr id="25720" name="Rectangle 118"/>
            <p:cNvSpPr>
              <a:spLocks noChangeArrowheads="1"/>
            </p:cNvSpPr>
            <p:nvPr/>
          </p:nvSpPr>
          <p:spPr bwMode="auto">
            <a:xfrm>
              <a:off x="2583" y="2384"/>
              <a:ext cx="1653" cy="4"/>
            </a:xfrm>
            <a:prstGeom prst="rect">
              <a:avLst/>
            </a:prstGeom>
            <a:solidFill>
              <a:srgbClr val="000000"/>
            </a:solidFill>
            <a:ln w="9525">
              <a:noFill/>
              <a:miter lim="800000"/>
              <a:headEnd/>
              <a:tailEnd/>
            </a:ln>
          </p:spPr>
          <p:txBody>
            <a:bodyPr/>
            <a:lstStyle/>
            <a:p>
              <a:endParaRPr lang="fr-FR"/>
            </a:p>
          </p:txBody>
        </p:sp>
        <p:sp>
          <p:nvSpPr>
            <p:cNvPr id="25721" name="Line 119"/>
            <p:cNvSpPr>
              <a:spLocks noChangeShapeType="1"/>
            </p:cNvSpPr>
            <p:nvPr/>
          </p:nvSpPr>
          <p:spPr bwMode="auto">
            <a:xfrm>
              <a:off x="2583" y="2384"/>
              <a:ext cx="1653" cy="0"/>
            </a:xfrm>
            <a:prstGeom prst="line">
              <a:avLst/>
            </a:prstGeom>
            <a:noFill/>
            <a:ln w="0">
              <a:solidFill>
                <a:srgbClr val="000000"/>
              </a:solidFill>
              <a:round/>
              <a:headEnd/>
              <a:tailEnd/>
            </a:ln>
          </p:spPr>
          <p:txBody>
            <a:bodyPr/>
            <a:lstStyle/>
            <a:p>
              <a:endParaRPr lang="fr-FR"/>
            </a:p>
          </p:txBody>
        </p:sp>
        <p:sp>
          <p:nvSpPr>
            <p:cNvPr id="25722" name="Rectangle 120"/>
            <p:cNvSpPr>
              <a:spLocks noChangeArrowheads="1"/>
            </p:cNvSpPr>
            <p:nvPr/>
          </p:nvSpPr>
          <p:spPr bwMode="auto">
            <a:xfrm>
              <a:off x="4236" y="2384"/>
              <a:ext cx="3" cy="4"/>
            </a:xfrm>
            <a:prstGeom prst="rect">
              <a:avLst/>
            </a:prstGeom>
            <a:solidFill>
              <a:srgbClr val="000000"/>
            </a:solidFill>
            <a:ln w="9525">
              <a:noFill/>
              <a:miter lim="800000"/>
              <a:headEnd/>
              <a:tailEnd/>
            </a:ln>
          </p:spPr>
          <p:txBody>
            <a:bodyPr/>
            <a:lstStyle/>
            <a:p>
              <a:endParaRPr lang="fr-FR"/>
            </a:p>
          </p:txBody>
        </p:sp>
        <p:sp>
          <p:nvSpPr>
            <p:cNvPr id="25723" name="Line 121"/>
            <p:cNvSpPr>
              <a:spLocks noChangeShapeType="1"/>
            </p:cNvSpPr>
            <p:nvPr/>
          </p:nvSpPr>
          <p:spPr bwMode="auto">
            <a:xfrm>
              <a:off x="4236" y="2384"/>
              <a:ext cx="3" cy="0"/>
            </a:xfrm>
            <a:prstGeom prst="line">
              <a:avLst/>
            </a:prstGeom>
            <a:noFill/>
            <a:ln w="0">
              <a:solidFill>
                <a:srgbClr val="000000"/>
              </a:solidFill>
              <a:round/>
              <a:headEnd/>
              <a:tailEnd/>
            </a:ln>
          </p:spPr>
          <p:txBody>
            <a:bodyPr/>
            <a:lstStyle/>
            <a:p>
              <a:endParaRPr lang="fr-FR"/>
            </a:p>
          </p:txBody>
        </p:sp>
        <p:sp>
          <p:nvSpPr>
            <p:cNvPr id="25724" name="Line 122"/>
            <p:cNvSpPr>
              <a:spLocks noChangeShapeType="1"/>
            </p:cNvSpPr>
            <p:nvPr/>
          </p:nvSpPr>
          <p:spPr bwMode="auto">
            <a:xfrm>
              <a:off x="4236" y="2384"/>
              <a:ext cx="0" cy="4"/>
            </a:xfrm>
            <a:prstGeom prst="line">
              <a:avLst/>
            </a:prstGeom>
            <a:noFill/>
            <a:ln w="0">
              <a:solidFill>
                <a:srgbClr val="000000"/>
              </a:solidFill>
              <a:round/>
              <a:headEnd/>
              <a:tailEnd/>
            </a:ln>
          </p:spPr>
          <p:txBody>
            <a:bodyPr/>
            <a:lstStyle/>
            <a:p>
              <a:endParaRPr lang="fr-FR"/>
            </a:p>
          </p:txBody>
        </p:sp>
        <p:sp>
          <p:nvSpPr>
            <p:cNvPr id="25725" name="Rectangle 123"/>
            <p:cNvSpPr>
              <a:spLocks noChangeArrowheads="1"/>
            </p:cNvSpPr>
            <p:nvPr/>
          </p:nvSpPr>
          <p:spPr bwMode="auto">
            <a:xfrm>
              <a:off x="635" y="2388"/>
              <a:ext cx="4" cy="202"/>
            </a:xfrm>
            <a:prstGeom prst="rect">
              <a:avLst/>
            </a:prstGeom>
            <a:solidFill>
              <a:srgbClr val="000000"/>
            </a:solidFill>
            <a:ln w="9525">
              <a:noFill/>
              <a:miter lim="800000"/>
              <a:headEnd/>
              <a:tailEnd/>
            </a:ln>
          </p:spPr>
          <p:txBody>
            <a:bodyPr/>
            <a:lstStyle/>
            <a:p>
              <a:endParaRPr lang="fr-FR"/>
            </a:p>
          </p:txBody>
        </p:sp>
        <p:sp>
          <p:nvSpPr>
            <p:cNvPr id="25726" name="Line 124"/>
            <p:cNvSpPr>
              <a:spLocks noChangeShapeType="1"/>
            </p:cNvSpPr>
            <p:nvPr/>
          </p:nvSpPr>
          <p:spPr bwMode="auto">
            <a:xfrm>
              <a:off x="635" y="2388"/>
              <a:ext cx="0" cy="202"/>
            </a:xfrm>
            <a:prstGeom prst="line">
              <a:avLst/>
            </a:prstGeom>
            <a:noFill/>
            <a:ln w="0">
              <a:solidFill>
                <a:srgbClr val="000000"/>
              </a:solidFill>
              <a:round/>
              <a:headEnd/>
              <a:tailEnd/>
            </a:ln>
          </p:spPr>
          <p:txBody>
            <a:bodyPr/>
            <a:lstStyle/>
            <a:p>
              <a:endParaRPr lang="fr-FR"/>
            </a:p>
          </p:txBody>
        </p:sp>
        <p:sp>
          <p:nvSpPr>
            <p:cNvPr id="25727" name="Rectangle 125"/>
            <p:cNvSpPr>
              <a:spLocks noChangeArrowheads="1"/>
            </p:cNvSpPr>
            <p:nvPr/>
          </p:nvSpPr>
          <p:spPr bwMode="auto">
            <a:xfrm>
              <a:off x="635" y="2590"/>
              <a:ext cx="4" cy="4"/>
            </a:xfrm>
            <a:prstGeom prst="rect">
              <a:avLst/>
            </a:prstGeom>
            <a:solidFill>
              <a:srgbClr val="000000"/>
            </a:solidFill>
            <a:ln w="9525">
              <a:noFill/>
              <a:miter lim="800000"/>
              <a:headEnd/>
              <a:tailEnd/>
            </a:ln>
          </p:spPr>
          <p:txBody>
            <a:bodyPr/>
            <a:lstStyle/>
            <a:p>
              <a:endParaRPr lang="fr-FR"/>
            </a:p>
          </p:txBody>
        </p:sp>
        <p:sp>
          <p:nvSpPr>
            <p:cNvPr id="25728" name="Line 126"/>
            <p:cNvSpPr>
              <a:spLocks noChangeShapeType="1"/>
            </p:cNvSpPr>
            <p:nvPr/>
          </p:nvSpPr>
          <p:spPr bwMode="auto">
            <a:xfrm>
              <a:off x="635" y="2590"/>
              <a:ext cx="4" cy="0"/>
            </a:xfrm>
            <a:prstGeom prst="line">
              <a:avLst/>
            </a:prstGeom>
            <a:noFill/>
            <a:ln w="0">
              <a:solidFill>
                <a:srgbClr val="000000"/>
              </a:solidFill>
              <a:round/>
              <a:headEnd/>
              <a:tailEnd/>
            </a:ln>
          </p:spPr>
          <p:txBody>
            <a:bodyPr/>
            <a:lstStyle/>
            <a:p>
              <a:endParaRPr lang="fr-FR"/>
            </a:p>
          </p:txBody>
        </p:sp>
        <p:sp>
          <p:nvSpPr>
            <p:cNvPr id="25729" name="Line 127"/>
            <p:cNvSpPr>
              <a:spLocks noChangeShapeType="1"/>
            </p:cNvSpPr>
            <p:nvPr/>
          </p:nvSpPr>
          <p:spPr bwMode="auto">
            <a:xfrm>
              <a:off x="635" y="2590"/>
              <a:ext cx="0" cy="4"/>
            </a:xfrm>
            <a:prstGeom prst="line">
              <a:avLst/>
            </a:prstGeom>
            <a:noFill/>
            <a:ln w="0">
              <a:solidFill>
                <a:srgbClr val="000000"/>
              </a:solidFill>
              <a:round/>
              <a:headEnd/>
              <a:tailEnd/>
            </a:ln>
          </p:spPr>
          <p:txBody>
            <a:bodyPr/>
            <a:lstStyle/>
            <a:p>
              <a:endParaRPr lang="fr-FR"/>
            </a:p>
          </p:txBody>
        </p:sp>
        <p:sp>
          <p:nvSpPr>
            <p:cNvPr id="25730" name="Rectangle 128"/>
            <p:cNvSpPr>
              <a:spLocks noChangeArrowheads="1"/>
            </p:cNvSpPr>
            <p:nvPr/>
          </p:nvSpPr>
          <p:spPr bwMode="auto">
            <a:xfrm>
              <a:off x="635" y="2590"/>
              <a:ext cx="4" cy="4"/>
            </a:xfrm>
            <a:prstGeom prst="rect">
              <a:avLst/>
            </a:prstGeom>
            <a:solidFill>
              <a:srgbClr val="000000"/>
            </a:solidFill>
            <a:ln w="9525">
              <a:noFill/>
              <a:miter lim="800000"/>
              <a:headEnd/>
              <a:tailEnd/>
            </a:ln>
          </p:spPr>
          <p:txBody>
            <a:bodyPr/>
            <a:lstStyle/>
            <a:p>
              <a:endParaRPr lang="fr-FR"/>
            </a:p>
          </p:txBody>
        </p:sp>
        <p:sp>
          <p:nvSpPr>
            <p:cNvPr id="25731" name="Line 129"/>
            <p:cNvSpPr>
              <a:spLocks noChangeShapeType="1"/>
            </p:cNvSpPr>
            <p:nvPr/>
          </p:nvSpPr>
          <p:spPr bwMode="auto">
            <a:xfrm>
              <a:off x="635" y="2590"/>
              <a:ext cx="4" cy="0"/>
            </a:xfrm>
            <a:prstGeom prst="line">
              <a:avLst/>
            </a:prstGeom>
            <a:noFill/>
            <a:ln w="0">
              <a:solidFill>
                <a:srgbClr val="000000"/>
              </a:solidFill>
              <a:round/>
              <a:headEnd/>
              <a:tailEnd/>
            </a:ln>
          </p:spPr>
          <p:txBody>
            <a:bodyPr/>
            <a:lstStyle/>
            <a:p>
              <a:endParaRPr lang="fr-FR"/>
            </a:p>
          </p:txBody>
        </p:sp>
        <p:sp>
          <p:nvSpPr>
            <p:cNvPr id="25732" name="Line 130"/>
            <p:cNvSpPr>
              <a:spLocks noChangeShapeType="1"/>
            </p:cNvSpPr>
            <p:nvPr/>
          </p:nvSpPr>
          <p:spPr bwMode="auto">
            <a:xfrm>
              <a:off x="635" y="2590"/>
              <a:ext cx="0" cy="4"/>
            </a:xfrm>
            <a:prstGeom prst="line">
              <a:avLst/>
            </a:prstGeom>
            <a:noFill/>
            <a:ln w="0">
              <a:solidFill>
                <a:srgbClr val="000000"/>
              </a:solidFill>
              <a:round/>
              <a:headEnd/>
              <a:tailEnd/>
            </a:ln>
          </p:spPr>
          <p:txBody>
            <a:bodyPr/>
            <a:lstStyle/>
            <a:p>
              <a:endParaRPr lang="fr-FR"/>
            </a:p>
          </p:txBody>
        </p:sp>
        <p:sp>
          <p:nvSpPr>
            <p:cNvPr id="25733" name="Rectangle 131"/>
            <p:cNvSpPr>
              <a:spLocks noChangeArrowheads="1"/>
            </p:cNvSpPr>
            <p:nvPr/>
          </p:nvSpPr>
          <p:spPr bwMode="auto">
            <a:xfrm>
              <a:off x="639" y="2590"/>
              <a:ext cx="1940" cy="4"/>
            </a:xfrm>
            <a:prstGeom prst="rect">
              <a:avLst/>
            </a:prstGeom>
            <a:solidFill>
              <a:srgbClr val="000000"/>
            </a:solidFill>
            <a:ln w="9525">
              <a:noFill/>
              <a:miter lim="800000"/>
              <a:headEnd/>
              <a:tailEnd/>
            </a:ln>
          </p:spPr>
          <p:txBody>
            <a:bodyPr/>
            <a:lstStyle/>
            <a:p>
              <a:endParaRPr lang="fr-FR"/>
            </a:p>
          </p:txBody>
        </p:sp>
        <p:sp>
          <p:nvSpPr>
            <p:cNvPr id="25734" name="Line 132"/>
            <p:cNvSpPr>
              <a:spLocks noChangeShapeType="1"/>
            </p:cNvSpPr>
            <p:nvPr/>
          </p:nvSpPr>
          <p:spPr bwMode="auto">
            <a:xfrm>
              <a:off x="639" y="2590"/>
              <a:ext cx="1940" cy="0"/>
            </a:xfrm>
            <a:prstGeom prst="line">
              <a:avLst/>
            </a:prstGeom>
            <a:noFill/>
            <a:ln w="0">
              <a:solidFill>
                <a:srgbClr val="000000"/>
              </a:solidFill>
              <a:round/>
              <a:headEnd/>
              <a:tailEnd/>
            </a:ln>
          </p:spPr>
          <p:txBody>
            <a:bodyPr/>
            <a:lstStyle/>
            <a:p>
              <a:endParaRPr lang="fr-FR"/>
            </a:p>
          </p:txBody>
        </p:sp>
        <p:sp>
          <p:nvSpPr>
            <p:cNvPr id="25735" name="Rectangle 133"/>
            <p:cNvSpPr>
              <a:spLocks noChangeArrowheads="1"/>
            </p:cNvSpPr>
            <p:nvPr/>
          </p:nvSpPr>
          <p:spPr bwMode="auto">
            <a:xfrm>
              <a:off x="2579" y="2388"/>
              <a:ext cx="4" cy="202"/>
            </a:xfrm>
            <a:prstGeom prst="rect">
              <a:avLst/>
            </a:prstGeom>
            <a:solidFill>
              <a:srgbClr val="000000"/>
            </a:solidFill>
            <a:ln w="9525">
              <a:noFill/>
              <a:miter lim="800000"/>
              <a:headEnd/>
              <a:tailEnd/>
            </a:ln>
          </p:spPr>
          <p:txBody>
            <a:bodyPr/>
            <a:lstStyle/>
            <a:p>
              <a:endParaRPr lang="fr-FR"/>
            </a:p>
          </p:txBody>
        </p:sp>
        <p:sp>
          <p:nvSpPr>
            <p:cNvPr id="25736" name="Line 134"/>
            <p:cNvSpPr>
              <a:spLocks noChangeShapeType="1"/>
            </p:cNvSpPr>
            <p:nvPr/>
          </p:nvSpPr>
          <p:spPr bwMode="auto">
            <a:xfrm>
              <a:off x="2579" y="2388"/>
              <a:ext cx="0" cy="202"/>
            </a:xfrm>
            <a:prstGeom prst="line">
              <a:avLst/>
            </a:prstGeom>
            <a:noFill/>
            <a:ln w="0">
              <a:solidFill>
                <a:srgbClr val="000000"/>
              </a:solidFill>
              <a:round/>
              <a:headEnd/>
              <a:tailEnd/>
            </a:ln>
          </p:spPr>
          <p:txBody>
            <a:bodyPr/>
            <a:lstStyle/>
            <a:p>
              <a:endParaRPr lang="fr-FR"/>
            </a:p>
          </p:txBody>
        </p:sp>
        <p:sp>
          <p:nvSpPr>
            <p:cNvPr id="25737" name="Rectangle 135"/>
            <p:cNvSpPr>
              <a:spLocks noChangeArrowheads="1"/>
            </p:cNvSpPr>
            <p:nvPr/>
          </p:nvSpPr>
          <p:spPr bwMode="auto">
            <a:xfrm>
              <a:off x="2579" y="2590"/>
              <a:ext cx="4" cy="4"/>
            </a:xfrm>
            <a:prstGeom prst="rect">
              <a:avLst/>
            </a:prstGeom>
            <a:solidFill>
              <a:srgbClr val="000000"/>
            </a:solidFill>
            <a:ln w="9525">
              <a:noFill/>
              <a:miter lim="800000"/>
              <a:headEnd/>
              <a:tailEnd/>
            </a:ln>
          </p:spPr>
          <p:txBody>
            <a:bodyPr/>
            <a:lstStyle/>
            <a:p>
              <a:endParaRPr lang="fr-FR"/>
            </a:p>
          </p:txBody>
        </p:sp>
        <p:sp>
          <p:nvSpPr>
            <p:cNvPr id="25738" name="Line 136"/>
            <p:cNvSpPr>
              <a:spLocks noChangeShapeType="1"/>
            </p:cNvSpPr>
            <p:nvPr/>
          </p:nvSpPr>
          <p:spPr bwMode="auto">
            <a:xfrm>
              <a:off x="2579" y="2590"/>
              <a:ext cx="4" cy="0"/>
            </a:xfrm>
            <a:prstGeom prst="line">
              <a:avLst/>
            </a:prstGeom>
            <a:noFill/>
            <a:ln w="0">
              <a:solidFill>
                <a:srgbClr val="000000"/>
              </a:solidFill>
              <a:round/>
              <a:headEnd/>
              <a:tailEnd/>
            </a:ln>
          </p:spPr>
          <p:txBody>
            <a:bodyPr/>
            <a:lstStyle/>
            <a:p>
              <a:endParaRPr lang="fr-FR"/>
            </a:p>
          </p:txBody>
        </p:sp>
        <p:sp>
          <p:nvSpPr>
            <p:cNvPr id="25739" name="Line 137"/>
            <p:cNvSpPr>
              <a:spLocks noChangeShapeType="1"/>
            </p:cNvSpPr>
            <p:nvPr/>
          </p:nvSpPr>
          <p:spPr bwMode="auto">
            <a:xfrm>
              <a:off x="2579" y="2590"/>
              <a:ext cx="0" cy="4"/>
            </a:xfrm>
            <a:prstGeom prst="line">
              <a:avLst/>
            </a:prstGeom>
            <a:noFill/>
            <a:ln w="0">
              <a:solidFill>
                <a:srgbClr val="000000"/>
              </a:solidFill>
              <a:round/>
              <a:headEnd/>
              <a:tailEnd/>
            </a:ln>
          </p:spPr>
          <p:txBody>
            <a:bodyPr/>
            <a:lstStyle/>
            <a:p>
              <a:endParaRPr lang="fr-FR"/>
            </a:p>
          </p:txBody>
        </p:sp>
        <p:sp>
          <p:nvSpPr>
            <p:cNvPr id="25740" name="Rectangle 138"/>
            <p:cNvSpPr>
              <a:spLocks noChangeArrowheads="1"/>
            </p:cNvSpPr>
            <p:nvPr/>
          </p:nvSpPr>
          <p:spPr bwMode="auto">
            <a:xfrm>
              <a:off x="2583" y="2590"/>
              <a:ext cx="1653" cy="4"/>
            </a:xfrm>
            <a:prstGeom prst="rect">
              <a:avLst/>
            </a:prstGeom>
            <a:solidFill>
              <a:srgbClr val="000000"/>
            </a:solidFill>
            <a:ln w="9525">
              <a:noFill/>
              <a:miter lim="800000"/>
              <a:headEnd/>
              <a:tailEnd/>
            </a:ln>
          </p:spPr>
          <p:txBody>
            <a:bodyPr/>
            <a:lstStyle/>
            <a:p>
              <a:endParaRPr lang="fr-FR"/>
            </a:p>
          </p:txBody>
        </p:sp>
        <p:sp>
          <p:nvSpPr>
            <p:cNvPr id="25741" name="Line 139"/>
            <p:cNvSpPr>
              <a:spLocks noChangeShapeType="1"/>
            </p:cNvSpPr>
            <p:nvPr/>
          </p:nvSpPr>
          <p:spPr bwMode="auto">
            <a:xfrm>
              <a:off x="2583" y="2590"/>
              <a:ext cx="1653" cy="0"/>
            </a:xfrm>
            <a:prstGeom prst="line">
              <a:avLst/>
            </a:prstGeom>
            <a:noFill/>
            <a:ln w="0">
              <a:solidFill>
                <a:srgbClr val="000000"/>
              </a:solidFill>
              <a:round/>
              <a:headEnd/>
              <a:tailEnd/>
            </a:ln>
          </p:spPr>
          <p:txBody>
            <a:bodyPr/>
            <a:lstStyle/>
            <a:p>
              <a:endParaRPr lang="fr-FR"/>
            </a:p>
          </p:txBody>
        </p:sp>
        <p:sp>
          <p:nvSpPr>
            <p:cNvPr id="25742" name="Rectangle 140"/>
            <p:cNvSpPr>
              <a:spLocks noChangeArrowheads="1"/>
            </p:cNvSpPr>
            <p:nvPr/>
          </p:nvSpPr>
          <p:spPr bwMode="auto">
            <a:xfrm>
              <a:off x="4236" y="2388"/>
              <a:ext cx="3" cy="202"/>
            </a:xfrm>
            <a:prstGeom prst="rect">
              <a:avLst/>
            </a:prstGeom>
            <a:solidFill>
              <a:srgbClr val="000000"/>
            </a:solidFill>
            <a:ln w="9525">
              <a:noFill/>
              <a:miter lim="800000"/>
              <a:headEnd/>
              <a:tailEnd/>
            </a:ln>
          </p:spPr>
          <p:txBody>
            <a:bodyPr/>
            <a:lstStyle/>
            <a:p>
              <a:endParaRPr lang="fr-FR"/>
            </a:p>
          </p:txBody>
        </p:sp>
        <p:sp>
          <p:nvSpPr>
            <p:cNvPr id="25743" name="Line 141"/>
            <p:cNvSpPr>
              <a:spLocks noChangeShapeType="1"/>
            </p:cNvSpPr>
            <p:nvPr/>
          </p:nvSpPr>
          <p:spPr bwMode="auto">
            <a:xfrm>
              <a:off x="4236" y="2388"/>
              <a:ext cx="0" cy="202"/>
            </a:xfrm>
            <a:prstGeom prst="line">
              <a:avLst/>
            </a:prstGeom>
            <a:noFill/>
            <a:ln w="0">
              <a:solidFill>
                <a:srgbClr val="000000"/>
              </a:solidFill>
              <a:round/>
              <a:headEnd/>
              <a:tailEnd/>
            </a:ln>
          </p:spPr>
          <p:txBody>
            <a:bodyPr/>
            <a:lstStyle/>
            <a:p>
              <a:endParaRPr lang="fr-FR"/>
            </a:p>
          </p:txBody>
        </p:sp>
        <p:sp>
          <p:nvSpPr>
            <p:cNvPr id="25744" name="Rectangle 142"/>
            <p:cNvSpPr>
              <a:spLocks noChangeArrowheads="1"/>
            </p:cNvSpPr>
            <p:nvPr/>
          </p:nvSpPr>
          <p:spPr bwMode="auto">
            <a:xfrm>
              <a:off x="4236" y="2590"/>
              <a:ext cx="3" cy="4"/>
            </a:xfrm>
            <a:prstGeom prst="rect">
              <a:avLst/>
            </a:prstGeom>
            <a:solidFill>
              <a:srgbClr val="000000"/>
            </a:solidFill>
            <a:ln w="9525">
              <a:noFill/>
              <a:miter lim="800000"/>
              <a:headEnd/>
              <a:tailEnd/>
            </a:ln>
          </p:spPr>
          <p:txBody>
            <a:bodyPr/>
            <a:lstStyle/>
            <a:p>
              <a:endParaRPr lang="fr-FR"/>
            </a:p>
          </p:txBody>
        </p:sp>
        <p:sp>
          <p:nvSpPr>
            <p:cNvPr id="25745" name="Line 143"/>
            <p:cNvSpPr>
              <a:spLocks noChangeShapeType="1"/>
            </p:cNvSpPr>
            <p:nvPr/>
          </p:nvSpPr>
          <p:spPr bwMode="auto">
            <a:xfrm>
              <a:off x="4236" y="2590"/>
              <a:ext cx="3" cy="0"/>
            </a:xfrm>
            <a:prstGeom prst="line">
              <a:avLst/>
            </a:prstGeom>
            <a:noFill/>
            <a:ln w="0">
              <a:solidFill>
                <a:srgbClr val="000000"/>
              </a:solidFill>
              <a:round/>
              <a:headEnd/>
              <a:tailEnd/>
            </a:ln>
          </p:spPr>
          <p:txBody>
            <a:bodyPr/>
            <a:lstStyle/>
            <a:p>
              <a:endParaRPr lang="fr-FR"/>
            </a:p>
          </p:txBody>
        </p:sp>
        <p:sp>
          <p:nvSpPr>
            <p:cNvPr id="25746" name="Line 144"/>
            <p:cNvSpPr>
              <a:spLocks noChangeShapeType="1"/>
            </p:cNvSpPr>
            <p:nvPr/>
          </p:nvSpPr>
          <p:spPr bwMode="auto">
            <a:xfrm>
              <a:off x="4236" y="2590"/>
              <a:ext cx="0" cy="4"/>
            </a:xfrm>
            <a:prstGeom prst="line">
              <a:avLst/>
            </a:prstGeom>
            <a:noFill/>
            <a:ln w="0">
              <a:solidFill>
                <a:srgbClr val="000000"/>
              </a:solidFill>
              <a:round/>
              <a:headEnd/>
              <a:tailEnd/>
            </a:ln>
          </p:spPr>
          <p:txBody>
            <a:bodyPr/>
            <a:lstStyle/>
            <a:p>
              <a:endParaRPr lang="fr-FR"/>
            </a:p>
          </p:txBody>
        </p:sp>
        <p:sp>
          <p:nvSpPr>
            <p:cNvPr id="25747" name="Rectangle 145"/>
            <p:cNvSpPr>
              <a:spLocks noChangeArrowheads="1"/>
            </p:cNvSpPr>
            <p:nvPr/>
          </p:nvSpPr>
          <p:spPr bwMode="auto">
            <a:xfrm>
              <a:off x="4236" y="2590"/>
              <a:ext cx="3" cy="4"/>
            </a:xfrm>
            <a:prstGeom prst="rect">
              <a:avLst/>
            </a:prstGeom>
            <a:solidFill>
              <a:srgbClr val="000000"/>
            </a:solidFill>
            <a:ln w="9525">
              <a:noFill/>
              <a:miter lim="800000"/>
              <a:headEnd/>
              <a:tailEnd/>
            </a:ln>
          </p:spPr>
          <p:txBody>
            <a:bodyPr/>
            <a:lstStyle/>
            <a:p>
              <a:endParaRPr lang="fr-FR"/>
            </a:p>
          </p:txBody>
        </p:sp>
        <p:sp>
          <p:nvSpPr>
            <p:cNvPr id="25748" name="Line 146"/>
            <p:cNvSpPr>
              <a:spLocks noChangeShapeType="1"/>
            </p:cNvSpPr>
            <p:nvPr/>
          </p:nvSpPr>
          <p:spPr bwMode="auto">
            <a:xfrm>
              <a:off x="4236" y="2590"/>
              <a:ext cx="3" cy="0"/>
            </a:xfrm>
            <a:prstGeom prst="line">
              <a:avLst/>
            </a:prstGeom>
            <a:noFill/>
            <a:ln w="0">
              <a:solidFill>
                <a:srgbClr val="000000"/>
              </a:solidFill>
              <a:round/>
              <a:headEnd/>
              <a:tailEnd/>
            </a:ln>
          </p:spPr>
          <p:txBody>
            <a:bodyPr/>
            <a:lstStyle/>
            <a:p>
              <a:endParaRPr lang="fr-FR"/>
            </a:p>
          </p:txBody>
        </p:sp>
        <p:sp>
          <p:nvSpPr>
            <p:cNvPr id="25749" name="Line 147"/>
            <p:cNvSpPr>
              <a:spLocks noChangeShapeType="1"/>
            </p:cNvSpPr>
            <p:nvPr/>
          </p:nvSpPr>
          <p:spPr bwMode="auto">
            <a:xfrm>
              <a:off x="4236" y="2590"/>
              <a:ext cx="0" cy="4"/>
            </a:xfrm>
            <a:prstGeom prst="line">
              <a:avLst/>
            </a:prstGeom>
            <a:noFill/>
            <a:ln w="0">
              <a:solidFill>
                <a:srgbClr val="000000"/>
              </a:solidFill>
              <a:round/>
              <a:headEnd/>
              <a:tailEnd/>
            </a:ln>
          </p:spPr>
          <p:txBody>
            <a:bodyPr/>
            <a:lstStyle/>
            <a:p>
              <a:endParaRPr lang="fr-FR"/>
            </a:p>
          </p:txBody>
        </p:sp>
        <p:sp>
          <p:nvSpPr>
            <p:cNvPr id="25750" name="Rectangle 148"/>
            <p:cNvSpPr>
              <a:spLocks noChangeArrowheads="1"/>
            </p:cNvSpPr>
            <p:nvPr/>
          </p:nvSpPr>
          <p:spPr bwMode="auto">
            <a:xfrm>
              <a:off x="637" y="2595"/>
              <a:ext cx="62" cy="132"/>
            </a:xfrm>
            <a:prstGeom prst="rect">
              <a:avLst/>
            </a:prstGeom>
            <a:noFill/>
            <a:ln w="9525">
              <a:noFill/>
              <a:miter lim="800000"/>
              <a:headEnd/>
              <a:tailEnd/>
            </a:ln>
          </p:spPr>
          <p:txBody>
            <a:bodyPr wrap="none" lIns="0" tIns="0" rIns="0" bIns="0">
              <a:spAutoFit/>
            </a:bodyPr>
            <a:lstStyle/>
            <a:p>
              <a:r>
                <a:rPr lang="fr-FR" sz="1200">
                  <a:solidFill>
                    <a:srgbClr val="000000"/>
                  </a:solidFill>
                  <a:latin typeface="Times New Roman" pitchFamily="18" charset="0"/>
                  <a:cs typeface="Arial" charset="0"/>
                </a:rPr>
                <a:t> </a:t>
              </a:r>
              <a:endParaRPr lang="fr-FR">
                <a:cs typeface="Arial"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ce réservé de la date 3"/>
          <p:cNvSpPr>
            <a:spLocks noGrp="1"/>
          </p:cNvSpPr>
          <p:nvPr>
            <p:ph type="dt" sz="quarter" idx="10"/>
          </p:nvPr>
        </p:nvSpPr>
        <p:spPr>
          <a:noFill/>
          <a:ln>
            <a:miter lim="800000"/>
            <a:headEnd/>
            <a:tailEnd/>
          </a:ln>
        </p:spPr>
        <p:txBody>
          <a:bodyPr/>
          <a:lstStyle/>
          <a:p>
            <a:endParaRPr lang="fr-FR" smtClean="0"/>
          </a:p>
        </p:txBody>
      </p:sp>
      <p:sp>
        <p:nvSpPr>
          <p:cNvPr id="27650" name="Espace réservé du numéro de diapositive 4"/>
          <p:cNvSpPr>
            <a:spLocks noGrp="1"/>
          </p:cNvSpPr>
          <p:nvPr>
            <p:ph type="sldNum" sz="quarter" idx="11"/>
          </p:nvPr>
        </p:nvSpPr>
        <p:spPr>
          <a:noFill/>
          <a:ln>
            <a:miter lim="800000"/>
            <a:headEnd/>
            <a:tailEnd/>
          </a:ln>
        </p:spPr>
        <p:txBody>
          <a:bodyPr/>
          <a:lstStyle/>
          <a:p>
            <a:fld id="{8AFAAA92-E1B6-4DBF-BE33-37681CBEEF26}" type="slidenum">
              <a:rPr lang="fr-FR" smtClean="0"/>
              <a:pPr/>
              <a:t>7</a:t>
            </a:fld>
            <a:endParaRPr lang="fr-FR" smtClean="0"/>
          </a:p>
        </p:txBody>
      </p:sp>
      <p:sp>
        <p:nvSpPr>
          <p:cNvPr id="2" name="ZoneTexte 1"/>
          <p:cNvSpPr txBox="1"/>
          <p:nvPr/>
        </p:nvSpPr>
        <p:spPr>
          <a:xfrm>
            <a:off x="1042988" y="1916113"/>
            <a:ext cx="7489825" cy="1477962"/>
          </a:xfrm>
          <a:prstGeom prst="rect">
            <a:avLst/>
          </a:prstGeom>
          <a:noFill/>
        </p:spPr>
        <p:txBody>
          <a:bodyPr>
            <a:spAutoFit/>
          </a:bodyPr>
          <a:lstStyle/>
          <a:p>
            <a:pPr algn="ctr">
              <a:defRPr/>
            </a:pPr>
            <a:r>
              <a:rPr lang="fr-FR" sz="2400" b="1" dirty="0">
                <a:solidFill>
                  <a:srgbClr val="52A4D3"/>
                </a:solidFill>
                <a:latin typeface="+mn-lt"/>
                <a:ea typeface="+mj-ea"/>
                <a:cs typeface="+mj-cs"/>
              </a:rPr>
              <a:t>Méthodologie et </a:t>
            </a:r>
            <a:r>
              <a:rPr lang="fr-FR" sz="2400" b="1" dirty="0">
                <a:solidFill>
                  <a:srgbClr val="52A4D3"/>
                </a:solidFill>
                <a:latin typeface="+mn-lt"/>
                <a:ea typeface="+mj-ea"/>
                <a:cs typeface="+mj-cs"/>
              </a:rPr>
              <a:t>finalité du Répertoire des Métiers</a:t>
            </a:r>
            <a:br>
              <a:rPr lang="fr-FR" sz="2400" b="1" dirty="0">
                <a:solidFill>
                  <a:srgbClr val="52A4D3"/>
                </a:solidFill>
                <a:latin typeface="+mn-lt"/>
                <a:ea typeface="+mj-ea"/>
                <a:cs typeface="+mj-cs"/>
              </a:rPr>
            </a:br>
            <a:endParaRPr lang="fr-FR" sz="2400" b="1" dirty="0">
              <a:solidFill>
                <a:srgbClr val="52A4D3"/>
              </a:solidFill>
              <a:latin typeface="+mn-lt"/>
              <a:ea typeface="+mj-ea"/>
              <a:cs typeface="+mj-cs"/>
            </a:endParaRPr>
          </a:p>
          <a:p>
            <a:pPr algn="ctr">
              <a:defRPr/>
            </a:pPr>
            <a:r>
              <a:rPr lang="fr-FR" sz="2400" b="1" dirty="0">
                <a:solidFill>
                  <a:srgbClr val="52A4D3"/>
                </a:solidFill>
                <a:latin typeface="+mn-lt"/>
                <a:ea typeface="+mj-ea"/>
                <a:cs typeface="+mj-cs"/>
              </a:rPr>
              <a:t>au sein du Régime Général</a:t>
            </a:r>
          </a:p>
          <a:p>
            <a:pPr>
              <a:defRPr/>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rgbClr val="52A4D3"/>
                </a:solidFill>
                <a:latin typeface="+mn-lt"/>
              </a:rPr>
              <a:t>LE REPERTOIRE DES METIERS</a:t>
            </a:r>
            <a:endParaRPr lang="fr-FR" sz="2000" kern="1200" dirty="0">
              <a:solidFill>
                <a:srgbClr val="52A4D3"/>
              </a:solidFill>
              <a:latin typeface="+mn-lt"/>
            </a:endParaRPr>
          </a:p>
        </p:txBody>
      </p:sp>
      <p:sp>
        <p:nvSpPr>
          <p:cNvPr id="29698" name="Espace réservé de la date 3"/>
          <p:cNvSpPr>
            <a:spLocks noGrp="1"/>
          </p:cNvSpPr>
          <p:nvPr>
            <p:ph type="dt" sz="quarter" idx="10"/>
          </p:nvPr>
        </p:nvSpPr>
        <p:spPr>
          <a:noFill/>
          <a:ln>
            <a:miter lim="800000"/>
            <a:headEnd/>
            <a:tailEnd/>
          </a:ln>
        </p:spPr>
        <p:txBody>
          <a:bodyPr/>
          <a:lstStyle/>
          <a:p>
            <a:r>
              <a:rPr lang="fr-FR" smtClean="0"/>
              <a:t>DATE</a:t>
            </a:r>
          </a:p>
        </p:txBody>
      </p:sp>
      <p:sp>
        <p:nvSpPr>
          <p:cNvPr id="29699" name="Espace réservé du numéro de diapositive 4"/>
          <p:cNvSpPr>
            <a:spLocks noGrp="1"/>
          </p:cNvSpPr>
          <p:nvPr>
            <p:ph type="sldNum" sz="quarter" idx="11"/>
          </p:nvPr>
        </p:nvSpPr>
        <p:spPr>
          <a:noFill/>
          <a:ln>
            <a:miter lim="800000"/>
            <a:headEnd/>
            <a:tailEnd/>
          </a:ln>
        </p:spPr>
        <p:txBody>
          <a:bodyPr/>
          <a:lstStyle/>
          <a:p>
            <a:fld id="{61EDEEB7-9829-49AA-A3B9-46BF09239E68}" type="slidenum">
              <a:rPr lang="fr-FR" smtClean="0"/>
              <a:pPr/>
              <a:t>8</a:t>
            </a:fld>
            <a:endParaRPr lang="fr-FR" smtClean="0"/>
          </a:p>
        </p:txBody>
      </p:sp>
      <p:sp>
        <p:nvSpPr>
          <p:cNvPr id="6" name="Rectangle 3"/>
          <p:cNvSpPr txBox="1">
            <a:spLocks noChangeArrowheads="1"/>
          </p:cNvSpPr>
          <p:nvPr/>
        </p:nvSpPr>
        <p:spPr bwMode="auto">
          <a:xfrm>
            <a:off x="311150" y="1263650"/>
            <a:ext cx="8582025" cy="5118100"/>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lgn="l" rtl="0" eaLnBrk="1" fontAlgn="base" hangingPunct="1">
              <a:spcBef>
                <a:spcPct val="20000"/>
              </a:spcBef>
              <a:spcAft>
                <a:spcPct val="0"/>
              </a:spcAft>
              <a:buChar char="•"/>
              <a:defRPr sz="3200">
                <a:solidFill>
                  <a:srgbClr val="52A4D3"/>
                </a:solidFill>
                <a:latin typeface="+mn-lt"/>
                <a:ea typeface="+mn-ea"/>
                <a:cs typeface="+mn-cs"/>
              </a:defRPr>
            </a:lvl1pPr>
            <a:lvl2pPr marL="742950" indent="-285750" algn="l" rtl="0" eaLnBrk="1" fontAlgn="base" hangingPunct="1">
              <a:spcBef>
                <a:spcPct val="20000"/>
              </a:spcBef>
              <a:spcAft>
                <a:spcPct val="0"/>
              </a:spcAft>
              <a:buClr>
                <a:srgbClr val="52A4D3"/>
              </a:buClr>
              <a:buChar char="•"/>
              <a:defRPr sz="2400">
                <a:solidFill>
                  <a:srgbClr val="333333"/>
                </a:solidFill>
                <a:latin typeface="+mn-lt"/>
              </a:defRPr>
            </a:lvl2pPr>
            <a:lvl3pPr marL="1143000" indent="-228600" algn="l" rtl="0" eaLnBrk="1" fontAlgn="base" hangingPunct="1">
              <a:spcBef>
                <a:spcPct val="20000"/>
              </a:spcBef>
              <a:spcAft>
                <a:spcPct val="0"/>
              </a:spcAft>
              <a:buClr>
                <a:srgbClr val="52A4D3"/>
              </a:buClr>
              <a:buChar char="•"/>
              <a:defRPr sz="2000">
                <a:solidFill>
                  <a:srgbClr val="333333"/>
                </a:solidFill>
                <a:latin typeface="+mn-lt"/>
              </a:defRPr>
            </a:lvl3pPr>
            <a:lvl4pPr marL="1600200" indent="-228600" algn="l" rtl="0" eaLnBrk="1" fontAlgn="base" hangingPunct="1">
              <a:spcBef>
                <a:spcPct val="20000"/>
              </a:spcBef>
              <a:spcAft>
                <a:spcPct val="0"/>
              </a:spcAft>
              <a:buClr>
                <a:srgbClr val="52A4D3"/>
              </a:buClr>
              <a:buChar char="•"/>
              <a:defRPr>
                <a:solidFill>
                  <a:srgbClr val="333333"/>
                </a:solidFill>
                <a:latin typeface="+mn-lt"/>
              </a:defRPr>
            </a:lvl4pPr>
            <a:lvl5pPr marL="2057400" indent="-228600" algn="l" rtl="0" eaLnBrk="1" fontAlgn="base" hangingPunct="1">
              <a:spcBef>
                <a:spcPct val="20000"/>
              </a:spcBef>
              <a:spcAft>
                <a:spcPct val="0"/>
              </a:spcAft>
              <a:buClr>
                <a:srgbClr val="52A4D3"/>
              </a:buClr>
              <a:buChar char="•"/>
              <a:defRPr>
                <a:solidFill>
                  <a:srgbClr val="333333"/>
                </a:solidFill>
                <a:latin typeface="+mn-lt"/>
              </a:defRPr>
            </a:lvl5pPr>
            <a:lvl6pPr marL="2514600" indent="-228600" algn="l" rtl="0" eaLnBrk="1" fontAlgn="base" hangingPunct="1">
              <a:spcBef>
                <a:spcPct val="20000"/>
              </a:spcBef>
              <a:spcAft>
                <a:spcPct val="0"/>
              </a:spcAft>
              <a:buClr>
                <a:srgbClr val="52A4D3"/>
              </a:buClr>
              <a:buChar char="•"/>
              <a:defRPr>
                <a:solidFill>
                  <a:srgbClr val="333333"/>
                </a:solidFill>
                <a:latin typeface="+mn-lt"/>
              </a:defRPr>
            </a:lvl6pPr>
            <a:lvl7pPr marL="2971800" indent="-228600" algn="l" rtl="0" eaLnBrk="1" fontAlgn="base" hangingPunct="1">
              <a:spcBef>
                <a:spcPct val="20000"/>
              </a:spcBef>
              <a:spcAft>
                <a:spcPct val="0"/>
              </a:spcAft>
              <a:buClr>
                <a:srgbClr val="52A4D3"/>
              </a:buClr>
              <a:buChar char="•"/>
              <a:defRPr>
                <a:solidFill>
                  <a:srgbClr val="333333"/>
                </a:solidFill>
                <a:latin typeface="+mn-lt"/>
              </a:defRPr>
            </a:lvl7pPr>
            <a:lvl8pPr marL="3429000" indent="-228600" algn="l" rtl="0" eaLnBrk="1" fontAlgn="base" hangingPunct="1">
              <a:spcBef>
                <a:spcPct val="20000"/>
              </a:spcBef>
              <a:spcAft>
                <a:spcPct val="0"/>
              </a:spcAft>
              <a:buClr>
                <a:srgbClr val="52A4D3"/>
              </a:buClr>
              <a:buChar char="•"/>
              <a:defRPr>
                <a:solidFill>
                  <a:srgbClr val="333333"/>
                </a:solidFill>
                <a:latin typeface="+mn-lt"/>
              </a:defRPr>
            </a:lvl8pPr>
            <a:lvl9pPr marL="3886200" indent="-228600" algn="l" rtl="0" eaLnBrk="1" fontAlgn="base" hangingPunct="1">
              <a:spcBef>
                <a:spcPct val="20000"/>
              </a:spcBef>
              <a:spcAft>
                <a:spcPct val="0"/>
              </a:spcAft>
              <a:buClr>
                <a:srgbClr val="52A4D3"/>
              </a:buClr>
              <a:buChar char="•"/>
              <a:defRPr>
                <a:solidFill>
                  <a:srgbClr val="333333"/>
                </a:solidFill>
                <a:latin typeface="+mn-lt"/>
              </a:defRPr>
            </a:lvl9pPr>
          </a:lstStyle>
          <a:p>
            <a:pPr marL="0" indent="0">
              <a:buFontTx/>
              <a:buNone/>
              <a:defRPr/>
            </a:pPr>
            <a:r>
              <a:rPr lang="fr-FR" sz="2000" dirty="0" smtClean="0">
                <a:ea typeface="+mj-ea"/>
                <a:cs typeface="+mj-cs"/>
              </a:rPr>
              <a:t>FINALITE</a:t>
            </a:r>
            <a:endParaRPr lang="fr-FR" sz="1600" dirty="0" smtClean="0">
              <a:solidFill>
                <a:schemeClr val="accent2"/>
              </a:solidFill>
            </a:endParaRPr>
          </a:p>
          <a:p>
            <a:pPr lvl="1">
              <a:defRPr/>
            </a:pPr>
            <a:r>
              <a:rPr lang="fr-FR" sz="1800" dirty="0" smtClean="0">
                <a:solidFill>
                  <a:schemeClr val="tx1"/>
                </a:solidFill>
              </a:rPr>
              <a:t>Il est un des outils garant du caractère unitaire du cadre collectif du travail et de l’harmonisation des pratiques. Son principe est conventionnel.</a:t>
            </a:r>
          </a:p>
          <a:p>
            <a:pPr lvl="1">
              <a:defRPr/>
            </a:pPr>
            <a:r>
              <a:rPr lang="fr-FR" sz="1800" dirty="0" smtClean="0">
                <a:solidFill>
                  <a:schemeClr val="tx1"/>
                </a:solidFill>
              </a:rPr>
              <a:t>Il constitue </a:t>
            </a:r>
            <a:r>
              <a:rPr lang="fr-FR" sz="1800" dirty="0">
                <a:solidFill>
                  <a:schemeClr val="tx1"/>
                </a:solidFill>
              </a:rPr>
              <a:t>par sa structure et son contenu une aide à l’élaboration des référentiels emplois et compétences </a:t>
            </a:r>
            <a:r>
              <a:rPr lang="fr-FR" sz="1800" dirty="0" smtClean="0">
                <a:solidFill>
                  <a:schemeClr val="tx1"/>
                </a:solidFill>
              </a:rPr>
              <a:t>locaux</a:t>
            </a:r>
            <a:endParaRPr lang="fr-FR" sz="1800" dirty="0">
              <a:solidFill>
                <a:schemeClr val="tx1"/>
              </a:solidFill>
            </a:endParaRPr>
          </a:p>
          <a:p>
            <a:pPr lvl="1">
              <a:defRPr/>
            </a:pPr>
            <a:r>
              <a:rPr lang="fr-FR" sz="1800" dirty="0" smtClean="0">
                <a:solidFill>
                  <a:schemeClr val="tx1"/>
                </a:solidFill>
              </a:rPr>
              <a:t>Il constitue </a:t>
            </a:r>
            <a:r>
              <a:rPr lang="fr-FR" sz="1800" dirty="0">
                <a:solidFill>
                  <a:schemeClr val="tx1"/>
                </a:solidFill>
              </a:rPr>
              <a:t>un cadre de description commun selon des règles précises et identiques pour chaque </a:t>
            </a:r>
            <a:r>
              <a:rPr lang="fr-FR" sz="1800" dirty="0" smtClean="0">
                <a:solidFill>
                  <a:schemeClr val="tx1"/>
                </a:solidFill>
              </a:rPr>
              <a:t>métier</a:t>
            </a:r>
            <a:endParaRPr lang="fr-FR" sz="800" dirty="0" smtClean="0">
              <a:solidFill>
                <a:schemeClr val="accent2"/>
              </a:solidFill>
            </a:endParaRPr>
          </a:p>
          <a:p>
            <a:pPr lvl="1">
              <a:defRPr/>
            </a:pPr>
            <a:r>
              <a:rPr lang="fr-FR" sz="1800" dirty="0">
                <a:cs typeface="Arial" pitchFamily="34" charset="0"/>
              </a:rPr>
              <a:t>Il est élaboré au niveau de l’interbranche, et fait l’objet d’une actualisation régulière </a:t>
            </a:r>
            <a:endParaRPr lang="fr-FR" sz="1800" dirty="0" smtClean="0">
              <a:cs typeface="Arial" pitchFamily="34" charset="0"/>
            </a:endParaRPr>
          </a:p>
          <a:p>
            <a:pPr marL="457200" lvl="1" indent="0">
              <a:buFontTx/>
              <a:buNone/>
              <a:defRPr/>
            </a:pPr>
            <a:endParaRPr lang="fr-FR" sz="1800" dirty="0">
              <a:cs typeface="Arial" pitchFamily="34" charset="0"/>
            </a:endParaRPr>
          </a:p>
          <a:p>
            <a:pPr marL="457200" lvl="1" indent="0">
              <a:buFontTx/>
              <a:buNone/>
              <a:defRPr/>
            </a:pPr>
            <a:r>
              <a:rPr lang="fr-FR" sz="1800" dirty="0" smtClean="0">
                <a:solidFill>
                  <a:srgbClr val="52A4D3"/>
                </a:solidFill>
                <a:cs typeface="Arial" pitchFamily="34" charset="0"/>
              </a:rPr>
              <a:t>Notions de métier et d’emploi</a:t>
            </a:r>
            <a:r>
              <a:rPr lang="fr-FR" sz="1800" dirty="0" smtClean="0">
                <a:cs typeface="Arial" pitchFamily="34" charset="0"/>
              </a:rPr>
              <a:t>:</a:t>
            </a:r>
          </a:p>
          <a:p>
            <a:pPr lvl="1">
              <a:buFont typeface="Arial" charset="0"/>
              <a:buChar char="•"/>
              <a:defRPr/>
            </a:pPr>
            <a:r>
              <a:rPr lang="fr-FR" sz="1600" dirty="0" smtClean="0">
                <a:cs typeface="Arial" pitchFamily="34" charset="0"/>
              </a:rPr>
              <a:t>Un métier désigne un regroupement d’emplois concourant à la même finalité, et qui exigent des connaissances et compétences dans le même domaine professionnel. Un métier peut regrouper des emplois de niveaux de responsabilité différents. </a:t>
            </a:r>
          </a:p>
          <a:p>
            <a:pPr lvl="1">
              <a:buFont typeface="Arial" charset="0"/>
              <a:buChar char="•"/>
              <a:defRPr/>
            </a:pPr>
            <a:r>
              <a:rPr lang="fr-FR" sz="1600" dirty="0" smtClean="0">
                <a:cs typeface="Arial" pitchFamily="34" charset="0"/>
              </a:rPr>
              <a:t>Un emploi désigne le r</a:t>
            </a:r>
            <a:r>
              <a:rPr lang="fr-FR" sz="1600" dirty="0" smtClean="0"/>
              <a:t>egroupement </a:t>
            </a:r>
            <a:r>
              <a:rPr lang="fr-FR" sz="1600" dirty="0"/>
              <a:t>sous un même intitulé de plusieurs postes </a:t>
            </a:r>
            <a:r>
              <a:rPr lang="fr-FR" sz="1600" dirty="0" smtClean="0"/>
              <a:t>de travail dont les activités principales sont identiques, et qui nécessitent l’exercice des mêmes compétences .  Le contenu d’un d’emploi découle d’une organisation spécifique du travail.</a:t>
            </a:r>
            <a:endParaRPr lang="fr-FR" sz="1600" dirty="0">
              <a:cs typeface="Arial" pitchFamily="34" charset="0"/>
            </a:endParaRPr>
          </a:p>
          <a:p>
            <a:pPr marL="457200" lvl="1" indent="0">
              <a:buFontTx/>
              <a:buNone/>
              <a:defRPr/>
            </a:pPr>
            <a:endParaRPr lang="fr-FR" sz="1800" dirty="0" smtClean="0">
              <a:solidFill>
                <a:schemeClr val="accent2"/>
              </a:solidFill>
              <a:cs typeface="Arial" pitchFamily="34" charset="0"/>
            </a:endParaRPr>
          </a:p>
          <a:p>
            <a:pPr marL="457200" lvl="1" indent="0">
              <a:buFontTx/>
              <a:buNone/>
              <a:defRPr/>
            </a:pPr>
            <a:r>
              <a:rPr lang="fr-FR" sz="2000" dirty="0" smtClean="0">
                <a:solidFill>
                  <a:schemeClr val="accent2"/>
                </a:solidFill>
              </a:rPr>
              <a:t/>
            </a:r>
            <a:br>
              <a:rPr lang="fr-FR" sz="2000" dirty="0" smtClean="0">
                <a:solidFill>
                  <a:schemeClr val="accent2"/>
                </a:solidFill>
              </a:rPr>
            </a:br>
            <a:endParaRPr lang="fr-FR" sz="2000" dirty="0" smtClean="0">
              <a:solidFill>
                <a:schemeClr val="accent2"/>
              </a:solidFill>
            </a:endParaRPr>
          </a:p>
          <a:p>
            <a:pPr marL="457200" lvl="1" indent="0">
              <a:buFontTx/>
              <a:buNone/>
              <a:defRPr/>
            </a:pPr>
            <a:endParaRPr lang="fr-FR" sz="2000" dirty="0" smtClean="0">
              <a:solidFill>
                <a:schemeClr val="accent2"/>
              </a:solidFill>
            </a:endParaRPr>
          </a:p>
          <a:p>
            <a:pPr marL="0" indent="0">
              <a:buFontTx/>
              <a:buNone/>
              <a:defRPr/>
            </a:pPr>
            <a:endParaRPr lang="fr-FR" sz="2000" dirty="0" smtClean="0">
              <a:ea typeface="+mj-ea"/>
              <a:cs typeface="+mj-cs"/>
            </a:endParaRPr>
          </a:p>
          <a:p>
            <a:pPr marL="0" indent="0">
              <a:buFontTx/>
              <a:buNone/>
              <a:defRPr/>
            </a:pPr>
            <a:endParaRPr lang="fr-FR" sz="2000" dirty="0" smtClean="0">
              <a:ea typeface="+mj-ea"/>
              <a:cs typeface="+mj-cs"/>
            </a:endParaRPr>
          </a:p>
          <a:p>
            <a:pPr>
              <a:defRPr/>
            </a:pPr>
            <a:endParaRPr lang="fr-FR" dirty="0" smtClean="0">
              <a:ea typeface="+mj-ea"/>
              <a:cs typeface="+mj-cs"/>
            </a:endParaRPr>
          </a:p>
          <a:p>
            <a:pPr>
              <a:buFont typeface="Wingdings" pitchFamily="2" charset="2"/>
              <a:buChar char="Ø"/>
              <a:defRPr/>
            </a:pPr>
            <a:endParaRPr lang="fr-FR" b="1" dirty="0">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000" kern="1200" dirty="0" smtClean="0">
                <a:solidFill>
                  <a:srgbClr val="52A4D3"/>
                </a:solidFill>
                <a:latin typeface="+mn-lt"/>
              </a:rPr>
              <a:t>UN OUTIL AU SERVICE DE L’HARMONISATION DES PRATIQUES</a:t>
            </a:r>
            <a:endParaRPr lang="fr-FR" sz="2000" kern="1200" dirty="0">
              <a:solidFill>
                <a:srgbClr val="52A4D3"/>
              </a:solidFill>
              <a:latin typeface="+mn-lt"/>
            </a:endParaRPr>
          </a:p>
        </p:txBody>
      </p:sp>
      <p:sp>
        <p:nvSpPr>
          <p:cNvPr id="31746" name="Espace réservé de la date 3"/>
          <p:cNvSpPr>
            <a:spLocks noGrp="1"/>
          </p:cNvSpPr>
          <p:nvPr>
            <p:ph type="dt" sz="quarter" idx="10"/>
          </p:nvPr>
        </p:nvSpPr>
        <p:spPr>
          <a:noFill/>
          <a:ln>
            <a:miter lim="800000"/>
            <a:headEnd/>
            <a:tailEnd/>
          </a:ln>
        </p:spPr>
        <p:txBody>
          <a:bodyPr/>
          <a:lstStyle/>
          <a:p>
            <a:r>
              <a:rPr lang="fr-FR" smtClean="0"/>
              <a:t>DATE</a:t>
            </a:r>
          </a:p>
        </p:txBody>
      </p:sp>
      <p:sp>
        <p:nvSpPr>
          <p:cNvPr id="31747" name="Espace réservé du numéro de diapositive 4"/>
          <p:cNvSpPr>
            <a:spLocks noGrp="1"/>
          </p:cNvSpPr>
          <p:nvPr>
            <p:ph type="sldNum" sz="quarter" idx="11"/>
          </p:nvPr>
        </p:nvSpPr>
        <p:spPr>
          <a:noFill/>
          <a:ln>
            <a:miter lim="800000"/>
            <a:headEnd/>
            <a:tailEnd/>
          </a:ln>
        </p:spPr>
        <p:txBody>
          <a:bodyPr/>
          <a:lstStyle/>
          <a:p>
            <a:fld id="{CED49CD0-4891-4FD4-A6E9-4CAE45EBA1B6}" type="slidenum">
              <a:rPr lang="fr-FR" smtClean="0"/>
              <a:pPr/>
              <a:t>9</a:t>
            </a:fld>
            <a:endParaRPr lang="fr-FR" smtClean="0"/>
          </a:p>
        </p:txBody>
      </p:sp>
      <p:sp>
        <p:nvSpPr>
          <p:cNvPr id="6" name="Rectangle 3"/>
          <p:cNvSpPr txBox="1">
            <a:spLocks noChangeArrowheads="1"/>
          </p:cNvSpPr>
          <p:nvPr/>
        </p:nvSpPr>
        <p:spPr bwMode="auto">
          <a:xfrm>
            <a:off x="311150" y="1263650"/>
            <a:ext cx="8293100" cy="4248150"/>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lgn="l" rtl="0" eaLnBrk="1" fontAlgn="base" hangingPunct="1">
              <a:spcBef>
                <a:spcPct val="20000"/>
              </a:spcBef>
              <a:spcAft>
                <a:spcPct val="0"/>
              </a:spcAft>
              <a:buChar char="•"/>
              <a:defRPr sz="3200">
                <a:solidFill>
                  <a:srgbClr val="52A4D3"/>
                </a:solidFill>
                <a:latin typeface="+mn-lt"/>
                <a:ea typeface="+mn-ea"/>
                <a:cs typeface="+mn-cs"/>
              </a:defRPr>
            </a:lvl1pPr>
            <a:lvl2pPr marL="742950" indent="-285750" algn="l" rtl="0" eaLnBrk="1" fontAlgn="base" hangingPunct="1">
              <a:spcBef>
                <a:spcPct val="20000"/>
              </a:spcBef>
              <a:spcAft>
                <a:spcPct val="0"/>
              </a:spcAft>
              <a:buClr>
                <a:srgbClr val="52A4D3"/>
              </a:buClr>
              <a:buChar char="•"/>
              <a:defRPr sz="2400">
                <a:solidFill>
                  <a:srgbClr val="333333"/>
                </a:solidFill>
                <a:latin typeface="+mn-lt"/>
              </a:defRPr>
            </a:lvl2pPr>
            <a:lvl3pPr marL="1143000" indent="-228600" algn="l" rtl="0" eaLnBrk="1" fontAlgn="base" hangingPunct="1">
              <a:spcBef>
                <a:spcPct val="20000"/>
              </a:spcBef>
              <a:spcAft>
                <a:spcPct val="0"/>
              </a:spcAft>
              <a:buClr>
                <a:srgbClr val="52A4D3"/>
              </a:buClr>
              <a:buChar char="•"/>
              <a:defRPr sz="2000">
                <a:solidFill>
                  <a:srgbClr val="333333"/>
                </a:solidFill>
                <a:latin typeface="+mn-lt"/>
              </a:defRPr>
            </a:lvl3pPr>
            <a:lvl4pPr marL="1600200" indent="-228600" algn="l" rtl="0" eaLnBrk="1" fontAlgn="base" hangingPunct="1">
              <a:spcBef>
                <a:spcPct val="20000"/>
              </a:spcBef>
              <a:spcAft>
                <a:spcPct val="0"/>
              </a:spcAft>
              <a:buClr>
                <a:srgbClr val="52A4D3"/>
              </a:buClr>
              <a:buChar char="•"/>
              <a:defRPr>
                <a:solidFill>
                  <a:srgbClr val="333333"/>
                </a:solidFill>
                <a:latin typeface="+mn-lt"/>
              </a:defRPr>
            </a:lvl4pPr>
            <a:lvl5pPr marL="2057400" indent="-228600" algn="l" rtl="0" eaLnBrk="1" fontAlgn="base" hangingPunct="1">
              <a:spcBef>
                <a:spcPct val="20000"/>
              </a:spcBef>
              <a:spcAft>
                <a:spcPct val="0"/>
              </a:spcAft>
              <a:buClr>
                <a:srgbClr val="52A4D3"/>
              </a:buClr>
              <a:buChar char="•"/>
              <a:defRPr>
                <a:solidFill>
                  <a:srgbClr val="333333"/>
                </a:solidFill>
                <a:latin typeface="+mn-lt"/>
              </a:defRPr>
            </a:lvl5pPr>
            <a:lvl6pPr marL="2514600" indent="-228600" algn="l" rtl="0" eaLnBrk="1" fontAlgn="base" hangingPunct="1">
              <a:spcBef>
                <a:spcPct val="20000"/>
              </a:spcBef>
              <a:spcAft>
                <a:spcPct val="0"/>
              </a:spcAft>
              <a:buClr>
                <a:srgbClr val="52A4D3"/>
              </a:buClr>
              <a:buChar char="•"/>
              <a:defRPr>
                <a:solidFill>
                  <a:srgbClr val="333333"/>
                </a:solidFill>
                <a:latin typeface="+mn-lt"/>
              </a:defRPr>
            </a:lvl6pPr>
            <a:lvl7pPr marL="2971800" indent="-228600" algn="l" rtl="0" eaLnBrk="1" fontAlgn="base" hangingPunct="1">
              <a:spcBef>
                <a:spcPct val="20000"/>
              </a:spcBef>
              <a:spcAft>
                <a:spcPct val="0"/>
              </a:spcAft>
              <a:buClr>
                <a:srgbClr val="52A4D3"/>
              </a:buClr>
              <a:buChar char="•"/>
              <a:defRPr>
                <a:solidFill>
                  <a:srgbClr val="333333"/>
                </a:solidFill>
                <a:latin typeface="+mn-lt"/>
              </a:defRPr>
            </a:lvl7pPr>
            <a:lvl8pPr marL="3429000" indent="-228600" algn="l" rtl="0" eaLnBrk="1" fontAlgn="base" hangingPunct="1">
              <a:spcBef>
                <a:spcPct val="20000"/>
              </a:spcBef>
              <a:spcAft>
                <a:spcPct val="0"/>
              </a:spcAft>
              <a:buClr>
                <a:srgbClr val="52A4D3"/>
              </a:buClr>
              <a:buChar char="•"/>
              <a:defRPr>
                <a:solidFill>
                  <a:srgbClr val="333333"/>
                </a:solidFill>
                <a:latin typeface="+mn-lt"/>
              </a:defRPr>
            </a:lvl8pPr>
            <a:lvl9pPr marL="3886200" indent="-228600" algn="l" rtl="0" eaLnBrk="1" fontAlgn="base" hangingPunct="1">
              <a:spcBef>
                <a:spcPct val="20000"/>
              </a:spcBef>
              <a:spcAft>
                <a:spcPct val="0"/>
              </a:spcAft>
              <a:buClr>
                <a:srgbClr val="52A4D3"/>
              </a:buClr>
              <a:buChar char="•"/>
              <a:defRPr>
                <a:solidFill>
                  <a:srgbClr val="333333"/>
                </a:solidFill>
                <a:latin typeface="+mn-lt"/>
              </a:defRPr>
            </a:lvl9pPr>
          </a:lstStyle>
          <a:p>
            <a:pPr marL="0" indent="0">
              <a:buFontTx/>
              <a:buNone/>
              <a:defRPr/>
            </a:pPr>
            <a:r>
              <a:rPr lang="fr-FR" sz="2000" dirty="0" smtClean="0">
                <a:ea typeface="+mj-ea"/>
                <a:cs typeface="+mj-cs"/>
              </a:rPr>
              <a:t>OBJECTIFS </a:t>
            </a:r>
          </a:p>
          <a:p>
            <a:pPr marL="0" indent="0">
              <a:buFontTx/>
              <a:buNone/>
              <a:defRPr/>
            </a:pPr>
            <a:endParaRPr lang="fr-FR" sz="2000" dirty="0">
              <a:ea typeface="+mj-ea"/>
              <a:cs typeface="+mj-cs"/>
            </a:endParaRPr>
          </a:p>
          <a:p>
            <a:pPr>
              <a:defRPr/>
            </a:pPr>
            <a:r>
              <a:rPr lang="fr-FR" sz="1800" dirty="0">
                <a:solidFill>
                  <a:schemeClr val="tx1"/>
                </a:solidFill>
              </a:rPr>
              <a:t>D</a:t>
            </a:r>
            <a:r>
              <a:rPr lang="fr-FR" sz="1800" dirty="0" smtClean="0">
                <a:solidFill>
                  <a:schemeClr val="tx1"/>
                </a:solidFill>
              </a:rPr>
              <a:t>isposer d’informations pertinentes pour </a:t>
            </a:r>
            <a:r>
              <a:rPr lang="fr-FR" sz="1800" dirty="0">
                <a:solidFill>
                  <a:schemeClr val="tx1"/>
                </a:solidFill>
              </a:rPr>
              <a:t>mieux appréhender les métiers de </a:t>
            </a:r>
            <a:r>
              <a:rPr lang="fr-FR" sz="1800" dirty="0" smtClean="0">
                <a:solidFill>
                  <a:schemeClr val="tx1"/>
                </a:solidFill>
              </a:rPr>
              <a:t>chaque branche </a:t>
            </a:r>
            <a:r>
              <a:rPr lang="fr-FR" sz="1800" dirty="0">
                <a:solidFill>
                  <a:schemeClr val="tx1"/>
                </a:solidFill>
              </a:rPr>
              <a:t>ainsi que les métiers </a:t>
            </a:r>
            <a:r>
              <a:rPr lang="fr-FR" sz="1800" dirty="0" smtClean="0">
                <a:solidFill>
                  <a:schemeClr val="tx1"/>
                </a:solidFill>
              </a:rPr>
              <a:t>interbranches</a:t>
            </a:r>
            <a:br>
              <a:rPr lang="fr-FR" sz="1800" dirty="0" smtClean="0">
                <a:solidFill>
                  <a:schemeClr val="tx1"/>
                </a:solidFill>
              </a:rPr>
            </a:br>
            <a:endParaRPr lang="fr-FR" sz="1800" dirty="0">
              <a:solidFill>
                <a:schemeClr val="tx1"/>
              </a:solidFill>
            </a:endParaRPr>
          </a:p>
          <a:p>
            <a:pPr>
              <a:defRPr/>
            </a:pPr>
            <a:r>
              <a:rPr lang="fr-FR" sz="1800" dirty="0">
                <a:solidFill>
                  <a:schemeClr val="tx1"/>
                </a:solidFill>
              </a:rPr>
              <a:t>I</a:t>
            </a:r>
            <a:r>
              <a:rPr lang="fr-FR" sz="1800" dirty="0" smtClean="0">
                <a:solidFill>
                  <a:schemeClr val="tx1"/>
                </a:solidFill>
              </a:rPr>
              <a:t>dentifier </a:t>
            </a:r>
            <a:r>
              <a:rPr lang="fr-FR" sz="1800" dirty="0">
                <a:solidFill>
                  <a:schemeClr val="tx1"/>
                </a:solidFill>
              </a:rPr>
              <a:t>les </a:t>
            </a:r>
            <a:r>
              <a:rPr lang="fr-FR" sz="1800" dirty="0" smtClean="0">
                <a:solidFill>
                  <a:schemeClr val="tx1"/>
                </a:solidFill>
              </a:rPr>
              <a:t>compétences </a:t>
            </a:r>
            <a:r>
              <a:rPr lang="fr-FR" sz="1800" dirty="0">
                <a:solidFill>
                  <a:schemeClr val="tx1"/>
                </a:solidFill>
              </a:rPr>
              <a:t>nécessaires à l’exercice des </a:t>
            </a:r>
            <a:r>
              <a:rPr lang="fr-FR" sz="1800" dirty="0" smtClean="0">
                <a:solidFill>
                  <a:schemeClr val="tx1"/>
                </a:solidFill>
              </a:rPr>
              <a:t>métiers</a:t>
            </a:r>
            <a:br>
              <a:rPr lang="fr-FR" sz="1800" dirty="0" smtClean="0">
                <a:solidFill>
                  <a:schemeClr val="tx1"/>
                </a:solidFill>
              </a:rPr>
            </a:br>
            <a:endParaRPr lang="fr-FR" sz="1800" dirty="0">
              <a:solidFill>
                <a:schemeClr val="tx1"/>
              </a:solidFill>
            </a:endParaRPr>
          </a:p>
          <a:p>
            <a:pPr>
              <a:defRPr/>
            </a:pPr>
            <a:r>
              <a:rPr lang="fr-FR" sz="1800" dirty="0" smtClean="0">
                <a:solidFill>
                  <a:schemeClr val="tx1"/>
                </a:solidFill>
              </a:rPr>
              <a:t>Harmoniser </a:t>
            </a:r>
            <a:r>
              <a:rPr lang="fr-FR" sz="1800" dirty="0">
                <a:solidFill>
                  <a:schemeClr val="tx1"/>
                </a:solidFill>
              </a:rPr>
              <a:t>la méthode d’élaboration des référentiels </a:t>
            </a:r>
            <a:r>
              <a:rPr lang="fr-FR" sz="1800" dirty="0" smtClean="0">
                <a:solidFill>
                  <a:schemeClr val="tx1"/>
                </a:solidFill>
              </a:rPr>
              <a:t>emplois</a:t>
            </a:r>
          </a:p>
          <a:p>
            <a:pPr>
              <a:defRPr/>
            </a:pPr>
            <a:endParaRPr lang="fr-FR" sz="1800" dirty="0" smtClean="0">
              <a:solidFill>
                <a:schemeClr val="tx1"/>
              </a:solidFill>
            </a:endParaRPr>
          </a:p>
          <a:p>
            <a:pPr>
              <a:defRPr/>
            </a:pPr>
            <a:r>
              <a:rPr lang="fr-FR" sz="1800" dirty="0" smtClean="0">
                <a:solidFill>
                  <a:schemeClr val="tx1"/>
                </a:solidFill>
              </a:rPr>
              <a:t>Permettre une communication interne et externe sur les métiers de la Sécurité sociale</a:t>
            </a:r>
            <a:br>
              <a:rPr lang="fr-FR" sz="1800" dirty="0" smtClean="0">
                <a:solidFill>
                  <a:schemeClr val="tx1"/>
                </a:solidFill>
              </a:rPr>
            </a:br>
            <a:endParaRPr lang="fr-FR" sz="1800" dirty="0">
              <a:solidFill>
                <a:schemeClr val="tx1"/>
              </a:solidFill>
            </a:endParaRPr>
          </a:p>
          <a:p>
            <a:pPr marL="0" indent="0">
              <a:buFontTx/>
              <a:buNone/>
              <a:defRPr/>
            </a:pPr>
            <a:r>
              <a:rPr lang="fr-FR" sz="1800" dirty="0" smtClean="0">
                <a:solidFill>
                  <a:schemeClr val="tx1"/>
                </a:solidFill>
              </a:rPr>
              <a:t/>
            </a:r>
            <a:br>
              <a:rPr lang="fr-FR" sz="1800" dirty="0" smtClean="0">
                <a:solidFill>
                  <a:schemeClr val="tx1"/>
                </a:solidFill>
              </a:rPr>
            </a:br>
            <a:endParaRPr lang="fr-FR" sz="1800" dirty="0">
              <a:solidFill>
                <a:schemeClr val="tx1"/>
              </a:solidFill>
            </a:endParaRPr>
          </a:p>
          <a:p>
            <a:pPr marL="0" indent="0">
              <a:buFontTx/>
              <a:buNone/>
              <a:defRPr/>
            </a:pPr>
            <a:r>
              <a:rPr lang="fr-FR" sz="2000" dirty="0" smtClean="0"/>
              <a:t/>
            </a:r>
            <a:br>
              <a:rPr lang="fr-FR" sz="2000" dirty="0" smtClean="0"/>
            </a:br>
            <a:endParaRPr lang="fr-FR" sz="2000" dirty="0"/>
          </a:p>
          <a:p>
            <a:pPr lvl="3">
              <a:buFontTx/>
              <a:buNone/>
              <a:defRPr/>
            </a:pPr>
            <a:endParaRPr lang="fr-FR" dirty="0">
              <a:solidFill>
                <a:schemeClr val="accent2"/>
              </a:solidFill>
            </a:endParaRPr>
          </a:p>
          <a:p>
            <a:pPr marL="0" indent="0">
              <a:buFontTx/>
              <a:buNone/>
              <a:defRPr/>
            </a:pPr>
            <a:endParaRPr lang="fr-FR" sz="2000" dirty="0" smtClean="0">
              <a:ea typeface="+mj-ea"/>
              <a:cs typeface="+mj-cs"/>
            </a:endParaRPr>
          </a:p>
          <a:p>
            <a:pPr marL="0" indent="0">
              <a:buFontTx/>
              <a:buNone/>
              <a:defRPr/>
            </a:pPr>
            <a:endParaRPr lang="fr-FR" sz="2000" dirty="0">
              <a:ea typeface="+mj-ea"/>
              <a:cs typeface="+mj-cs"/>
            </a:endParaRPr>
          </a:p>
          <a:p>
            <a:pPr marL="0" indent="0">
              <a:buFontTx/>
              <a:buNone/>
              <a:defRPr/>
            </a:pPr>
            <a:endParaRPr lang="fr-FR" sz="2000" dirty="0" smtClean="0">
              <a:ea typeface="+mj-ea"/>
              <a:cs typeface="+mj-cs"/>
            </a:endParaRPr>
          </a:p>
          <a:p>
            <a:pPr marL="0" indent="0">
              <a:buFontTx/>
              <a:buNone/>
              <a:defRPr/>
            </a:pPr>
            <a:endParaRPr lang="fr-FR" sz="2000" dirty="0" smtClean="0">
              <a:ea typeface="+mj-ea"/>
              <a:cs typeface="+mj-cs"/>
            </a:endParaRPr>
          </a:p>
          <a:p>
            <a:pPr>
              <a:defRPr/>
            </a:pPr>
            <a:endParaRPr lang="fr-FR" dirty="0" smtClean="0">
              <a:ea typeface="+mj-ea"/>
              <a:cs typeface="+mj-cs"/>
            </a:endParaRPr>
          </a:p>
          <a:p>
            <a:pPr>
              <a:buFont typeface="Wingdings" pitchFamily="2" charset="2"/>
              <a:buChar char="Ø"/>
              <a:defRPr/>
            </a:pPr>
            <a:endParaRPr lang="fr-FR" b="1" dirty="0">
              <a:ea typeface="+mj-ea"/>
              <a:cs typeface="+mj-cs"/>
            </a:endParaRPr>
          </a:p>
        </p:txBody>
      </p:sp>
    </p:spTree>
  </p:cSld>
  <p:clrMapOvr>
    <a:masterClrMapping/>
  </p:clrMapOvr>
</p:sld>
</file>

<file path=ppt/theme/theme1.xml><?xml version="1.0" encoding="utf-8"?>
<a:theme xmlns:a="http://schemas.openxmlformats.org/drawingml/2006/main" name="projet COMEX janv 2013">
  <a:themeElements>
    <a:clrScheme name="Modèle PowerPoint Ucanss 15">
      <a:dk1>
        <a:srgbClr val="333333"/>
      </a:dk1>
      <a:lt1>
        <a:srgbClr val="FFFFFF"/>
      </a:lt1>
      <a:dk2>
        <a:srgbClr val="333333"/>
      </a:dk2>
      <a:lt2>
        <a:srgbClr val="969696"/>
      </a:lt2>
      <a:accent1>
        <a:srgbClr val="FFFFFF"/>
      </a:accent1>
      <a:accent2>
        <a:srgbClr val="64A0C8"/>
      </a:accent2>
      <a:accent3>
        <a:srgbClr val="FFFFFF"/>
      </a:accent3>
      <a:accent4>
        <a:srgbClr val="2A2A2A"/>
      </a:accent4>
      <a:accent5>
        <a:srgbClr val="FFFFFF"/>
      </a:accent5>
      <a:accent6>
        <a:srgbClr val="5A91B5"/>
      </a:accent6>
      <a:hlink>
        <a:srgbClr val="003C69"/>
      </a:hlink>
      <a:folHlink>
        <a:srgbClr val="B1C800"/>
      </a:folHlink>
    </a:clrScheme>
    <a:fontScheme name="Modèle PowerPoint Ucans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owerPoint Ucans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owerPoint Ucans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owerPoint Ucans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owerPoint Ucans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owerPoint Ucans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owerPoint Ucans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owerPoint Ucans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owerPoint Ucans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owerPoint Ucans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owerPoint Ucans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owerPoint Ucans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owerPoint Ucans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dèle PowerPoint Ucanss 13">
        <a:dk1>
          <a:srgbClr val="000000"/>
        </a:dk1>
        <a:lt1>
          <a:srgbClr val="FFFFFF"/>
        </a:lt1>
        <a:dk2>
          <a:srgbClr val="000000"/>
        </a:dk2>
        <a:lt2>
          <a:srgbClr val="969696"/>
        </a:lt2>
        <a:accent1>
          <a:srgbClr val="FFFFFF"/>
        </a:accent1>
        <a:accent2>
          <a:srgbClr val="8DC6FF"/>
        </a:accent2>
        <a:accent3>
          <a:srgbClr val="FFFFFF"/>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owerPoint Ucanss 14">
        <a:dk1>
          <a:srgbClr val="333333"/>
        </a:dk1>
        <a:lt1>
          <a:srgbClr val="FFFFFF"/>
        </a:lt1>
        <a:dk2>
          <a:srgbClr val="333333"/>
        </a:dk2>
        <a:lt2>
          <a:srgbClr val="969696"/>
        </a:lt2>
        <a:accent1>
          <a:srgbClr val="FFFFFF"/>
        </a:accent1>
        <a:accent2>
          <a:srgbClr val="8DC6FF"/>
        </a:accent2>
        <a:accent3>
          <a:srgbClr val="FFFFFF"/>
        </a:accent3>
        <a:accent4>
          <a:srgbClr val="2A2A2A"/>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owerPoint Ucanss 15">
        <a:dk1>
          <a:srgbClr val="333333"/>
        </a:dk1>
        <a:lt1>
          <a:srgbClr val="FFFFFF"/>
        </a:lt1>
        <a:dk2>
          <a:srgbClr val="333333"/>
        </a:dk2>
        <a:lt2>
          <a:srgbClr val="969696"/>
        </a:lt2>
        <a:accent1>
          <a:srgbClr val="FFFFFF"/>
        </a:accent1>
        <a:accent2>
          <a:srgbClr val="64A0C8"/>
        </a:accent2>
        <a:accent3>
          <a:srgbClr val="FFFFFF"/>
        </a:accent3>
        <a:accent4>
          <a:srgbClr val="2A2A2A"/>
        </a:accent4>
        <a:accent5>
          <a:srgbClr val="FFFFFF"/>
        </a:accent5>
        <a:accent6>
          <a:srgbClr val="5A91B5"/>
        </a:accent6>
        <a:hlink>
          <a:srgbClr val="003C69"/>
        </a:hlink>
        <a:folHlink>
          <a:srgbClr val="B1C800"/>
        </a:folHlink>
      </a:clrScheme>
      <a:clrMap bg1="lt1" tx1="dk1" bg2="lt2" tx2="dk2" accent1="accent1" accent2="accent2" accent3="accent3" accent4="accent4" accent5="accent5" accent6="accent6" hlink="hlink" folHlink="folHlink"/>
    </a:extraClrScheme>
    <a:extraClrScheme>
      <a:clrScheme name="Modèle PowerPoint Ucanss 16">
        <a:dk1>
          <a:srgbClr val="333333"/>
        </a:dk1>
        <a:lt1>
          <a:srgbClr val="FFFFFF"/>
        </a:lt1>
        <a:dk2>
          <a:srgbClr val="333333"/>
        </a:dk2>
        <a:lt2>
          <a:srgbClr val="969696"/>
        </a:lt2>
        <a:accent1>
          <a:srgbClr val="FFFFFF"/>
        </a:accent1>
        <a:accent2>
          <a:srgbClr val="64A0C8"/>
        </a:accent2>
        <a:accent3>
          <a:srgbClr val="FFFFFF"/>
        </a:accent3>
        <a:accent4>
          <a:srgbClr val="2A2A2A"/>
        </a:accent4>
        <a:accent5>
          <a:srgbClr val="FFFFFF"/>
        </a:accent5>
        <a:accent6>
          <a:srgbClr val="5A91B5"/>
        </a:accent6>
        <a:hlink>
          <a:srgbClr val="003C69"/>
        </a:hlink>
        <a:folHlink>
          <a:srgbClr val="00903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projet COMEX janv 2013</Template>
  <TotalTime>5647</TotalTime>
  <Words>2382</Words>
  <Application>Microsoft Office PowerPoint</Application>
  <PresentationFormat>Affichage à l'écran (4:3)</PresentationFormat>
  <Paragraphs>402</Paragraphs>
  <Slides>21</Slides>
  <Notes>21</Notes>
  <HiddenSlides>0</HiddenSlides>
  <MMClips>0</MMClips>
  <ScaleCrop>false</ScaleCrop>
  <HeadingPairs>
    <vt:vector size="8" baseType="variant">
      <vt:variant>
        <vt:lpstr>Polices utilisées</vt:lpstr>
      </vt:variant>
      <vt:variant>
        <vt:i4>5</vt:i4>
      </vt:variant>
      <vt:variant>
        <vt:lpstr>Modèle de conception</vt:lpstr>
      </vt:variant>
      <vt:variant>
        <vt:i4>2</vt:i4>
      </vt:variant>
      <vt:variant>
        <vt:lpstr>Serveurs OLE incorporés</vt:lpstr>
      </vt:variant>
      <vt:variant>
        <vt:i4>1</vt:i4>
      </vt:variant>
      <vt:variant>
        <vt:lpstr>Titres des diapositives</vt:lpstr>
      </vt:variant>
      <vt:variant>
        <vt:i4>21</vt:i4>
      </vt:variant>
    </vt:vector>
  </HeadingPairs>
  <TitlesOfParts>
    <vt:vector size="29" baseType="lpstr">
      <vt:lpstr>Arial</vt:lpstr>
      <vt:lpstr>Wingdings</vt:lpstr>
      <vt:lpstr>ＭＳ Ｐゴシック</vt:lpstr>
      <vt:lpstr>Times New Roman</vt:lpstr>
      <vt:lpstr>Batang</vt:lpstr>
      <vt:lpstr>projet COMEX janv 2013</vt:lpstr>
      <vt:lpstr>projet COMEX janv 2013</vt:lpstr>
      <vt:lpstr>Diapositive</vt:lpstr>
      <vt:lpstr>Méthodologie de classification des emplois</vt:lpstr>
      <vt:lpstr>Finalité et objectifs d’une classification</vt:lpstr>
      <vt:lpstr>La classification résulte d’une méthode d’évaluation des emplois (contenu des activités et compétences exigées) </vt:lpstr>
      <vt:lpstr>Méthodologie de construction d’une classification: les étapes essentielles </vt:lpstr>
      <vt:lpstr>Méthodologie: les critères</vt:lpstr>
      <vt:lpstr>Le système de classification des employés/cadres issu du Protocole de 2004</vt:lpstr>
      <vt:lpstr>Diapositive 7</vt:lpstr>
      <vt:lpstr>LE REPERTOIRE DES METIERS</vt:lpstr>
      <vt:lpstr>UN OUTIL AU SERVICE DE L’HARMONISATION DES PRATIQUES</vt:lpstr>
      <vt:lpstr>L’HISTORIQUE DU REPERTOIRE DES METIERS</vt:lpstr>
      <vt:lpstr>LA STRUCTURATION DU REPERTOIRE</vt:lpstr>
      <vt:lpstr>LA STRUCTURATION DU REPERTOIRE</vt:lpstr>
      <vt:lpstr>LA STRUCTURATION DU REPERTOIRE</vt:lpstr>
      <vt:lpstr>Les référentiels emplois et compétences</vt:lpstr>
      <vt:lpstr>Schéma de synthèse</vt:lpstr>
      <vt:lpstr>Diapositive 16</vt:lpstr>
      <vt:lpstr>Diapositive 17</vt:lpstr>
      <vt:lpstr>EXEMPLE DE FICHE METIER </vt:lpstr>
      <vt:lpstr>EXEMPLE DE FICHE METIER </vt:lpstr>
      <vt:lpstr>EXEMPLE DE FICHE METIER </vt:lpstr>
      <vt:lpstr>EXEMPLE DE FICHE METIER </vt:lpstr>
    </vt:vector>
  </TitlesOfParts>
  <Company>UCANSS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Préparation du mandat Politique de rémunération 2013</dc:title>
  <dc:creator>dgirard</dc:creator>
  <cp:lastModifiedBy>mefra69n</cp:lastModifiedBy>
  <cp:revision>477</cp:revision>
  <cp:lastPrinted>2013-04-08T12:40:50Z</cp:lastPrinted>
  <dcterms:created xsi:type="dcterms:W3CDTF">2012-12-20T15:34:14Z</dcterms:created>
  <dcterms:modified xsi:type="dcterms:W3CDTF">2013-04-17T07:38:39Z</dcterms:modified>
</cp:coreProperties>
</file>