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88" r:id="rId2"/>
    <p:sldId id="257" r:id="rId3"/>
    <p:sldId id="258" r:id="rId4"/>
    <p:sldId id="259" r:id="rId5"/>
    <p:sldId id="260" r:id="rId6"/>
    <p:sldId id="283" r:id="rId7"/>
    <p:sldId id="285" r:id="rId8"/>
    <p:sldId id="286" r:id="rId9"/>
    <p:sldId id="262" r:id="rId10"/>
    <p:sldId id="273" r:id="rId11"/>
    <p:sldId id="274" r:id="rId12"/>
    <p:sldId id="27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AAEC"/>
    <a:srgbClr val="FFFFFF"/>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1" autoAdjust="0"/>
    <p:restoredTop sz="94660"/>
  </p:normalViewPr>
  <p:slideViewPr>
    <p:cSldViewPr>
      <p:cViewPr>
        <p:scale>
          <a:sx n="100" d="100"/>
          <a:sy n="100" d="100"/>
        </p:scale>
        <p:origin x="-258"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072A5B-5B4C-4A94-8D60-593C6556BC7F}" type="datetimeFigureOut">
              <a:rPr lang="fr-FR" smtClean="0"/>
              <a:pPr/>
              <a:t>18/05/2011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A63E49-7FD1-4C97-82D1-012C6948505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A l’heure actuelle, la définition de la qualité de vie (QDV) ne se limite plus à l’état de santé des individus mais elle inclut également une évaluation du bien-être subjectif. En psychologie de la santé, le principal intérêt de cette notion est qu'elle permet de rendre compte des conséquences à la fois psychologiques et sociale des maladies chroniques (</a:t>
            </a:r>
            <a:r>
              <a:rPr lang="fr-FR" sz="1200" kern="1200" dirty="0" err="1" smtClean="0">
                <a:solidFill>
                  <a:schemeClr val="tx1"/>
                </a:solidFill>
                <a:latin typeface="+mn-lt"/>
                <a:ea typeface="+mn-ea"/>
                <a:cs typeface="+mn-cs"/>
              </a:rPr>
              <a:t>Missotten</a:t>
            </a:r>
            <a:r>
              <a:rPr lang="fr-FR" sz="1200" kern="1200" dirty="0" smtClean="0">
                <a:solidFill>
                  <a:schemeClr val="tx1"/>
                </a:solidFill>
                <a:latin typeface="+mn-lt"/>
                <a:ea typeface="+mn-ea"/>
                <a:cs typeface="+mn-cs"/>
              </a:rPr>
              <a:t> et al., 2007). Toutefois, elle peut également s'avérer utile en psychologie du développement et de l’éducation afin d'évaluer l’impact des différents types de prise en charge et des mesures d’aides proposées sur le bien-être enfants (Bacro et al., 2011). Ainsi, les applications de cette notion sont nombreuses et concernent aussi bien le champ de la santé et de l’éducation que les enfants tout-venants et à besoins spécifiques, c'est à dire présentant des troubles du développement, un handicap, des difficultés d’apprentissage ou relevant de la protection de l’enfance. L’objectif de cette communication est de présenter les résultats des recherches que nous menons actuellement sur l’évaluation de la qualité de vie en nous centrant sur le point de vue des enfants de 3 à 12 ans. Alors que la première étude vise à tester la validité du seul auto-questionnaire disponible en français utilisable avec des enfants dès l’âge de 3 ans, la seconde vise à déterminer quels sont, selon eux, les principaux domaines qui contribuent à leur QDV.</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BEA63E49-7FD1-4C97-82D1-012C69485054}"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Ces résultats permettent de confirmer l’importance des relations familiales, des relations paritaires et de l’environnement scolaire suggérée par d’autres auteurs comme </a:t>
            </a:r>
            <a:r>
              <a:rPr lang="fr-FR" sz="1200" kern="1200" dirty="0" err="1" smtClean="0">
                <a:solidFill>
                  <a:schemeClr val="tx1"/>
                </a:solidFill>
                <a:latin typeface="+mn-lt"/>
                <a:ea typeface="+mn-ea"/>
                <a:cs typeface="+mn-cs"/>
              </a:rPr>
              <a:t>Matza</a:t>
            </a:r>
            <a:r>
              <a:rPr lang="fr-FR" sz="1200" kern="1200" dirty="0" smtClean="0">
                <a:solidFill>
                  <a:schemeClr val="tx1"/>
                </a:solidFill>
                <a:latin typeface="+mn-lt"/>
                <a:ea typeface="+mn-ea"/>
                <a:cs typeface="+mn-cs"/>
              </a:rPr>
              <a:t> et ses collaborateurs (2004). On voit aussi apparaître les dimensions des activités quotidiennes, des activités sociales et des apprentissages qui semblent occuper une place particulièrement importante du point de vue des enfants. De plus,  l’organisation du discours et la conception que les enfants ont de leur qualité de vie et de leur bien être s’organise autour de deux axes. Le premier, qui renvoie au rôle plutôt actif ou passif de l’enfant dans les évènements qu’il rencontre au cours de sa vie, peut être interprété en référence au modèle écologique du développement de </a:t>
            </a:r>
            <a:r>
              <a:rPr lang="fr-FR" sz="1200" kern="1200" dirty="0" err="1" smtClean="0">
                <a:solidFill>
                  <a:schemeClr val="tx1"/>
                </a:solidFill>
                <a:latin typeface="+mn-lt"/>
                <a:ea typeface="+mn-ea"/>
                <a:cs typeface="+mn-cs"/>
              </a:rPr>
              <a:t>Bronfenbrenner</a:t>
            </a:r>
            <a:r>
              <a:rPr lang="fr-FR" sz="1200" kern="1200" dirty="0" smtClean="0">
                <a:solidFill>
                  <a:schemeClr val="tx1"/>
                </a:solidFill>
                <a:latin typeface="+mn-lt"/>
                <a:ea typeface="+mn-ea"/>
                <a:cs typeface="+mn-cs"/>
              </a:rPr>
              <a:t> (1979). Le second, qui concerne plutôt les relations familiales et l’ouverture au monde extérieur, renverrait selon nous aux relations d’attachement. En effet, selon Bowlby (1969), la principale fonction de l’attachement est de sécuriser l’enfant pour lui permettre de s’ouvrir au monde extérieur.  </a:t>
            </a:r>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EA63E49-7FD1-4C97-82D1-012C69485054}"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Pour finir, les résultats mettent également en évidence des différences en fonction de l’âge des enfants. La classe « détente et activités quotidiennes » apparaît surtout représentative des enfants de 5 à 8 ans alors que la classe « activités sociales et apprentissages » est surtout représentative du discours des enfants de 8 à 11 ans. Enfin, dans l’objectif de mettre au point une nouvelle méthode d’évaluation de la qualité de vie des jeunes enfants en partant de la conception qu’ils ont de leur bien être, nous envisageons de continuer les entretiens afin de réaliser des analyses séparées en fonction de l’âge.  </a:t>
            </a:r>
            <a:r>
              <a:rPr lang="fr-FR" sz="1200" kern="1200" smtClean="0">
                <a:solidFill>
                  <a:schemeClr val="tx1"/>
                </a:solidFill>
                <a:latin typeface="+mn-lt"/>
                <a:ea typeface="+mn-ea"/>
                <a:cs typeface="+mn-cs"/>
              </a:rPr>
              <a:t>De plus, concernant l’idée de concevoir et de valider un nouvel outil il nous reste à réfléchir sur le choix des items et le format de questionnaire le plus adapté aux compétences des jeunes enfants. </a:t>
            </a:r>
            <a:endParaRPr lang="fr-FR" sz="1200" kern="120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EA63E49-7FD1-4C97-82D1-012C69485054}" type="slidenum">
              <a:rPr lang="fr-FR" smtClean="0"/>
              <a:pPr/>
              <a:t>12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Dans la littérature, ce qui frappe c’est d’abord la relative absence de définition de la QDV, et des désaccords importants en raison à la fois de la complexité de cette notion et de son caractère multidimensionnel (Tessier, Vuillemin, </a:t>
            </a:r>
            <a:r>
              <a:rPr lang="fr-FR" sz="1200" kern="1200" dirty="0" err="1" smtClean="0">
                <a:solidFill>
                  <a:schemeClr val="tx1"/>
                </a:solidFill>
                <a:latin typeface="+mn-lt"/>
                <a:ea typeface="+mn-ea"/>
                <a:cs typeface="+mn-cs"/>
              </a:rPr>
              <a:t>Lemelle</a:t>
            </a:r>
            <a:r>
              <a:rPr lang="fr-FR" sz="1200" kern="1200" dirty="0" smtClean="0">
                <a:solidFill>
                  <a:schemeClr val="tx1"/>
                </a:solidFill>
                <a:latin typeface="+mn-lt"/>
                <a:ea typeface="+mn-ea"/>
                <a:cs typeface="+mn-cs"/>
              </a:rPr>
              <a:t>, &amp; Briançon, 2009). Ceci apparaît encore plus vrai chez les enfants que chez les adultes (</a:t>
            </a:r>
            <a:r>
              <a:rPr lang="fr-FR" sz="1200" kern="1200" dirty="0" err="1" smtClean="0">
                <a:solidFill>
                  <a:schemeClr val="tx1"/>
                </a:solidFill>
                <a:latin typeface="+mn-lt"/>
                <a:ea typeface="+mn-ea"/>
                <a:cs typeface="+mn-cs"/>
              </a:rPr>
              <a:t>Missotten</a:t>
            </a:r>
            <a:r>
              <a:rPr lang="fr-FR" sz="1200" kern="1200" dirty="0" smtClean="0">
                <a:solidFill>
                  <a:schemeClr val="tx1"/>
                </a:solidFill>
                <a:latin typeface="+mn-lt"/>
                <a:ea typeface="+mn-ea"/>
                <a:cs typeface="+mn-cs"/>
              </a:rPr>
              <a:t> et al., 2007). Toutefois, nous pouvons retenir la définition d'Upton et ces collaborateurs (2008) pour qui la qualité de vie des enfants correspond à leur niveau de satisfaction dans les différents domaines de leur vie incluant le bien être physique, social, économique et psychologique. Par ailleurs, pour de nombreux auteurs les instruments utilisés doivent nécessairement tenir compte de l’importance que les enfants accordent aux différents domaines de leur vie (</a:t>
            </a:r>
            <a:r>
              <a:rPr lang="fr-FR" sz="1200" kern="1200" dirty="0" err="1" smtClean="0">
                <a:solidFill>
                  <a:schemeClr val="tx1"/>
                </a:solidFill>
                <a:latin typeface="+mn-lt"/>
                <a:ea typeface="+mn-ea"/>
                <a:cs typeface="+mn-cs"/>
              </a:rPr>
              <a:t>Missotten</a:t>
            </a:r>
            <a:r>
              <a:rPr lang="fr-FR" sz="1200" kern="1200" dirty="0" smtClean="0">
                <a:solidFill>
                  <a:schemeClr val="tx1"/>
                </a:solidFill>
                <a:latin typeface="+mn-lt"/>
                <a:ea typeface="+mn-ea"/>
                <a:cs typeface="+mn-cs"/>
              </a:rPr>
              <a:t> et al., 2007 ; Vinson et al., 2010). Enfin, une dernière approche, apparue récemment, conçoit cette notion en termes d’accomplissement personnel (</a:t>
            </a:r>
            <a:r>
              <a:rPr lang="fr-FR" sz="1200" kern="1200" dirty="0" err="1" smtClean="0">
                <a:solidFill>
                  <a:schemeClr val="tx1"/>
                </a:solidFill>
                <a:latin typeface="+mn-lt"/>
                <a:ea typeface="+mn-ea"/>
                <a:cs typeface="+mn-cs"/>
              </a:rPr>
              <a:t>Missotten</a:t>
            </a:r>
            <a:r>
              <a:rPr lang="fr-FR" sz="1200" kern="1200" dirty="0" smtClean="0">
                <a:solidFill>
                  <a:schemeClr val="tx1"/>
                </a:solidFill>
                <a:latin typeface="+mn-lt"/>
                <a:ea typeface="+mn-ea"/>
                <a:cs typeface="+mn-cs"/>
              </a:rPr>
              <a:t> et al., 2007). D’après celle-ci, la QDV correspond à l’écart entre la façon dont l'enfant perçoit ses conditions de vie et ce qu’il souhaiterait pour lui-même. </a:t>
            </a:r>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EA63E49-7FD1-4C97-82D1-012C69485054}"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ce qui concerne les domaines constitutifs de la QDV, on relève là encore une absence de consensus. Chez les enfants, les domaines explorés sont majoritairement inspirés des questionnaires destinés aux adultes. Toutefois, certains auteurs soulignent l’importance des relations familiales, des relations paritaires et de l’environnement scolaire (</a:t>
            </a:r>
            <a:r>
              <a:rPr lang="fr-FR" sz="1200" kern="1200" dirty="0" err="1" smtClean="0">
                <a:solidFill>
                  <a:schemeClr val="tx1"/>
                </a:solidFill>
                <a:latin typeface="+mn-lt"/>
                <a:ea typeface="+mn-ea"/>
                <a:cs typeface="+mn-cs"/>
              </a:rPr>
              <a:t>Matza</a:t>
            </a:r>
            <a:r>
              <a:rPr lang="fr-FR" sz="1200" kern="1200" dirty="0" smtClean="0">
                <a:solidFill>
                  <a:schemeClr val="tx1"/>
                </a:solidFill>
                <a:latin typeface="+mn-lt"/>
                <a:ea typeface="+mn-ea"/>
                <a:cs typeface="+mn-cs"/>
              </a:rPr>
              <a:t> et al., 2004) ou de l’autonomie et de l’indépendance (</a:t>
            </a:r>
            <a:r>
              <a:rPr lang="fr-FR" sz="1200" kern="1200" dirty="0" err="1" smtClean="0">
                <a:solidFill>
                  <a:schemeClr val="tx1"/>
                </a:solidFill>
                <a:latin typeface="+mn-lt"/>
                <a:ea typeface="+mn-ea"/>
                <a:cs typeface="+mn-cs"/>
              </a:rPr>
              <a:t>Ravens</a:t>
            </a:r>
            <a:r>
              <a:rPr lang="fr-FR" sz="1200" kern="1200" dirty="0" smtClean="0">
                <a:solidFill>
                  <a:schemeClr val="tx1"/>
                </a:solidFill>
                <a:latin typeface="+mn-lt"/>
                <a:ea typeface="+mn-ea"/>
                <a:cs typeface="+mn-cs"/>
              </a:rPr>
              <a:t>-</a:t>
            </a:r>
            <a:r>
              <a:rPr lang="fr-FR" sz="1200" kern="1200" dirty="0" err="1" smtClean="0">
                <a:solidFill>
                  <a:schemeClr val="tx1"/>
                </a:solidFill>
                <a:latin typeface="+mn-lt"/>
                <a:ea typeface="+mn-ea"/>
                <a:cs typeface="+mn-cs"/>
              </a:rPr>
              <a:t>Sieberer</a:t>
            </a:r>
            <a:r>
              <a:rPr lang="fr-FR" sz="1200" kern="1200" dirty="0" smtClean="0">
                <a:solidFill>
                  <a:schemeClr val="tx1"/>
                </a:solidFill>
                <a:latin typeface="+mn-lt"/>
                <a:ea typeface="+mn-ea"/>
                <a:cs typeface="+mn-cs"/>
              </a:rPr>
              <a:t> et al. 2006) dans la vie des enfants, comparativement aux adultes. Enfin, quelque études se sont attachées à interroger directement les enfants sur ce qui contribuait, selon eux, à leur qualité de vie. Bien qu’elles sont très peu nombreuses, celles-ci confirment non seulement l’importance des relations familiales, des relations amicales et de l’environnement scolaire mais également celle des activités sociales avec les pairs, des jeux physiques et des moments de tranquillité ou de détente (Vinson et al., 2010). Par ailleurs, on peut supposer que les domaines importants du point de vue des enfants varient tout au long de leur développement (Moore &amp; </a:t>
            </a:r>
            <a:r>
              <a:rPr lang="fr-FR" sz="1200" kern="1200" dirty="0" err="1" smtClean="0">
                <a:solidFill>
                  <a:schemeClr val="tx1"/>
                </a:solidFill>
                <a:latin typeface="+mn-lt"/>
                <a:ea typeface="+mn-ea"/>
                <a:cs typeface="+mn-cs"/>
              </a:rPr>
              <a:t>Keyes</a:t>
            </a:r>
            <a:r>
              <a:rPr lang="fr-FR" sz="1200" kern="1200" dirty="0" smtClean="0">
                <a:solidFill>
                  <a:schemeClr val="tx1"/>
                </a:solidFill>
                <a:latin typeface="+mn-lt"/>
                <a:ea typeface="+mn-ea"/>
                <a:cs typeface="+mn-cs"/>
              </a:rPr>
              <a:t>, 2003). Or, dans la plupart des questionnaires existants, les domaines explorés sont strictement identiques quel que soit l’âge des enfants. </a:t>
            </a:r>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EA63E49-7FD1-4C97-82D1-012C69485054}"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FR" sz="1200" kern="1200" dirty="0" smtClean="0">
                <a:solidFill>
                  <a:schemeClr val="tx1"/>
                </a:solidFill>
                <a:latin typeface="+mn-lt"/>
                <a:ea typeface="+mn-ea"/>
                <a:cs typeface="+mn-cs"/>
              </a:rPr>
              <a:t>On distingue deux grandes familles de questionnaires, selon qu’ils reposent sur une auto ou une </a:t>
            </a:r>
            <a:r>
              <a:rPr lang="fr-FR" sz="1200" kern="1200" dirty="0" err="1" smtClean="0">
                <a:solidFill>
                  <a:schemeClr val="tx1"/>
                </a:solidFill>
                <a:latin typeface="+mn-lt"/>
                <a:ea typeface="+mn-ea"/>
                <a:cs typeface="+mn-cs"/>
              </a:rPr>
              <a:t>hétéroévaluation</a:t>
            </a:r>
            <a:r>
              <a:rPr lang="fr-FR" sz="1200" kern="1200" dirty="0" smtClean="0">
                <a:solidFill>
                  <a:schemeClr val="tx1"/>
                </a:solidFill>
                <a:latin typeface="+mn-lt"/>
                <a:ea typeface="+mn-ea"/>
                <a:cs typeface="+mn-cs"/>
              </a:rPr>
              <a:t> de la QDV. Alors que les </a:t>
            </a:r>
            <a:r>
              <a:rPr lang="fr-FR" sz="1200" kern="1200" dirty="0" err="1" smtClean="0">
                <a:solidFill>
                  <a:schemeClr val="tx1"/>
                </a:solidFill>
                <a:latin typeface="+mn-lt"/>
                <a:ea typeface="+mn-ea"/>
                <a:cs typeface="+mn-cs"/>
              </a:rPr>
              <a:t>hétero</a:t>
            </a:r>
            <a:r>
              <a:rPr lang="fr-FR" sz="1200" kern="1200" dirty="0" smtClean="0">
                <a:solidFill>
                  <a:schemeClr val="tx1"/>
                </a:solidFill>
                <a:latin typeface="+mn-lt"/>
                <a:ea typeface="+mn-ea"/>
                <a:cs typeface="+mn-cs"/>
              </a:rPr>
              <a:t>-questionnaires sont remplis par les adultes qui prennent soin des enfants, les auto-questionnaires permettent de recueillir directement leur point de vue. La plupart du temps ce sont les parents qui remplissent les hétéro-questionnaires mais, dans le champ de la santé, ce peuvent être des médecins par exemple. Les hétéro-questionnaires sont utilisés en raison des capacités cognitives et langagières limitées des enfants. Toutefois, depuis quelques années et suite aux résultats de nombreuses recherches, des auteurs ont pu mettre au point des outils plus simples et adaptés aux compétences des jeunes enfants. De manière générale, on observe une concordance modérée à bonne entre les évaluations faites par les enfants eux-mêmes et par leurs parents ou les adultes qui prennent soin d’eux (Upton &amp;al., 2008). Par ailleurs, le niveau de concordance entre auto et </a:t>
            </a:r>
            <a:r>
              <a:rPr lang="fr-FR" sz="1200" kern="1200" dirty="0" err="1" smtClean="0">
                <a:solidFill>
                  <a:schemeClr val="tx1"/>
                </a:solidFill>
                <a:latin typeface="+mn-lt"/>
                <a:ea typeface="+mn-ea"/>
                <a:cs typeface="+mn-cs"/>
              </a:rPr>
              <a:t>hétéroévaluation</a:t>
            </a:r>
            <a:r>
              <a:rPr lang="fr-FR" sz="1200" kern="1200" dirty="0" smtClean="0">
                <a:solidFill>
                  <a:schemeClr val="tx1"/>
                </a:solidFill>
                <a:latin typeface="+mn-lt"/>
                <a:ea typeface="+mn-ea"/>
                <a:cs typeface="+mn-cs"/>
              </a:rPr>
              <a:t> s’avère plus élevé pour les domaines observables comme le bien-être physique que pour les domaines non observables comme le bien-être psychologique ou social. On distingue également les échelles « génériques » des échelles « spécifiques ». Alors que les premières, beaucoup moins nombreuses, permettent d’évaluer la QDV d’individus en bonne ou en mauvaise santé, les secondes ont été conçues dans le contexte d’une maladie spécifique. </a:t>
            </a:r>
          </a:p>
          <a:p>
            <a:r>
              <a:rPr lang="fr-FR" sz="1200" kern="1200" dirty="0" smtClean="0">
                <a:solidFill>
                  <a:schemeClr val="tx1"/>
                </a:solidFill>
                <a:latin typeface="+mn-lt"/>
                <a:ea typeface="+mn-ea"/>
                <a:cs typeface="+mn-cs"/>
              </a:rPr>
              <a:t>En français, seules trois échelles génériques - les seules applicables en psychologie du développement et de l’éducation - reposant sur une autoévaluation de la QDV ont été validées : le </a:t>
            </a:r>
            <a:r>
              <a:rPr lang="fr-FR" sz="1200" kern="1200" dirty="0" err="1" smtClean="0">
                <a:solidFill>
                  <a:schemeClr val="tx1"/>
                </a:solidFill>
                <a:latin typeface="+mn-lt"/>
                <a:ea typeface="+mn-ea"/>
                <a:cs typeface="+mn-cs"/>
              </a:rPr>
              <a:t>PedsQL</a:t>
            </a:r>
            <a:r>
              <a:rPr lang="fr-FR" sz="1200" kern="1200" dirty="0" smtClean="0">
                <a:solidFill>
                  <a:schemeClr val="tx1"/>
                </a:solidFill>
                <a:latin typeface="+mn-lt"/>
                <a:ea typeface="+mn-ea"/>
                <a:cs typeface="+mn-cs"/>
              </a:rPr>
              <a:t> (Tessier et al., 2009), le </a:t>
            </a:r>
            <a:r>
              <a:rPr lang="fr-FR" sz="1200" kern="1200" dirty="0" err="1" smtClean="0">
                <a:solidFill>
                  <a:schemeClr val="tx1"/>
                </a:solidFill>
                <a:latin typeface="+mn-lt"/>
                <a:ea typeface="+mn-ea"/>
                <a:cs typeface="+mn-cs"/>
              </a:rPr>
              <a:t>KidlQol</a:t>
            </a:r>
            <a:r>
              <a:rPr lang="fr-FR" sz="1200" kern="1200" dirty="0" smtClean="0">
                <a:solidFill>
                  <a:schemeClr val="tx1"/>
                </a:solidFill>
                <a:latin typeface="+mn-lt"/>
                <a:ea typeface="+mn-ea"/>
                <a:cs typeface="+mn-cs"/>
              </a:rPr>
              <a:t> et le AUQUEI. Alors que le </a:t>
            </a:r>
            <a:r>
              <a:rPr lang="fr-FR" sz="1200" kern="1200" dirty="0" err="1" smtClean="0">
                <a:solidFill>
                  <a:schemeClr val="tx1"/>
                </a:solidFill>
                <a:latin typeface="+mn-lt"/>
                <a:ea typeface="+mn-ea"/>
                <a:cs typeface="+mn-cs"/>
              </a:rPr>
              <a:t>PedsQL</a:t>
            </a:r>
            <a:r>
              <a:rPr lang="fr-FR" sz="1200" kern="1200" dirty="0" smtClean="0">
                <a:solidFill>
                  <a:schemeClr val="tx1"/>
                </a:solidFill>
                <a:latin typeface="+mn-lt"/>
                <a:ea typeface="+mn-ea"/>
                <a:cs typeface="+mn-cs"/>
              </a:rPr>
              <a:t> est très diffusé au niveau international, le </a:t>
            </a:r>
            <a:r>
              <a:rPr lang="fr-FR" sz="1200" kern="1200" dirty="0" err="1" smtClean="0">
                <a:solidFill>
                  <a:schemeClr val="tx1"/>
                </a:solidFill>
                <a:latin typeface="+mn-lt"/>
                <a:ea typeface="+mn-ea"/>
                <a:cs typeface="+mn-cs"/>
              </a:rPr>
              <a:t>KidlQol</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Gayral</a:t>
            </a:r>
            <a:r>
              <a:rPr lang="fr-FR" sz="1200" kern="1200" dirty="0" smtClean="0">
                <a:solidFill>
                  <a:schemeClr val="tx1"/>
                </a:solidFill>
                <a:latin typeface="+mn-lt"/>
                <a:ea typeface="+mn-ea"/>
                <a:cs typeface="+mn-cs"/>
              </a:rPr>
              <a:t>-</a:t>
            </a:r>
            <a:r>
              <a:rPr lang="fr-FR" sz="1200" kern="1200" dirty="0" err="1" smtClean="0">
                <a:solidFill>
                  <a:schemeClr val="tx1"/>
                </a:solidFill>
                <a:latin typeface="+mn-lt"/>
                <a:ea typeface="+mn-ea"/>
                <a:cs typeface="+mn-cs"/>
              </a:rPr>
              <a:t>Taminh</a:t>
            </a:r>
            <a:r>
              <a:rPr lang="fr-FR" sz="1200" kern="1200" dirty="0" smtClean="0">
                <a:solidFill>
                  <a:schemeClr val="tx1"/>
                </a:solidFill>
                <a:latin typeface="+mn-lt"/>
                <a:ea typeface="+mn-ea"/>
                <a:cs typeface="+mn-cs"/>
              </a:rPr>
              <a:t> et al., 2005) et le AUQUEI (Magnificat et al., 1997) présentent l’avantage d’avoir été au moins en partie conçus à partir du point de vue des enfants sur ce qui contribuait à leur qualité de vie. </a:t>
            </a:r>
            <a:endParaRPr lang="fr-FR" dirty="0"/>
          </a:p>
        </p:txBody>
      </p:sp>
      <p:sp>
        <p:nvSpPr>
          <p:cNvPr id="4" name="Espace réservé du numéro de diapositive 3"/>
          <p:cNvSpPr>
            <a:spLocks noGrp="1"/>
          </p:cNvSpPr>
          <p:nvPr>
            <p:ph type="sldNum" sz="quarter" idx="10"/>
          </p:nvPr>
        </p:nvSpPr>
        <p:spPr/>
        <p:txBody>
          <a:bodyPr/>
          <a:lstStyle/>
          <a:p>
            <a:fld id="{BEA63E49-7FD1-4C97-82D1-012C69485054}"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Composé d’une question ouverte et d’une échelle fermée de 26 items, l’</a:t>
            </a:r>
            <a:r>
              <a:rPr lang="fr-FR" sz="1200" kern="1200" dirty="0" err="1" smtClean="0">
                <a:solidFill>
                  <a:schemeClr val="tx1"/>
                </a:solidFill>
                <a:latin typeface="+mn-lt"/>
                <a:ea typeface="+mn-ea"/>
                <a:cs typeface="+mn-cs"/>
              </a:rPr>
              <a:t>AutoQUestionnaire</a:t>
            </a:r>
            <a:r>
              <a:rPr lang="fr-FR" sz="1200" kern="1200" dirty="0" smtClean="0">
                <a:solidFill>
                  <a:schemeClr val="tx1"/>
                </a:solidFill>
                <a:latin typeface="+mn-lt"/>
                <a:ea typeface="+mn-ea"/>
                <a:cs typeface="+mn-cs"/>
              </a:rPr>
              <a:t> Enfant Imagé (AUQUEI) peut être utilisé avec des enfants de 3 à 12 ans (Magnificat et al., 1997). La tâche consiste, pour l’enfant, à se prononcer sur son degré de satisfaction à propos des différents domaines de sa vie en choisissant entre quatre visages représentant chacun un état émotionnel, allant de « pas content du tout » à « très content ». Il doit cocher ou colorier la case correspondant le plus à ce qu’il ressent vis-à-vis du domaine évoqué. L’étude de validation a été réalisée auprès d’une population de 102 enfants de 3 à 12 ans dont 60% ne présentaient aucun problème de santé notable, 26% de transplantés rénaux et 14% de séropositifs. L’analyse factorielle réalisée à partir de l’échelle fermée a permis de mettre en évidence 4 dimensions dans la QDV des enfants interrogés : l’autonomie, les loisirs, les fonctions et la famille. Des corrélations élevées ont été mises en évidence entre certains items et la confiance en soi des enfants, évaluée par leur mère. De plus, les scores obtenus à ce questionnaire se sont avérés discriminants vis à vis de l’âge et de la santé. Enfin, aucune différence significative n’a été mise en évidence entre les moyennes des scores de 55 enfants obtenus à un an d’intervalle.</a:t>
            </a:r>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EA63E49-7FD1-4C97-82D1-012C69485054}"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La première étude, qui a débuté l’année dernière, vise notamment à tester la validé du questionnaire AUQUEI auprès d’une population d’enfants tout venants afin de déterminer dans quelle mesure son utilisation peut s’avérer utile dans le champ de l’éducation (Bacro et al., 2011). Pour cela, nous avons tout d’abord testé sa structure factorielle afin de déterminer si l’on retrouvait les 4 dimensions  distinguées par Magnificat et ses collaborateurs (1997). Sa fiabilité a également été testée en calculant des coefficients de consistance interne (∞ de Cronbach) pour l’ensemble des items et pour chaque dimension séparément. Enfin, compte tenu de l’importance des relations familiales, des relations paritaires et de l’environnement scolaire dans la QDV des enfants (</a:t>
            </a:r>
            <a:r>
              <a:rPr lang="fr-FR" sz="1200" kern="1200" dirty="0" err="1" smtClean="0">
                <a:solidFill>
                  <a:schemeClr val="tx1"/>
                </a:solidFill>
                <a:latin typeface="+mn-lt"/>
                <a:ea typeface="+mn-ea"/>
                <a:cs typeface="+mn-cs"/>
              </a:rPr>
              <a:t>Matza</a:t>
            </a:r>
            <a:r>
              <a:rPr lang="fr-FR" sz="1200" kern="1200" dirty="0" smtClean="0">
                <a:solidFill>
                  <a:schemeClr val="tx1"/>
                </a:solidFill>
                <a:latin typeface="+mn-lt"/>
                <a:ea typeface="+mn-ea"/>
                <a:cs typeface="+mn-cs"/>
              </a:rPr>
              <a:t> et al., 2004), les validités convergente et divergente du questionnaire ont été évaluées en testant les effets du sexe, du niveau scolaire et de la situation familiale sur la QDV ainsi que ses relations avec l’attachement, l’estime de soi, les performances cognitives et l’adaptation sociale et scolaire des enfants.</a:t>
            </a:r>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EA63E49-7FD1-4C97-82D1-012C69485054}"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kern="1200" dirty="0" smtClean="0">
                <a:solidFill>
                  <a:schemeClr val="tx1"/>
                </a:solidFill>
                <a:latin typeface="+mn-lt"/>
                <a:ea typeface="+mn-ea"/>
                <a:cs typeface="+mn-cs"/>
              </a:rPr>
              <a:t>Sans remettre en cause la validité et l’intérêt de ce questionnaire dans le champ de la santé, les premiers résultats obtenus dans le cadre de cette étude suggèrent qu’en l’absence de maladie ou de troubles importants du développement, ses qualités psychométriques restent à démontrer. En effet, les coefficients de consistance interne obtenus pour les différentes dimensions du AUQUEI varient de .39 à .53. Son niveau de cohérence interne ne s’avère acceptable que si l’on regroupe l’ensemble des items dont il est constitué, indépendamment du domaine exploré (Bacro et al., 2011). Les résultats de l’analyse factorielle n’ont pas permis de dégager de dimensions clairement identifiables dans la façon dont les enfants de 3 à 12 ans perçoivent leur QDV. Par ailleurs, alors qu’aucun  effet de la situation familiale ou du niveau scolaire ne ressort des analyses, les filles se décrivent comme ayant une moins bonne QDV que les garçons. De plus, les scores obtenus au questionnaire AUQUEI apparaissent négativement et significativement corrélés à l’âge des enfants. Enfin, contrairement aux résultats obtenus avec les plus jeunes, la QDV des enfants de 8 à 12 ans apparaît liée à la sécurité des perceptions d’attachement aux parents, au soutien social perçu de la part de la famille et à la popularité au sein de la classe. Aussi, il nous a paru pertinent de réfléchir à la création d’un nouvel outil dont le format serait adapté aux compétences, au contexte et aux différents cadres de vie des enfants, et notamment des plus jeunes. </a:t>
            </a:r>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EA63E49-7FD1-4C97-82D1-012C69485054}"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L’objectif de la deuxième étude, qui a débuté cette année, est d’identifier les domaines importants dans la vie des enfants, d’après leur propre point de vue, afin de mettre au point une nouvelle méthode d’évaluation de leur QDV. Pour cela, nous sommes allés interroger 25 groupes d’enfants de 5 à 11 ans sur ce qui contribue à leur bien-être. Ces entretiens étaient menés de manière collective en petits groupes de 4 à 6 enfants, à l’école et dans une salle isolée du reste de la classe. Il s’agissait de poser trois questions principales : </a:t>
            </a:r>
          </a:p>
          <a:p>
            <a:pPr lvl="1"/>
            <a:r>
              <a:rPr lang="fr-FR" sz="1200" kern="1200" dirty="0" smtClean="0">
                <a:solidFill>
                  <a:schemeClr val="tx1"/>
                </a:solidFill>
                <a:latin typeface="+mn-lt"/>
                <a:ea typeface="+mn-ea"/>
                <a:cs typeface="+mn-cs"/>
              </a:rPr>
              <a:t>Quand est-ce que vous vous sentez bien ? Quand est-ce que vous êtes heureux ?</a:t>
            </a:r>
          </a:p>
          <a:p>
            <a:pPr lvl="1"/>
            <a:r>
              <a:rPr lang="fr-FR" sz="1200" kern="1200" dirty="0" smtClean="0">
                <a:solidFill>
                  <a:schemeClr val="tx1"/>
                </a:solidFill>
                <a:latin typeface="+mn-lt"/>
                <a:ea typeface="+mn-ea"/>
                <a:cs typeface="+mn-cs"/>
              </a:rPr>
              <a:t>Quand est-ce que vous ne vous sentez pas bien ? Quand est-ce que vous êtes malheureux ?</a:t>
            </a:r>
          </a:p>
          <a:p>
            <a:pPr lvl="1"/>
            <a:r>
              <a:rPr lang="fr-FR" sz="1200" kern="1200" dirty="0" smtClean="0">
                <a:solidFill>
                  <a:schemeClr val="tx1"/>
                </a:solidFill>
                <a:latin typeface="+mn-lt"/>
                <a:ea typeface="+mn-ea"/>
                <a:cs typeface="+mn-cs"/>
              </a:rPr>
              <a:t>Si vous pouviez changer quelque chose dans votre vie, avec une baguette magique, est-ce que vous changeriez quelque chose ? Si oui, qu’est-ce que vous changeriez</a:t>
            </a:r>
            <a:r>
              <a:rPr lang="fr-FR" sz="1200" b="1" kern="1200" dirty="0" smtClean="0">
                <a:solidFill>
                  <a:schemeClr val="tx1"/>
                </a:solidFill>
                <a:latin typeface="+mn-lt"/>
                <a:ea typeface="+mn-ea"/>
                <a:cs typeface="+mn-cs"/>
              </a:rPr>
              <a:t> </a:t>
            </a:r>
            <a:r>
              <a:rPr lang="fr-FR" sz="1200" kern="1200" dirty="0" smtClean="0">
                <a:solidFill>
                  <a:schemeClr val="tx1"/>
                </a:solidFill>
                <a:latin typeface="+mn-lt"/>
                <a:ea typeface="+mn-ea"/>
                <a:cs typeface="+mn-cs"/>
              </a:rPr>
              <a:t>?</a:t>
            </a:r>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EA63E49-7FD1-4C97-82D1-012C69485054}"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kern="1200" dirty="0" smtClean="0">
                <a:solidFill>
                  <a:schemeClr val="tx1"/>
                </a:solidFill>
                <a:latin typeface="+mn-lt"/>
                <a:ea typeface="+mn-ea"/>
                <a:cs typeface="+mn-cs"/>
              </a:rPr>
              <a:t>Nous avons analysé le contenu de ces entretiens à l’aide du logiciel Alceste qui permet de dégager les principaux thèmes du discours et de les représenter sur un graphique s’organisant autour de deux axes. Les résultats ont permis de dégager 4 classes thématiques que nous avons intitulées : « activité sociales et apprentissage », « détente et activités quotidiennes », « relations familiales et séparation » et « vie scolaire et relations paritaires ». Les deux axes autours desquels s’organisent ces classes thématiques ont été interprétées comme allant du milieu familial vers le monde extérieur et l’autre comme représentant le rôle de l’enfant dans ses événements de vie allant du passif à l’actif.</a:t>
            </a:r>
          </a:p>
          <a:p>
            <a:r>
              <a:rPr lang="fr-FR" sz="1200" kern="1200" dirty="0" smtClean="0">
                <a:solidFill>
                  <a:schemeClr val="tx1"/>
                </a:solidFill>
                <a:latin typeface="+mn-lt"/>
                <a:ea typeface="+mn-ea"/>
                <a:cs typeface="+mn-cs"/>
              </a:rPr>
              <a:t>Dans la classe « activités sociales et apprentissages » on observe des associations entre les mots ou racines de mots maths, anglais, jouer, apprendre, chose, école, plein, anniversaire, noël, marrer, année, dernier, nouvel, gens, copine, heureux, récré, copains, aimer, faire, gym, roller, sport, multi-sport, adorer, rigoler, basket, piscine et arts-plastiques. Concernant la  classe « détente et activités quotidiennes », en revanche, les mots fréquemment associés sont nuit, maman, télé, regarder, dessin, lire, devoirs, fois, mercredi, manger, soir, matin, réveiller, chercher, poney, aimer, lire, venir, mardi, vendredi, histoire, amener et livre. Dans la classe « relations familiales et séparation », ce sont les mots ou racines de mots mère, bébé, peur, neige, content, cousin, an, ensemble, voir, papa, divorce, pleurer, mort, revenir, papi, mamie, partir, vacances, semaine, envie, rester, sens, ennuyer, chien, sentir, malheureux, gronder, parent, triste et rendre qui apparaissent souvent ensemble. Enfin, en ce qui concerne la classe « vie scolaire et relations paritaires », on observe des associations entre fille, moquer, chambre, grand, disparaître, taper, embêter, mets, dire, arrête, méchant, vie, temps, servir, écrire, punition, enlever, argent, voler, acheter, prendre, magique, baguette, coup, transformer, changer, terre, pied, gentil, maître, préférer, mettre, mot.</a:t>
            </a:r>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EA63E49-7FD1-4C97-82D1-012C69485054}"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fld id="{923610F8-40AD-4F22-81E5-9CCC6117B994}" type="datetime1">
              <a:rPr lang="en-US" smtClean="0"/>
              <a:pPr/>
              <a:t>5/18/2011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copyright 2006 www.brainybetty.com</a:t>
            </a:r>
            <a:endParaRPr lang="en-US"/>
          </a:p>
        </p:txBody>
      </p:sp>
      <p:sp>
        <p:nvSpPr>
          <p:cNvPr id="6" name="Rectangle 6"/>
          <p:cNvSpPr>
            <a:spLocks noGrp="1" noChangeArrowheads="1"/>
          </p:cNvSpPr>
          <p:nvPr>
            <p:ph type="sldNum" sz="quarter" idx="12"/>
          </p:nvPr>
        </p:nvSpPr>
        <p:spPr>
          <a:ln/>
        </p:spPr>
        <p:txBody>
          <a:bodyPr/>
          <a:lstStyle>
            <a:lvl1pPr>
              <a:defRPr/>
            </a:lvl1pPr>
          </a:lstStyle>
          <a:p>
            <a:fld id="{A4E88D9F-C89D-44FD-AF9A-7449C590A916}"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DA045CE-DB24-498E-935F-9DB161C1B6C1}"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B768240-6D34-4964-837D-8178514ADE61}"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7197905-7A5D-4C8D-B59A-90E32D443431}"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7754C4D-4CC5-4983-AAE4-B6F3C44DCAD6}"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7257F65-F1EA-4998-9550-6EE7E985389F}"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E7AFF8FB-7A52-4987-A79F-60159F8C357F}"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33F6729C-3AC2-4E15-BAF8-87F2506FFB0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6AC02CF6-D39B-45E6-8DB6-8BC42DA31058}"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ED0DEAE-409C-42EC-B43B-89D3ED6D9AB9}"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38AF9D7-4BC5-4740-87D4-C92166D6661D}"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E6236B8-C989-4321-B53F-C14901D0F4B7}"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ctrTitle"/>
          </p:nvPr>
        </p:nvSpPr>
        <p:spPr>
          <a:xfrm>
            <a:off x="0" y="1"/>
            <a:ext cx="9144000" cy="1700808"/>
          </a:xfrm>
        </p:spPr>
        <p:txBody>
          <a:bodyPr/>
          <a:lstStyle/>
          <a:p>
            <a:pPr eaLnBrk="1" hangingPunct="1">
              <a:defRPr/>
            </a:pPr>
            <a:r>
              <a:rPr lang="fr-FR" sz="3200" b="1" dirty="0" smtClean="0">
                <a:solidFill>
                  <a:schemeClr val="accent6">
                    <a:lumMod val="75000"/>
                  </a:schemeClr>
                </a:solidFill>
              </a:rPr>
              <a:t>L’évaluation du bien-être </a:t>
            </a:r>
            <a:br>
              <a:rPr lang="fr-FR" sz="3200" b="1" dirty="0" smtClean="0">
                <a:solidFill>
                  <a:schemeClr val="accent6">
                    <a:lumMod val="75000"/>
                  </a:schemeClr>
                </a:solidFill>
              </a:rPr>
            </a:br>
            <a:r>
              <a:rPr lang="fr-FR" sz="3200" b="1" dirty="0" smtClean="0">
                <a:solidFill>
                  <a:schemeClr val="accent6">
                    <a:lumMod val="75000"/>
                  </a:schemeClr>
                </a:solidFill>
              </a:rPr>
              <a:t>et l’évolution de la qualité de vie </a:t>
            </a:r>
            <a:br>
              <a:rPr lang="fr-FR" sz="3200" b="1" dirty="0" smtClean="0">
                <a:solidFill>
                  <a:schemeClr val="accent6">
                    <a:lumMod val="75000"/>
                  </a:schemeClr>
                </a:solidFill>
              </a:rPr>
            </a:br>
            <a:r>
              <a:rPr lang="fr-FR" sz="3200" b="1" dirty="0" smtClean="0">
                <a:solidFill>
                  <a:schemeClr val="accent6">
                    <a:lumMod val="75000"/>
                  </a:schemeClr>
                </a:solidFill>
              </a:rPr>
              <a:t>des enfants de 3 à 12 </a:t>
            </a:r>
            <a:r>
              <a:rPr lang="fr-FR" sz="3200" b="1" dirty="0" smtClean="0">
                <a:solidFill>
                  <a:schemeClr val="accent6">
                    <a:lumMod val="75000"/>
                  </a:schemeClr>
                </a:solidFill>
              </a:rPr>
              <a:t>ans</a:t>
            </a:r>
            <a:endParaRPr lang="es-ES" sz="2400" dirty="0" smtClean="0"/>
          </a:p>
        </p:txBody>
      </p:sp>
      <p:pic>
        <p:nvPicPr>
          <p:cNvPr id="2051" name="Picture 4"/>
          <p:cNvPicPr>
            <a:picLocks noChangeAspect="1" noChangeArrowheads="1"/>
          </p:cNvPicPr>
          <p:nvPr/>
        </p:nvPicPr>
        <p:blipFill>
          <a:blip r:embed="rId2" cstate="print"/>
          <a:srcRect/>
          <a:stretch>
            <a:fillRect/>
          </a:stretch>
        </p:blipFill>
        <p:spPr bwMode="auto">
          <a:xfrm>
            <a:off x="107504" y="1196752"/>
            <a:ext cx="1828800" cy="1000125"/>
          </a:xfrm>
          <a:prstGeom prst="rect">
            <a:avLst/>
          </a:prstGeom>
          <a:noFill/>
          <a:ln w="9525">
            <a:noFill/>
            <a:miter lim="800000"/>
            <a:headEnd/>
            <a:tailEnd/>
          </a:ln>
        </p:spPr>
      </p:pic>
      <p:pic>
        <p:nvPicPr>
          <p:cNvPr id="2052" name="Picture 5"/>
          <p:cNvPicPr>
            <a:picLocks noChangeAspect="1" noChangeArrowheads="1"/>
          </p:cNvPicPr>
          <p:nvPr/>
        </p:nvPicPr>
        <p:blipFill>
          <a:blip r:embed="rId3" cstate="print"/>
          <a:srcRect/>
          <a:stretch>
            <a:fillRect/>
          </a:stretch>
        </p:blipFill>
        <p:spPr bwMode="auto">
          <a:xfrm>
            <a:off x="6948264" y="2564904"/>
            <a:ext cx="2071688" cy="928688"/>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0" y="2276872"/>
            <a:ext cx="2699792" cy="1571636"/>
          </a:xfrm>
          <a:prstGeom prst="rect">
            <a:avLst/>
          </a:prstGeom>
          <a:noFill/>
          <a:ln w="9525">
            <a:noFill/>
            <a:miter lim="800000"/>
            <a:headEnd/>
            <a:tailEnd/>
          </a:ln>
          <a:effectLst/>
        </p:spPr>
      </p:pic>
      <p:sp>
        <p:nvSpPr>
          <p:cNvPr id="7" name="Rectangle 6"/>
          <p:cNvSpPr/>
          <p:nvPr/>
        </p:nvSpPr>
        <p:spPr>
          <a:xfrm>
            <a:off x="3419872" y="2132856"/>
            <a:ext cx="2358008" cy="1477328"/>
          </a:xfrm>
          <a:prstGeom prst="rect">
            <a:avLst/>
          </a:prstGeom>
        </p:spPr>
        <p:txBody>
          <a:bodyPr wrap="square">
            <a:spAutoFit/>
          </a:bodyPr>
          <a:lstStyle/>
          <a:p>
            <a:pPr algn="ctr">
              <a:spcBef>
                <a:spcPts val="0"/>
              </a:spcBef>
            </a:pPr>
            <a:r>
              <a:rPr lang="fr-FR" dirty="0" smtClean="0">
                <a:solidFill>
                  <a:srgbClr val="002060"/>
                </a:solidFill>
              </a:rPr>
              <a:t>Angélique Rambaud</a:t>
            </a:r>
          </a:p>
          <a:p>
            <a:pPr algn="ctr">
              <a:spcBef>
                <a:spcPts val="0"/>
              </a:spcBef>
            </a:pPr>
            <a:r>
              <a:rPr lang="fr-FR" dirty="0" smtClean="0">
                <a:solidFill>
                  <a:srgbClr val="002060"/>
                </a:solidFill>
              </a:rPr>
              <a:t>Fabien Bacro</a:t>
            </a:r>
          </a:p>
          <a:p>
            <a:pPr algn="ctr">
              <a:spcBef>
                <a:spcPts val="0"/>
              </a:spcBef>
            </a:pPr>
            <a:r>
              <a:rPr lang="fr-FR" dirty="0" smtClean="0">
                <a:solidFill>
                  <a:srgbClr val="002060"/>
                </a:solidFill>
              </a:rPr>
              <a:t>Philippe Guimard</a:t>
            </a:r>
          </a:p>
          <a:p>
            <a:pPr algn="ctr">
              <a:spcBef>
                <a:spcPts val="0"/>
              </a:spcBef>
            </a:pPr>
            <a:r>
              <a:rPr lang="fr-FR" dirty="0" smtClean="0">
                <a:solidFill>
                  <a:srgbClr val="002060"/>
                </a:solidFill>
              </a:rPr>
              <a:t>Agnès Florin </a:t>
            </a:r>
            <a:r>
              <a:rPr lang="es-UY" kern="0" dirty="0" err="1" smtClean="0">
                <a:solidFill>
                  <a:srgbClr val="002060"/>
                </a:solidFill>
                <a:latin typeface="Arial"/>
                <a:ea typeface="+mj-ea"/>
                <a:cs typeface="Arial"/>
              </a:rPr>
              <a:t>LabECD</a:t>
            </a:r>
            <a:r>
              <a:rPr lang="es-UY" kern="0" dirty="0" smtClean="0">
                <a:solidFill>
                  <a:srgbClr val="002060"/>
                </a:solidFill>
                <a:latin typeface="Arial"/>
                <a:ea typeface="+mj-ea"/>
                <a:cs typeface="Arial"/>
              </a:rPr>
              <a:t> </a:t>
            </a:r>
            <a:r>
              <a:rPr lang="es-UY" kern="0" dirty="0">
                <a:solidFill>
                  <a:srgbClr val="002060"/>
                </a:solidFill>
                <a:latin typeface="Arial"/>
                <a:ea typeface="+mj-ea"/>
                <a:cs typeface="Arial"/>
              </a:rPr>
              <a:t>(EA 3259)</a:t>
            </a:r>
            <a:endParaRPr lang="fr-FR" dirty="0">
              <a:solidFill>
                <a:srgbClr val="002060"/>
              </a:solidFill>
            </a:endParaRPr>
          </a:p>
        </p:txBody>
      </p:sp>
      <p:sp>
        <p:nvSpPr>
          <p:cNvPr id="9" name="Rectangle 8"/>
          <p:cNvSpPr/>
          <p:nvPr/>
        </p:nvSpPr>
        <p:spPr>
          <a:xfrm>
            <a:off x="7452320" y="1556792"/>
            <a:ext cx="1493912" cy="646331"/>
          </a:xfrm>
          <a:prstGeom prst="rect">
            <a:avLst/>
          </a:prstGeom>
        </p:spPr>
        <p:txBody>
          <a:bodyPr wrap="square">
            <a:spAutoFit/>
          </a:bodyPr>
          <a:lstStyle/>
          <a:p>
            <a:r>
              <a:rPr lang="fr-FR" dirty="0" smtClean="0">
                <a:solidFill>
                  <a:srgbClr val="002060"/>
                </a:solidFill>
              </a:rPr>
              <a:t>Le Croisic </a:t>
            </a:r>
          </a:p>
          <a:p>
            <a:r>
              <a:rPr lang="fr-FR" dirty="0" smtClean="0">
                <a:solidFill>
                  <a:srgbClr val="002060"/>
                </a:solidFill>
              </a:rPr>
              <a:t>19 mai 2011</a:t>
            </a:r>
            <a:endParaRPr lang="fr-FR" dirty="0">
              <a:solidFill>
                <a:srgbClr val="002060"/>
              </a:solidFill>
            </a:endParaRPr>
          </a:p>
        </p:txBody>
      </p:sp>
      <p:pic>
        <p:nvPicPr>
          <p:cNvPr id="8" name="Image 7" descr="Image2.jpg"/>
          <p:cNvPicPr>
            <a:picLocks noChangeAspect="1"/>
          </p:cNvPicPr>
          <p:nvPr/>
        </p:nvPicPr>
        <p:blipFill>
          <a:blip r:embed="rId5" cstate="print"/>
          <a:stretch>
            <a:fillRect/>
          </a:stretch>
        </p:blipFill>
        <p:spPr>
          <a:xfrm>
            <a:off x="0" y="0"/>
            <a:ext cx="9144000" cy="6858000"/>
          </a:xfrm>
          <a:prstGeom prst="rect">
            <a:avLst/>
          </a:prstGeom>
        </p:spPr>
      </p:pic>
      <p:sp>
        <p:nvSpPr>
          <p:cNvPr id="10" name="Rectangle 4"/>
          <p:cNvSpPr txBox="1">
            <a:spLocks noChangeArrowheads="1"/>
          </p:cNvSpPr>
          <p:nvPr/>
        </p:nvSpPr>
        <p:spPr bwMode="auto">
          <a:xfrm>
            <a:off x="0" y="0"/>
            <a:ext cx="9144000" cy="17008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3200" b="1" i="0" u="none" strike="noStrike" kern="0" cap="none" spc="0" normalizeH="0" baseline="0" noProof="0" smtClean="0">
                <a:ln>
                  <a:noFill/>
                </a:ln>
                <a:solidFill>
                  <a:schemeClr val="accent6">
                    <a:lumMod val="75000"/>
                  </a:schemeClr>
                </a:solidFill>
                <a:effectLst/>
                <a:uLnTx/>
                <a:uFillTx/>
                <a:latin typeface="+mj-lt"/>
                <a:ea typeface="+mj-ea"/>
                <a:cs typeface="+mj-cs"/>
              </a:rPr>
              <a:t>L’évaluation du bien-être </a:t>
            </a:r>
            <a:br>
              <a:rPr kumimoji="0" lang="fr-FR" sz="3200" b="1" i="0" u="none" strike="noStrike" kern="0" cap="none" spc="0" normalizeH="0" baseline="0" noProof="0" smtClean="0">
                <a:ln>
                  <a:noFill/>
                </a:ln>
                <a:solidFill>
                  <a:schemeClr val="accent6">
                    <a:lumMod val="75000"/>
                  </a:schemeClr>
                </a:solidFill>
                <a:effectLst/>
                <a:uLnTx/>
                <a:uFillTx/>
                <a:latin typeface="+mj-lt"/>
                <a:ea typeface="+mj-ea"/>
                <a:cs typeface="+mj-cs"/>
              </a:rPr>
            </a:br>
            <a:r>
              <a:rPr kumimoji="0" lang="fr-FR" sz="3200" b="1" i="0" u="none" strike="noStrike" kern="0" cap="none" spc="0" normalizeH="0" baseline="0" noProof="0" smtClean="0">
                <a:ln>
                  <a:noFill/>
                </a:ln>
                <a:solidFill>
                  <a:schemeClr val="accent6">
                    <a:lumMod val="75000"/>
                  </a:schemeClr>
                </a:solidFill>
                <a:effectLst/>
                <a:uLnTx/>
                <a:uFillTx/>
                <a:latin typeface="+mj-lt"/>
                <a:ea typeface="+mj-ea"/>
                <a:cs typeface="+mj-cs"/>
              </a:rPr>
              <a:t>et l’évolution de la qualité de vie </a:t>
            </a:r>
            <a:br>
              <a:rPr kumimoji="0" lang="fr-FR" sz="3200" b="1" i="0" u="none" strike="noStrike" kern="0" cap="none" spc="0" normalizeH="0" baseline="0" noProof="0" smtClean="0">
                <a:ln>
                  <a:noFill/>
                </a:ln>
                <a:solidFill>
                  <a:schemeClr val="accent6">
                    <a:lumMod val="75000"/>
                  </a:schemeClr>
                </a:solidFill>
                <a:effectLst/>
                <a:uLnTx/>
                <a:uFillTx/>
                <a:latin typeface="+mj-lt"/>
                <a:ea typeface="+mj-ea"/>
                <a:cs typeface="+mj-cs"/>
              </a:rPr>
            </a:br>
            <a:r>
              <a:rPr kumimoji="0" lang="fr-FR" sz="3200" b="1" i="0" u="none" strike="noStrike" kern="0" cap="none" spc="0" normalizeH="0" baseline="0" noProof="0" smtClean="0">
                <a:ln>
                  <a:noFill/>
                </a:ln>
                <a:solidFill>
                  <a:schemeClr val="accent6">
                    <a:lumMod val="75000"/>
                  </a:schemeClr>
                </a:solidFill>
                <a:effectLst/>
                <a:uLnTx/>
                <a:uFillTx/>
                <a:latin typeface="+mj-lt"/>
                <a:ea typeface="+mj-ea"/>
                <a:cs typeface="+mj-cs"/>
              </a:rPr>
              <a:t>des enfants de 3 à 12 ans</a:t>
            </a:r>
            <a:endParaRPr kumimoji="0" lang="es-ES" sz="24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11" name="Rectangle 10"/>
          <p:cNvSpPr/>
          <p:nvPr/>
        </p:nvSpPr>
        <p:spPr>
          <a:xfrm>
            <a:off x="3563888" y="1988840"/>
            <a:ext cx="2358008" cy="1477328"/>
          </a:xfrm>
          <a:prstGeom prst="rect">
            <a:avLst/>
          </a:prstGeom>
        </p:spPr>
        <p:txBody>
          <a:bodyPr wrap="square">
            <a:spAutoFit/>
          </a:bodyPr>
          <a:lstStyle/>
          <a:p>
            <a:pPr algn="ctr">
              <a:spcBef>
                <a:spcPts val="0"/>
              </a:spcBef>
            </a:pPr>
            <a:r>
              <a:rPr lang="fr-FR" dirty="0" smtClean="0">
                <a:solidFill>
                  <a:srgbClr val="002060"/>
                </a:solidFill>
              </a:rPr>
              <a:t>Angélique Rambaud</a:t>
            </a:r>
          </a:p>
          <a:p>
            <a:pPr algn="ctr">
              <a:spcBef>
                <a:spcPts val="0"/>
              </a:spcBef>
            </a:pPr>
            <a:r>
              <a:rPr lang="fr-FR" dirty="0" smtClean="0">
                <a:solidFill>
                  <a:srgbClr val="002060"/>
                </a:solidFill>
              </a:rPr>
              <a:t>Fabien Bacro</a:t>
            </a:r>
          </a:p>
          <a:p>
            <a:pPr algn="ctr">
              <a:spcBef>
                <a:spcPts val="0"/>
              </a:spcBef>
            </a:pPr>
            <a:r>
              <a:rPr lang="fr-FR" dirty="0" smtClean="0">
                <a:solidFill>
                  <a:srgbClr val="002060"/>
                </a:solidFill>
              </a:rPr>
              <a:t>Philippe Guimard</a:t>
            </a:r>
          </a:p>
          <a:p>
            <a:pPr algn="ctr">
              <a:spcBef>
                <a:spcPts val="0"/>
              </a:spcBef>
            </a:pPr>
            <a:r>
              <a:rPr lang="fr-FR" dirty="0" smtClean="0">
                <a:solidFill>
                  <a:srgbClr val="002060"/>
                </a:solidFill>
              </a:rPr>
              <a:t>Agnès Florin </a:t>
            </a:r>
            <a:r>
              <a:rPr lang="es-UY" kern="0" dirty="0" err="1" smtClean="0">
                <a:solidFill>
                  <a:srgbClr val="002060"/>
                </a:solidFill>
                <a:latin typeface="Arial"/>
                <a:ea typeface="+mj-ea"/>
                <a:cs typeface="Arial"/>
              </a:rPr>
              <a:t>LabECD</a:t>
            </a:r>
            <a:r>
              <a:rPr lang="es-UY" kern="0" dirty="0" smtClean="0">
                <a:solidFill>
                  <a:srgbClr val="002060"/>
                </a:solidFill>
                <a:latin typeface="Arial"/>
                <a:ea typeface="+mj-ea"/>
                <a:cs typeface="Arial"/>
              </a:rPr>
              <a:t> </a:t>
            </a:r>
            <a:r>
              <a:rPr lang="es-UY" kern="0" dirty="0">
                <a:solidFill>
                  <a:srgbClr val="002060"/>
                </a:solidFill>
                <a:latin typeface="Arial"/>
                <a:ea typeface="+mj-ea"/>
                <a:cs typeface="Arial"/>
              </a:rPr>
              <a:t>(EA 3259)</a:t>
            </a:r>
            <a:endParaRPr lang="fr-FR" dirty="0">
              <a:solidFill>
                <a:srgbClr val="002060"/>
              </a:solidFill>
            </a:endParaRPr>
          </a:p>
        </p:txBody>
      </p:sp>
      <p:pic>
        <p:nvPicPr>
          <p:cNvPr id="12" name="Picture 4"/>
          <p:cNvPicPr>
            <a:picLocks noChangeAspect="1" noChangeArrowheads="1"/>
          </p:cNvPicPr>
          <p:nvPr/>
        </p:nvPicPr>
        <p:blipFill>
          <a:blip r:embed="rId2" cstate="print"/>
          <a:srcRect/>
          <a:stretch>
            <a:fillRect/>
          </a:stretch>
        </p:blipFill>
        <p:spPr bwMode="auto">
          <a:xfrm>
            <a:off x="251520" y="1268760"/>
            <a:ext cx="1828800" cy="1000125"/>
          </a:xfrm>
          <a:prstGeom prst="rect">
            <a:avLst/>
          </a:prstGeom>
          <a:noFill/>
          <a:ln w="9525">
            <a:noFill/>
            <a:miter lim="800000"/>
            <a:headEnd/>
            <a:tailEnd/>
          </a:ln>
        </p:spPr>
      </p:pic>
      <p:pic>
        <p:nvPicPr>
          <p:cNvPr id="13" name="Picture 5"/>
          <p:cNvPicPr>
            <a:picLocks noChangeAspect="1" noChangeArrowheads="1"/>
          </p:cNvPicPr>
          <p:nvPr/>
        </p:nvPicPr>
        <p:blipFill>
          <a:blip r:embed="rId3" cstate="print"/>
          <a:srcRect/>
          <a:stretch>
            <a:fillRect/>
          </a:stretch>
        </p:blipFill>
        <p:spPr bwMode="auto">
          <a:xfrm>
            <a:off x="6732240" y="2780928"/>
            <a:ext cx="2071688" cy="928688"/>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0" y="2276872"/>
            <a:ext cx="2699792" cy="1571636"/>
          </a:xfrm>
          <a:prstGeom prst="rect">
            <a:avLst/>
          </a:prstGeom>
          <a:noFill/>
          <a:ln w="9525">
            <a:noFill/>
            <a:miter lim="800000"/>
            <a:headEnd/>
            <a:tailEnd/>
          </a:ln>
          <a:effectLst/>
        </p:spPr>
      </p:pic>
      <p:sp>
        <p:nvSpPr>
          <p:cNvPr id="15" name="Rectangle 14"/>
          <p:cNvSpPr/>
          <p:nvPr/>
        </p:nvSpPr>
        <p:spPr>
          <a:xfrm>
            <a:off x="7092280" y="1700808"/>
            <a:ext cx="1493912" cy="646331"/>
          </a:xfrm>
          <a:prstGeom prst="rect">
            <a:avLst/>
          </a:prstGeom>
        </p:spPr>
        <p:txBody>
          <a:bodyPr wrap="square">
            <a:spAutoFit/>
          </a:bodyPr>
          <a:lstStyle/>
          <a:p>
            <a:r>
              <a:rPr lang="fr-FR" dirty="0" smtClean="0">
                <a:solidFill>
                  <a:srgbClr val="002060"/>
                </a:solidFill>
              </a:rPr>
              <a:t>Le Croisic </a:t>
            </a:r>
          </a:p>
          <a:p>
            <a:r>
              <a:rPr lang="fr-FR" dirty="0" smtClean="0">
                <a:solidFill>
                  <a:srgbClr val="002060"/>
                </a:solidFill>
              </a:rPr>
              <a:t>19 mai 2011</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solidFill>
                  <a:srgbClr val="C00000"/>
                </a:solidFill>
              </a:rPr>
              <a:t>Présentation de la recherche</a:t>
            </a:r>
            <a:r>
              <a:rPr lang="fr-FR" sz="2400" dirty="0" smtClean="0">
                <a:solidFill>
                  <a:srgbClr val="C00000"/>
                </a:solidFill>
              </a:rPr>
              <a:t/>
            </a:r>
            <a:br>
              <a:rPr lang="fr-FR" sz="2400" dirty="0" smtClean="0">
                <a:solidFill>
                  <a:srgbClr val="C00000"/>
                </a:solidFill>
              </a:rPr>
            </a:br>
            <a:r>
              <a:rPr lang="fr-FR" sz="2800" dirty="0" smtClean="0"/>
              <a:t>Etude 2</a:t>
            </a:r>
            <a:endParaRPr lang="fr-FR" sz="2800" dirty="0">
              <a:solidFill>
                <a:schemeClr val="tx1"/>
              </a:solidFill>
            </a:endParaRPr>
          </a:p>
        </p:txBody>
      </p:sp>
      <p:pic>
        <p:nvPicPr>
          <p:cNvPr id="5122" name="Picture 2"/>
          <p:cNvPicPr>
            <a:picLocks noChangeAspect="1" noChangeArrowheads="1"/>
          </p:cNvPicPr>
          <p:nvPr/>
        </p:nvPicPr>
        <p:blipFill>
          <a:blip r:embed="rId3" cstate="print"/>
          <a:srcRect/>
          <a:stretch>
            <a:fillRect/>
          </a:stretch>
        </p:blipFill>
        <p:spPr bwMode="auto">
          <a:xfrm>
            <a:off x="1142976" y="1500174"/>
            <a:ext cx="8143932" cy="5072098"/>
          </a:xfrm>
          <a:prstGeom prst="rect">
            <a:avLst/>
          </a:prstGeom>
          <a:noFill/>
          <a:ln w="9525">
            <a:noFill/>
            <a:miter lim="800000"/>
            <a:headEnd/>
            <a:tailEnd/>
          </a:ln>
          <a:effectLst/>
        </p:spPr>
      </p:pic>
      <p:sp>
        <p:nvSpPr>
          <p:cNvPr id="5" name="ZoneTexte 4"/>
          <p:cNvSpPr txBox="1"/>
          <p:nvPr/>
        </p:nvSpPr>
        <p:spPr>
          <a:xfrm>
            <a:off x="5143504" y="2786058"/>
            <a:ext cx="1857388" cy="584775"/>
          </a:xfrm>
          <a:prstGeom prst="rect">
            <a:avLst/>
          </a:prstGeom>
          <a:noFill/>
        </p:spPr>
        <p:txBody>
          <a:bodyPr wrap="square" rtlCol="0">
            <a:spAutoFit/>
          </a:bodyPr>
          <a:lstStyle/>
          <a:p>
            <a:r>
              <a:rPr lang="fr-FR" sz="1600" dirty="0" smtClean="0">
                <a:solidFill>
                  <a:srgbClr val="C00000"/>
                </a:solidFill>
              </a:rPr>
              <a:t>Activités sociales et apprentissages</a:t>
            </a:r>
            <a:endParaRPr lang="fr-FR" sz="1600" dirty="0">
              <a:solidFill>
                <a:srgbClr val="C00000"/>
              </a:solidFill>
            </a:endParaRPr>
          </a:p>
        </p:txBody>
      </p:sp>
      <p:sp>
        <p:nvSpPr>
          <p:cNvPr id="6" name="ZoneTexte 5"/>
          <p:cNvSpPr txBox="1"/>
          <p:nvPr/>
        </p:nvSpPr>
        <p:spPr>
          <a:xfrm>
            <a:off x="5000628" y="4572008"/>
            <a:ext cx="1928826" cy="584775"/>
          </a:xfrm>
          <a:prstGeom prst="rect">
            <a:avLst/>
          </a:prstGeom>
          <a:noFill/>
        </p:spPr>
        <p:txBody>
          <a:bodyPr wrap="square" rtlCol="0">
            <a:spAutoFit/>
          </a:bodyPr>
          <a:lstStyle/>
          <a:p>
            <a:pPr algn="r"/>
            <a:r>
              <a:rPr lang="fr-FR" sz="1600" dirty="0" smtClean="0">
                <a:solidFill>
                  <a:srgbClr val="FFC000"/>
                </a:solidFill>
              </a:rPr>
              <a:t>Vie scolaire et relations paritaires</a:t>
            </a:r>
            <a:endParaRPr lang="fr-FR" sz="1600" dirty="0">
              <a:solidFill>
                <a:srgbClr val="FFC000"/>
              </a:solidFill>
            </a:endParaRPr>
          </a:p>
        </p:txBody>
      </p:sp>
      <p:sp>
        <p:nvSpPr>
          <p:cNvPr id="7" name="ZoneTexte 6"/>
          <p:cNvSpPr txBox="1"/>
          <p:nvPr/>
        </p:nvSpPr>
        <p:spPr>
          <a:xfrm>
            <a:off x="1928794" y="2786058"/>
            <a:ext cx="1928826" cy="584775"/>
          </a:xfrm>
          <a:prstGeom prst="rect">
            <a:avLst/>
          </a:prstGeom>
          <a:noFill/>
        </p:spPr>
        <p:txBody>
          <a:bodyPr wrap="square" rtlCol="0">
            <a:spAutoFit/>
          </a:bodyPr>
          <a:lstStyle/>
          <a:p>
            <a:r>
              <a:rPr lang="fr-FR" sz="1600" dirty="0" smtClean="0">
                <a:solidFill>
                  <a:srgbClr val="00B050"/>
                </a:solidFill>
              </a:rPr>
              <a:t>Détente et activités quotidiennes</a:t>
            </a:r>
            <a:endParaRPr lang="fr-FR" sz="1600" dirty="0">
              <a:solidFill>
                <a:srgbClr val="00B050"/>
              </a:solidFill>
            </a:endParaRPr>
          </a:p>
        </p:txBody>
      </p:sp>
      <p:sp>
        <p:nvSpPr>
          <p:cNvPr id="8" name="ZoneTexte 7"/>
          <p:cNvSpPr txBox="1"/>
          <p:nvPr/>
        </p:nvSpPr>
        <p:spPr>
          <a:xfrm>
            <a:off x="1928794" y="5143512"/>
            <a:ext cx="1571636" cy="584775"/>
          </a:xfrm>
          <a:prstGeom prst="rect">
            <a:avLst/>
          </a:prstGeom>
          <a:noFill/>
        </p:spPr>
        <p:txBody>
          <a:bodyPr wrap="square" rtlCol="0">
            <a:spAutoFit/>
          </a:bodyPr>
          <a:lstStyle/>
          <a:p>
            <a:r>
              <a:rPr lang="fr-FR" sz="1600" dirty="0" smtClean="0">
                <a:solidFill>
                  <a:schemeClr val="accent2"/>
                </a:solidFill>
              </a:rPr>
              <a:t>Attachement et séparation</a:t>
            </a:r>
            <a:endParaRPr lang="fr-FR" sz="1600" dirty="0">
              <a:solidFill>
                <a:schemeClr val="accent2"/>
              </a:solidFill>
            </a:endParaRPr>
          </a:p>
        </p:txBody>
      </p:sp>
      <p:sp>
        <p:nvSpPr>
          <p:cNvPr id="9" name="ZoneTexte 8"/>
          <p:cNvSpPr txBox="1"/>
          <p:nvPr/>
        </p:nvSpPr>
        <p:spPr>
          <a:xfrm>
            <a:off x="4000496" y="5929330"/>
            <a:ext cx="1928826" cy="338554"/>
          </a:xfrm>
          <a:prstGeom prst="rect">
            <a:avLst/>
          </a:prstGeom>
          <a:noFill/>
        </p:spPr>
        <p:txBody>
          <a:bodyPr wrap="square" rtlCol="0">
            <a:spAutoFit/>
          </a:bodyPr>
          <a:lstStyle/>
          <a:p>
            <a:r>
              <a:rPr lang="fr-FR" sz="1600" dirty="0" smtClean="0"/>
              <a:t>Rôle passif</a:t>
            </a:r>
            <a:endParaRPr lang="fr-FR" sz="1600" dirty="0"/>
          </a:p>
        </p:txBody>
      </p:sp>
      <p:sp>
        <p:nvSpPr>
          <p:cNvPr id="10" name="ZoneTexte 9"/>
          <p:cNvSpPr txBox="1"/>
          <p:nvPr/>
        </p:nvSpPr>
        <p:spPr>
          <a:xfrm>
            <a:off x="4000496" y="1785926"/>
            <a:ext cx="1928826" cy="338554"/>
          </a:xfrm>
          <a:prstGeom prst="rect">
            <a:avLst/>
          </a:prstGeom>
          <a:noFill/>
        </p:spPr>
        <p:txBody>
          <a:bodyPr wrap="square" rtlCol="0">
            <a:spAutoFit/>
          </a:bodyPr>
          <a:lstStyle/>
          <a:p>
            <a:r>
              <a:rPr lang="fr-FR" sz="1600" dirty="0" smtClean="0"/>
              <a:t>Rôle actif</a:t>
            </a:r>
            <a:endParaRPr lang="fr-FR" sz="1600" dirty="0"/>
          </a:p>
        </p:txBody>
      </p:sp>
      <p:sp>
        <p:nvSpPr>
          <p:cNvPr id="11" name="ZoneTexte 10"/>
          <p:cNvSpPr txBox="1"/>
          <p:nvPr/>
        </p:nvSpPr>
        <p:spPr>
          <a:xfrm>
            <a:off x="1142976" y="3571876"/>
            <a:ext cx="2000264" cy="338554"/>
          </a:xfrm>
          <a:prstGeom prst="rect">
            <a:avLst/>
          </a:prstGeom>
          <a:noFill/>
        </p:spPr>
        <p:txBody>
          <a:bodyPr wrap="square" rtlCol="0">
            <a:spAutoFit/>
          </a:bodyPr>
          <a:lstStyle/>
          <a:p>
            <a:r>
              <a:rPr lang="fr-FR" sz="1600" dirty="0" smtClean="0"/>
              <a:t>Milieu familial</a:t>
            </a:r>
            <a:endParaRPr lang="fr-FR" sz="1600" dirty="0"/>
          </a:p>
        </p:txBody>
      </p:sp>
      <p:sp>
        <p:nvSpPr>
          <p:cNvPr id="12" name="ZoneTexte 11"/>
          <p:cNvSpPr txBox="1"/>
          <p:nvPr/>
        </p:nvSpPr>
        <p:spPr>
          <a:xfrm>
            <a:off x="6572264" y="3571876"/>
            <a:ext cx="1928826" cy="338554"/>
          </a:xfrm>
          <a:prstGeom prst="rect">
            <a:avLst/>
          </a:prstGeom>
          <a:noFill/>
        </p:spPr>
        <p:txBody>
          <a:bodyPr wrap="square" rtlCol="0">
            <a:spAutoFit/>
          </a:bodyPr>
          <a:lstStyle/>
          <a:p>
            <a:r>
              <a:rPr lang="fr-FR" sz="1600" dirty="0" smtClean="0"/>
              <a:t>Monde extérieur</a:t>
            </a:r>
            <a:endParaRPr lang="fr-F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1143000"/>
          </a:xfrm>
        </p:spPr>
        <p:txBody>
          <a:bodyPr/>
          <a:lstStyle/>
          <a:p>
            <a:r>
              <a:rPr lang="fr-FR" sz="3200" dirty="0" smtClean="0">
                <a:solidFill>
                  <a:srgbClr val="C00000"/>
                </a:solidFill>
              </a:rPr>
              <a:t>Discussion-Conclusion</a:t>
            </a:r>
            <a:r>
              <a:rPr lang="fr-FR" dirty="0" smtClean="0">
                <a:solidFill>
                  <a:srgbClr val="C00000"/>
                </a:solidFill>
              </a:rPr>
              <a:t> </a:t>
            </a:r>
            <a:endParaRPr lang="fr-FR" dirty="0">
              <a:solidFill>
                <a:srgbClr val="C00000"/>
              </a:solidFill>
            </a:endParaRPr>
          </a:p>
        </p:txBody>
      </p:sp>
      <p:sp>
        <p:nvSpPr>
          <p:cNvPr id="3" name="Espace réservé du contenu 2"/>
          <p:cNvSpPr>
            <a:spLocks noGrp="1"/>
          </p:cNvSpPr>
          <p:nvPr>
            <p:ph idx="1"/>
          </p:nvPr>
        </p:nvSpPr>
        <p:spPr>
          <a:xfrm>
            <a:off x="251520" y="1196752"/>
            <a:ext cx="8472518" cy="4525963"/>
          </a:xfrm>
        </p:spPr>
        <p:txBody>
          <a:bodyPr/>
          <a:lstStyle/>
          <a:p>
            <a:r>
              <a:rPr lang="fr-FR" sz="2400" dirty="0" smtClean="0"/>
              <a:t>Importance des relations familiales, paritaires et de l’environnement scolaire (</a:t>
            </a:r>
            <a:r>
              <a:rPr lang="fr-FR" sz="2400" dirty="0" err="1" smtClean="0"/>
              <a:t>Matza</a:t>
            </a:r>
            <a:r>
              <a:rPr lang="fr-FR" sz="2400" dirty="0" smtClean="0"/>
              <a:t> et al., 2004) mais aussi des activités quotidiennes, sociales et des apprentissages</a:t>
            </a:r>
          </a:p>
          <a:p>
            <a:pPr>
              <a:buNone/>
            </a:pPr>
            <a:endParaRPr lang="fr-FR" sz="1000" dirty="0" smtClean="0"/>
          </a:p>
          <a:p>
            <a:r>
              <a:rPr lang="fr-FR" sz="2400" dirty="0" smtClean="0"/>
              <a:t>Conception de la QDV et du bien-être qui s’organise autour de 2 axes : </a:t>
            </a:r>
          </a:p>
          <a:p>
            <a:pPr lvl="1">
              <a:buClr>
                <a:schemeClr val="tx1"/>
              </a:buClr>
              <a:buFont typeface="Arial" pitchFamily="34" charset="0"/>
              <a:buChar char="•"/>
            </a:pPr>
            <a:r>
              <a:rPr lang="fr-FR" sz="2000" dirty="0" smtClean="0">
                <a:solidFill>
                  <a:srgbClr val="C00000"/>
                </a:solidFill>
              </a:rPr>
              <a:t>Rôle de l’enfant (actif VS passif)</a:t>
            </a:r>
          </a:p>
          <a:p>
            <a:pPr lvl="4">
              <a:spcBef>
                <a:spcPts val="0"/>
              </a:spcBef>
              <a:buNone/>
            </a:pPr>
            <a:r>
              <a:rPr lang="fr-FR" sz="2000" dirty="0" smtClean="0"/>
              <a:t>Modèle écologique du développement</a:t>
            </a:r>
          </a:p>
          <a:p>
            <a:pPr lvl="4">
              <a:spcBef>
                <a:spcPts val="0"/>
              </a:spcBef>
              <a:buNone/>
            </a:pPr>
            <a:r>
              <a:rPr lang="fr-FR" sz="2000" dirty="0" smtClean="0"/>
              <a:t>(</a:t>
            </a:r>
            <a:r>
              <a:rPr lang="fr-FR" sz="2000" dirty="0" err="1" smtClean="0"/>
              <a:t>Bronfenbrenner</a:t>
            </a:r>
            <a:r>
              <a:rPr lang="fr-FR" sz="2000" dirty="0" smtClean="0"/>
              <a:t>, 1979)</a:t>
            </a:r>
          </a:p>
          <a:p>
            <a:pPr lvl="1">
              <a:buClr>
                <a:schemeClr val="tx1"/>
              </a:buClr>
              <a:buFont typeface="Arial" pitchFamily="34" charset="0"/>
              <a:buChar char="•"/>
            </a:pPr>
            <a:r>
              <a:rPr lang="fr-FR" sz="2000" dirty="0" smtClean="0">
                <a:solidFill>
                  <a:srgbClr val="C00000"/>
                </a:solidFill>
              </a:rPr>
              <a:t>Relations familiales et ouverture au monde </a:t>
            </a:r>
          </a:p>
          <a:p>
            <a:pPr lvl="4">
              <a:buNone/>
            </a:pPr>
            <a:r>
              <a:rPr lang="fr-FR" sz="2000" dirty="0" smtClean="0"/>
              <a:t>Théorie de l’attachement (</a:t>
            </a:r>
            <a:r>
              <a:rPr lang="fr-FR" sz="2000" dirty="0" err="1" smtClean="0"/>
              <a:t>Bowlby</a:t>
            </a:r>
            <a:r>
              <a:rPr lang="fr-FR" sz="2000" dirty="0" smtClean="0"/>
              <a:t>, 1969)</a:t>
            </a:r>
            <a:endParaRPr lang="fr-FR" sz="2000" dirty="0"/>
          </a:p>
        </p:txBody>
      </p:sp>
      <p:sp>
        <p:nvSpPr>
          <p:cNvPr id="4" name="Flèche droite 3"/>
          <p:cNvSpPr/>
          <p:nvPr/>
        </p:nvSpPr>
        <p:spPr>
          <a:xfrm>
            <a:off x="1214414" y="3857628"/>
            <a:ext cx="785818" cy="35719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1214414" y="4714884"/>
            <a:ext cx="785818" cy="35719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solidFill>
                  <a:srgbClr val="C00000"/>
                </a:solidFill>
              </a:rPr>
              <a:t>Discussion-Conclusion </a:t>
            </a:r>
            <a:endParaRPr lang="fr-FR" sz="3200" dirty="0">
              <a:solidFill>
                <a:srgbClr val="C00000"/>
              </a:solidFill>
            </a:endParaRPr>
          </a:p>
        </p:txBody>
      </p:sp>
      <p:sp>
        <p:nvSpPr>
          <p:cNvPr id="3" name="Espace réservé du contenu 2"/>
          <p:cNvSpPr>
            <a:spLocks noGrp="1"/>
          </p:cNvSpPr>
          <p:nvPr>
            <p:ph idx="1"/>
          </p:nvPr>
        </p:nvSpPr>
        <p:spPr>
          <a:xfrm>
            <a:off x="107504" y="1412776"/>
            <a:ext cx="8229600" cy="4525963"/>
          </a:xfrm>
        </p:spPr>
        <p:txBody>
          <a:bodyPr/>
          <a:lstStyle/>
          <a:p>
            <a:r>
              <a:rPr lang="fr-FR" sz="2400" dirty="0" smtClean="0"/>
              <a:t>Différences en fonction de l’âge :</a:t>
            </a:r>
          </a:p>
          <a:p>
            <a:pPr lvl="1">
              <a:buClr>
                <a:schemeClr val="tx1"/>
              </a:buClr>
              <a:buFont typeface="Arial" pitchFamily="34" charset="0"/>
              <a:buChar char="•"/>
            </a:pPr>
            <a:r>
              <a:rPr lang="fr-FR" sz="2000" dirty="0" smtClean="0">
                <a:solidFill>
                  <a:srgbClr val="C00000"/>
                </a:solidFill>
              </a:rPr>
              <a:t>classe « détente et activités quotidiennes » surtout représentative du discours des GS-CE1 (5-7 ans)</a:t>
            </a:r>
          </a:p>
          <a:p>
            <a:pPr lvl="1">
              <a:buClr>
                <a:schemeClr val="tx1"/>
              </a:buClr>
              <a:buFont typeface="Arial" pitchFamily="34" charset="0"/>
              <a:buChar char="•"/>
            </a:pPr>
            <a:r>
              <a:rPr lang="fr-FR" sz="2000" dirty="0" smtClean="0">
                <a:solidFill>
                  <a:srgbClr val="C00000"/>
                </a:solidFill>
              </a:rPr>
              <a:t>classe « activités sociales et apprentissages » surtout représentative du discours des CE2-CM2 (8-11 ans)</a:t>
            </a:r>
            <a:endParaRPr lang="fr-FR" dirty="0">
              <a:solidFill>
                <a:srgbClr val="C00000"/>
              </a:solidFill>
            </a:endParaRPr>
          </a:p>
          <a:p>
            <a:endParaRPr lang="fr-FR" sz="1800" dirty="0" smtClean="0"/>
          </a:p>
          <a:p>
            <a:r>
              <a:rPr lang="fr-FR" sz="2400" dirty="0" smtClean="0"/>
              <a:t>Perspectives</a:t>
            </a:r>
          </a:p>
          <a:p>
            <a:pPr lvl="1">
              <a:buClr>
                <a:schemeClr val="tx1"/>
              </a:buClr>
              <a:buFont typeface="Arial" pitchFamily="34" charset="0"/>
              <a:buChar char="•"/>
            </a:pPr>
            <a:r>
              <a:rPr lang="fr-FR" sz="2000" dirty="0" smtClean="0">
                <a:solidFill>
                  <a:srgbClr val="C00000"/>
                </a:solidFill>
              </a:rPr>
              <a:t>Analyses séparées en fonction de l’âge/du niveau scolaire</a:t>
            </a:r>
          </a:p>
          <a:p>
            <a:pPr lvl="1">
              <a:buClr>
                <a:schemeClr val="tx1"/>
              </a:buClr>
              <a:buFont typeface="Arial" pitchFamily="34" charset="0"/>
              <a:buChar char="•"/>
            </a:pPr>
            <a:r>
              <a:rPr lang="fr-FR" sz="2000" dirty="0" smtClean="0">
                <a:solidFill>
                  <a:srgbClr val="C00000"/>
                </a:solidFill>
              </a:rPr>
              <a:t>Conception et validation d’une nouvelle échelle :                     choix des items, format…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r-FR" sz="3200" dirty="0" smtClean="0">
                <a:solidFill>
                  <a:srgbClr val="C00000"/>
                </a:solidFill>
              </a:rPr>
              <a:t>Pourquoi s’intéresser à la  qualité de vie (QDV) des enfants?</a:t>
            </a:r>
            <a:endParaRPr lang="fr-FR" sz="3200" dirty="0">
              <a:solidFill>
                <a:srgbClr val="C00000"/>
              </a:solidFill>
            </a:endParaRPr>
          </a:p>
        </p:txBody>
      </p:sp>
      <p:sp>
        <p:nvSpPr>
          <p:cNvPr id="4099" name="Rectangle 3"/>
          <p:cNvSpPr>
            <a:spLocks noGrp="1" noChangeArrowheads="1"/>
          </p:cNvSpPr>
          <p:nvPr>
            <p:ph idx="1"/>
          </p:nvPr>
        </p:nvSpPr>
        <p:spPr>
          <a:xfrm>
            <a:off x="107504" y="1628800"/>
            <a:ext cx="8305800" cy="4205064"/>
          </a:xfrm>
        </p:spPr>
        <p:txBody>
          <a:bodyPr/>
          <a:lstStyle/>
          <a:p>
            <a:pPr>
              <a:defRPr/>
            </a:pPr>
            <a:r>
              <a:rPr lang="fr-FR" sz="2400" dirty="0"/>
              <a:t>La QDV : de l’état fonctionnel au bien-être </a:t>
            </a:r>
            <a:r>
              <a:rPr lang="fr-FR" sz="2400" dirty="0" smtClean="0"/>
              <a:t>subjectif</a:t>
            </a:r>
          </a:p>
          <a:p>
            <a:pPr>
              <a:defRPr/>
            </a:pPr>
            <a:endParaRPr lang="fr-FR" sz="1200" dirty="0"/>
          </a:p>
          <a:p>
            <a:pPr>
              <a:defRPr/>
            </a:pPr>
            <a:r>
              <a:rPr lang="fr-FR" sz="2400" dirty="0"/>
              <a:t>En psychologie de la </a:t>
            </a:r>
            <a:r>
              <a:rPr lang="fr-FR" sz="2400" dirty="0" smtClean="0"/>
              <a:t>santé :</a:t>
            </a:r>
            <a:endParaRPr lang="fr-FR" sz="2400" dirty="0"/>
          </a:p>
          <a:p>
            <a:pPr>
              <a:buNone/>
              <a:defRPr/>
            </a:pPr>
            <a:endParaRPr lang="fr-FR" sz="1200" dirty="0"/>
          </a:p>
          <a:p>
            <a:pPr>
              <a:defRPr/>
            </a:pPr>
            <a:endParaRPr lang="fr-FR" sz="2400" dirty="0" smtClean="0"/>
          </a:p>
          <a:p>
            <a:pPr>
              <a:defRPr/>
            </a:pPr>
            <a:endParaRPr lang="fr-FR" sz="1800" dirty="0" smtClean="0"/>
          </a:p>
          <a:p>
            <a:pPr>
              <a:defRPr/>
            </a:pPr>
            <a:r>
              <a:rPr lang="fr-FR" sz="2400" dirty="0" smtClean="0"/>
              <a:t>En </a:t>
            </a:r>
            <a:r>
              <a:rPr lang="fr-FR" sz="2400" dirty="0"/>
              <a:t>psychologie </a:t>
            </a:r>
            <a:r>
              <a:rPr lang="fr-FR" sz="2400" dirty="0" smtClean="0"/>
              <a:t>de l’éducation et du </a:t>
            </a:r>
            <a:r>
              <a:rPr lang="fr-FR" sz="2400" dirty="0"/>
              <a:t>développement </a:t>
            </a:r>
            <a:r>
              <a:rPr lang="fr-FR" sz="2400" dirty="0" smtClean="0"/>
              <a:t>:</a:t>
            </a:r>
            <a:endParaRPr lang="fr-FR" sz="2000" dirty="0" smtClean="0">
              <a:solidFill>
                <a:srgbClr val="C00000"/>
              </a:solidFill>
            </a:endParaRPr>
          </a:p>
          <a:p>
            <a:pPr lvl="1">
              <a:buClr>
                <a:schemeClr val="tx2"/>
              </a:buClr>
              <a:buFont typeface="Arial" pitchFamily="34" charset="0"/>
              <a:buChar char="•"/>
              <a:defRPr/>
            </a:pPr>
            <a:r>
              <a:rPr lang="fr-FR" sz="2000" dirty="0" smtClean="0">
                <a:solidFill>
                  <a:srgbClr val="C00000"/>
                </a:solidFill>
              </a:rPr>
              <a:t>Education </a:t>
            </a:r>
            <a:r>
              <a:rPr lang="fr-FR" sz="2000" dirty="0">
                <a:solidFill>
                  <a:srgbClr val="C00000"/>
                </a:solidFill>
              </a:rPr>
              <a:t>préscolaire et </a:t>
            </a:r>
            <a:r>
              <a:rPr lang="fr-FR" sz="2000" dirty="0" smtClean="0">
                <a:solidFill>
                  <a:srgbClr val="C00000"/>
                </a:solidFill>
              </a:rPr>
              <a:t>scolaire</a:t>
            </a:r>
          </a:p>
          <a:p>
            <a:pPr lvl="1">
              <a:buClr>
                <a:schemeClr val="tx2"/>
              </a:buClr>
              <a:buFont typeface="Arial" pitchFamily="34" charset="0"/>
              <a:buChar char="•"/>
              <a:defRPr/>
            </a:pPr>
            <a:r>
              <a:rPr lang="fr-FR" sz="2000" dirty="0" smtClean="0">
                <a:solidFill>
                  <a:srgbClr val="C00000"/>
                </a:solidFill>
              </a:rPr>
              <a:t>Troubles </a:t>
            </a:r>
            <a:r>
              <a:rPr lang="fr-FR" sz="2000" dirty="0">
                <a:solidFill>
                  <a:srgbClr val="C00000"/>
                </a:solidFill>
              </a:rPr>
              <a:t>du développement &amp; </a:t>
            </a:r>
            <a:r>
              <a:rPr lang="fr-FR" sz="2000" dirty="0" smtClean="0">
                <a:solidFill>
                  <a:srgbClr val="C00000"/>
                </a:solidFill>
              </a:rPr>
              <a:t>handicap</a:t>
            </a:r>
          </a:p>
          <a:p>
            <a:pPr lvl="1">
              <a:buClr>
                <a:schemeClr val="tx2"/>
              </a:buClr>
              <a:buFont typeface="Arial" pitchFamily="34" charset="0"/>
              <a:buChar char="•"/>
              <a:defRPr/>
            </a:pPr>
            <a:r>
              <a:rPr lang="fr-FR" sz="2000" dirty="0" smtClean="0">
                <a:solidFill>
                  <a:srgbClr val="C00000"/>
                </a:solidFill>
              </a:rPr>
              <a:t>Troubles </a:t>
            </a:r>
            <a:r>
              <a:rPr lang="fr-FR" sz="2000" dirty="0">
                <a:solidFill>
                  <a:srgbClr val="C00000"/>
                </a:solidFill>
              </a:rPr>
              <a:t>des </a:t>
            </a:r>
            <a:r>
              <a:rPr lang="fr-FR" sz="2000" dirty="0" smtClean="0">
                <a:solidFill>
                  <a:srgbClr val="C00000"/>
                </a:solidFill>
              </a:rPr>
              <a:t>apprentissages</a:t>
            </a:r>
          </a:p>
          <a:p>
            <a:pPr lvl="1">
              <a:buClr>
                <a:schemeClr val="tx2"/>
              </a:buClr>
              <a:buFont typeface="Arial" pitchFamily="34" charset="0"/>
              <a:buChar char="•"/>
              <a:defRPr/>
            </a:pPr>
            <a:r>
              <a:rPr lang="fr-FR" sz="2000" dirty="0" smtClean="0">
                <a:solidFill>
                  <a:srgbClr val="C00000"/>
                </a:solidFill>
              </a:rPr>
              <a:t>Protection </a:t>
            </a:r>
            <a:r>
              <a:rPr lang="fr-FR" sz="2000" dirty="0">
                <a:solidFill>
                  <a:srgbClr val="C00000"/>
                </a:solidFill>
              </a:rPr>
              <a:t>de l’enfance</a:t>
            </a:r>
          </a:p>
          <a:p>
            <a:pPr lvl="1">
              <a:defRPr/>
            </a:pPr>
            <a:endParaRPr lang="fr-FR" sz="1800" dirty="0"/>
          </a:p>
          <a:p>
            <a:endParaRPr lang="fr-FR" dirty="0"/>
          </a:p>
        </p:txBody>
      </p:sp>
      <p:sp>
        <p:nvSpPr>
          <p:cNvPr id="6" name="ZoneTexte 5"/>
          <p:cNvSpPr txBox="1">
            <a:spLocks noChangeArrowheads="1"/>
          </p:cNvSpPr>
          <p:nvPr/>
        </p:nvSpPr>
        <p:spPr bwMode="auto">
          <a:xfrm>
            <a:off x="1259632" y="2924944"/>
            <a:ext cx="5429250" cy="708025"/>
          </a:xfrm>
          <a:prstGeom prst="rect">
            <a:avLst/>
          </a:prstGeom>
          <a:noFill/>
          <a:ln w="9525">
            <a:noFill/>
            <a:miter lim="800000"/>
            <a:headEnd/>
            <a:tailEnd/>
          </a:ln>
        </p:spPr>
        <p:txBody>
          <a:bodyPr>
            <a:spAutoFit/>
          </a:bodyPr>
          <a:lstStyle/>
          <a:p>
            <a:r>
              <a:rPr lang="fr-FR" sz="2000" dirty="0">
                <a:solidFill>
                  <a:srgbClr val="C00000"/>
                </a:solidFill>
              </a:rPr>
              <a:t>Conséquences psychologiques et sociales des maladies chroniques ?</a:t>
            </a:r>
          </a:p>
        </p:txBody>
      </p:sp>
      <p:sp>
        <p:nvSpPr>
          <p:cNvPr id="7" name="Flèche droite 6"/>
          <p:cNvSpPr/>
          <p:nvPr/>
        </p:nvSpPr>
        <p:spPr>
          <a:xfrm>
            <a:off x="611560" y="3068960"/>
            <a:ext cx="500062" cy="35718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99">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099">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99">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P spid="6"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29600" cy="1143000"/>
          </a:xfrm>
        </p:spPr>
        <p:txBody>
          <a:bodyPr/>
          <a:lstStyle/>
          <a:p>
            <a:r>
              <a:rPr lang="fr-FR" sz="3200" dirty="0" smtClean="0">
                <a:solidFill>
                  <a:srgbClr val="C00000"/>
                </a:solidFill>
              </a:rPr>
              <a:t>La qualité de vie des enfants </a:t>
            </a:r>
            <a:br>
              <a:rPr lang="fr-FR" sz="3200" dirty="0" smtClean="0">
                <a:solidFill>
                  <a:srgbClr val="C00000"/>
                </a:solidFill>
              </a:rPr>
            </a:br>
            <a:r>
              <a:rPr lang="fr-FR" sz="2800" dirty="0" smtClean="0">
                <a:solidFill>
                  <a:schemeClr val="tx1"/>
                </a:solidFill>
              </a:rPr>
              <a:t>Définition</a:t>
            </a:r>
            <a:endParaRPr lang="fr-FR" sz="2800" dirty="0">
              <a:solidFill>
                <a:schemeClr val="tx1"/>
              </a:solidFill>
            </a:endParaRPr>
          </a:p>
        </p:txBody>
      </p:sp>
      <p:sp>
        <p:nvSpPr>
          <p:cNvPr id="3" name="Espace réservé du contenu 2"/>
          <p:cNvSpPr>
            <a:spLocks noGrp="1"/>
          </p:cNvSpPr>
          <p:nvPr>
            <p:ph idx="1"/>
          </p:nvPr>
        </p:nvSpPr>
        <p:spPr>
          <a:xfrm>
            <a:off x="285720" y="1285861"/>
            <a:ext cx="7920880" cy="4429156"/>
          </a:xfrm>
        </p:spPr>
        <p:txBody>
          <a:bodyPr/>
          <a:lstStyle/>
          <a:p>
            <a:pPr>
              <a:defRPr/>
            </a:pPr>
            <a:r>
              <a:rPr lang="fr-FR" sz="2400" dirty="0" smtClean="0"/>
              <a:t>Difficile </a:t>
            </a:r>
            <a:r>
              <a:rPr lang="fr-FR" sz="2400" dirty="0"/>
              <a:t>à définir du fait de : </a:t>
            </a:r>
          </a:p>
          <a:p>
            <a:pPr lvl="1">
              <a:buClr>
                <a:schemeClr val="tx1"/>
              </a:buClr>
              <a:buFont typeface="Arial" pitchFamily="34" charset="0"/>
              <a:buChar char="•"/>
              <a:defRPr/>
            </a:pPr>
            <a:r>
              <a:rPr lang="fr-FR" sz="2000" dirty="0" smtClean="0">
                <a:solidFill>
                  <a:srgbClr val="C00000"/>
                </a:solidFill>
              </a:rPr>
              <a:t>sa complexité</a:t>
            </a:r>
          </a:p>
          <a:p>
            <a:pPr lvl="1">
              <a:buClr>
                <a:schemeClr val="tx1"/>
              </a:buClr>
              <a:buFont typeface="Arial" pitchFamily="34" charset="0"/>
              <a:buChar char="•"/>
              <a:defRPr/>
            </a:pPr>
            <a:r>
              <a:rPr lang="fr-FR" sz="2000" dirty="0">
                <a:solidFill>
                  <a:srgbClr val="C00000"/>
                </a:solidFill>
              </a:rPr>
              <a:t>s</a:t>
            </a:r>
            <a:r>
              <a:rPr lang="fr-FR" sz="2000" dirty="0" smtClean="0">
                <a:solidFill>
                  <a:srgbClr val="C00000"/>
                </a:solidFill>
              </a:rPr>
              <a:t>on </a:t>
            </a:r>
            <a:r>
              <a:rPr lang="fr-FR" sz="2000" dirty="0">
                <a:solidFill>
                  <a:srgbClr val="C00000"/>
                </a:solidFill>
              </a:rPr>
              <a:t>caractère multidimensionnel </a:t>
            </a:r>
          </a:p>
          <a:p>
            <a:pPr lvl="1">
              <a:defRPr/>
            </a:pPr>
            <a:endParaRPr lang="fr-FR" sz="800" dirty="0"/>
          </a:p>
          <a:p>
            <a:pPr marL="0" lvl="1" indent="0" algn="ctr">
              <a:spcBef>
                <a:spcPts val="0"/>
              </a:spcBef>
              <a:buNone/>
              <a:defRPr/>
            </a:pPr>
            <a:r>
              <a:rPr lang="fr-FR" sz="2000" dirty="0" smtClean="0"/>
              <a:t>Satisfaction des individus dans les différents domaines de leur vie incluant le bien-être physique</a:t>
            </a:r>
            <a:r>
              <a:rPr lang="fr-FR" sz="2000" dirty="0"/>
              <a:t>, social, économique </a:t>
            </a:r>
            <a:r>
              <a:rPr lang="fr-FR" sz="2000" dirty="0" smtClean="0"/>
              <a:t>et </a:t>
            </a:r>
            <a:r>
              <a:rPr lang="fr-FR" sz="2000" dirty="0"/>
              <a:t>psychologique </a:t>
            </a:r>
            <a:r>
              <a:rPr lang="fr-FR" sz="2000" dirty="0" smtClean="0"/>
              <a:t>(</a:t>
            </a:r>
            <a:r>
              <a:rPr lang="fr-FR" sz="2000" dirty="0" err="1"/>
              <a:t>Upton</a:t>
            </a:r>
            <a:r>
              <a:rPr lang="fr-FR" sz="2000" dirty="0"/>
              <a:t> et al., </a:t>
            </a:r>
            <a:r>
              <a:rPr lang="fr-FR" sz="2000" dirty="0" smtClean="0"/>
              <a:t>2008)</a:t>
            </a:r>
          </a:p>
          <a:p>
            <a:pPr marL="0" lvl="1" indent="0">
              <a:buNone/>
              <a:defRPr/>
            </a:pPr>
            <a:endParaRPr lang="fr-FR" sz="800" dirty="0" smtClean="0"/>
          </a:p>
          <a:p>
            <a:pPr marL="0" lvl="1" indent="0" algn="ctr">
              <a:buNone/>
              <a:defRPr/>
            </a:pPr>
            <a:r>
              <a:rPr lang="fr-FR" sz="2400" b="1" dirty="0" smtClean="0">
                <a:solidFill>
                  <a:srgbClr val="C00000"/>
                </a:solidFill>
              </a:rPr>
              <a:t>MAIS</a:t>
            </a:r>
          </a:p>
          <a:p>
            <a:pPr marL="0" lvl="1" indent="0">
              <a:buNone/>
              <a:defRPr/>
            </a:pPr>
            <a:endParaRPr lang="fr-FR" sz="800" b="1" dirty="0" smtClean="0">
              <a:solidFill>
                <a:srgbClr val="C00000"/>
              </a:solidFill>
            </a:endParaRPr>
          </a:p>
          <a:p>
            <a:pPr marL="0" lvl="1" indent="0" algn="ctr">
              <a:spcBef>
                <a:spcPts val="0"/>
              </a:spcBef>
              <a:buNone/>
              <a:defRPr/>
            </a:pPr>
            <a:r>
              <a:rPr lang="fr-FR" sz="2000" dirty="0" smtClean="0"/>
              <a:t>Nécessité </a:t>
            </a:r>
            <a:r>
              <a:rPr lang="fr-FR" sz="2000" dirty="0"/>
              <a:t>de tenir compte de l’importance que </a:t>
            </a:r>
            <a:r>
              <a:rPr lang="fr-FR" sz="2000" dirty="0" smtClean="0"/>
              <a:t>les </a:t>
            </a:r>
          </a:p>
          <a:p>
            <a:pPr marL="0" lvl="1" indent="0" algn="ctr">
              <a:spcBef>
                <a:spcPts val="0"/>
              </a:spcBef>
              <a:buNone/>
              <a:defRPr/>
            </a:pPr>
            <a:r>
              <a:rPr lang="fr-FR" sz="2000" dirty="0" smtClean="0"/>
              <a:t>enfants  </a:t>
            </a:r>
            <a:r>
              <a:rPr lang="fr-FR" sz="2000" dirty="0"/>
              <a:t>accordent à ces différents domaines                                                              </a:t>
            </a:r>
            <a:r>
              <a:rPr lang="fr-FR" sz="2000" dirty="0" smtClean="0"/>
              <a:t>(</a:t>
            </a:r>
            <a:r>
              <a:rPr lang="fr-FR" sz="2000" dirty="0" err="1"/>
              <a:t>Missotten</a:t>
            </a:r>
            <a:r>
              <a:rPr lang="fr-FR" sz="2000" dirty="0"/>
              <a:t> et al., 2007 ; Vinson et al., 2010)</a:t>
            </a:r>
          </a:p>
          <a:p>
            <a:pPr marL="0" lvl="1" indent="357188">
              <a:buFont typeface="Arial" pitchFamily="34" charset="0"/>
              <a:buChar char="•"/>
              <a:defRPr/>
            </a:pPr>
            <a:endParaRPr lang="fr-FR" sz="800" dirty="0"/>
          </a:p>
          <a:p>
            <a:pPr marL="0" lvl="1" indent="357188">
              <a:buClr>
                <a:srgbClr val="C00000"/>
              </a:buClr>
              <a:buFont typeface="Arial" pitchFamily="34" charset="0"/>
              <a:buChar char="•"/>
              <a:defRPr/>
            </a:pPr>
            <a:r>
              <a:rPr lang="fr-FR" sz="2400" dirty="0"/>
              <a:t>Accomplissement personnel?</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143000"/>
          </a:xfrm>
        </p:spPr>
        <p:txBody>
          <a:bodyPr/>
          <a:lstStyle/>
          <a:p>
            <a:r>
              <a:rPr lang="fr-FR" sz="3200" dirty="0" smtClean="0">
                <a:solidFill>
                  <a:srgbClr val="C00000"/>
                </a:solidFill>
              </a:rPr>
              <a:t>La qualité de vie des enfants </a:t>
            </a:r>
            <a:br>
              <a:rPr lang="fr-FR" sz="3200" dirty="0" smtClean="0">
                <a:solidFill>
                  <a:srgbClr val="C00000"/>
                </a:solidFill>
              </a:rPr>
            </a:br>
            <a:r>
              <a:rPr lang="fr-FR" sz="2800" dirty="0">
                <a:solidFill>
                  <a:schemeClr val="tx1"/>
                </a:solidFill>
              </a:rPr>
              <a:t>L</a:t>
            </a:r>
            <a:r>
              <a:rPr lang="fr-FR" sz="2800" dirty="0" smtClean="0">
                <a:solidFill>
                  <a:schemeClr val="tx1"/>
                </a:solidFill>
              </a:rPr>
              <a:t>es domaines</a:t>
            </a:r>
            <a:endParaRPr lang="fr-FR" sz="2800" dirty="0">
              <a:solidFill>
                <a:schemeClr val="tx1"/>
              </a:solidFill>
            </a:endParaRPr>
          </a:p>
        </p:txBody>
      </p:sp>
      <p:sp>
        <p:nvSpPr>
          <p:cNvPr id="3" name="Espace réservé du contenu 2"/>
          <p:cNvSpPr>
            <a:spLocks noGrp="1"/>
          </p:cNvSpPr>
          <p:nvPr>
            <p:ph idx="1"/>
          </p:nvPr>
        </p:nvSpPr>
        <p:spPr>
          <a:xfrm>
            <a:off x="179512" y="1412776"/>
            <a:ext cx="8305800" cy="4419600"/>
          </a:xfrm>
        </p:spPr>
        <p:txBody>
          <a:bodyPr/>
          <a:lstStyle/>
          <a:p>
            <a:pPr>
              <a:defRPr/>
            </a:pPr>
            <a:r>
              <a:rPr lang="fr-FR" sz="2400" dirty="0"/>
              <a:t>Absence de </a:t>
            </a:r>
            <a:r>
              <a:rPr lang="fr-FR" sz="2400" dirty="0" smtClean="0"/>
              <a:t>consensus :</a:t>
            </a:r>
            <a:endParaRPr lang="fr-FR" sz="2400" dirty="0"/>
          </a:p>
          <a:p>
            <a:pPr lvl="1">
              <a:buClr>
                <a:schemeClr val="tx1"/>
              </a:buClr>
              <a:buFont typeface="Arial" pitchFamily="34" charset="0"/>
              <a:buChar char="•"/>
              <a:defRPr/>
            </a:pPr>
            <a:r>
              <a:rPr lang="fr-FR" sz="2000" dirty="0">
                <a:solidFill>
                  <a:srgbClr val="C00000"/>
                </a:solidFill>
              </a:rPr>
              <a:t>M</a:t>
            </a:r>
            <a:r>
              <a:rPr lang="fr-FR" sz="2000" dirty="0" smtClean="0">
                <a:solidFill>
                  <a:srgbClr val="C00000"/>
                </a:solidFill>
              </a:rPr>
              <a:t>ajoritairement </a:t>
            </a:r>
            <a:r>
              <a:rPr lang="fr-FR" sz="2000" dirty="0">
                <a:solidFill>
                  <a:srgbClr val="C00000"/>
                </a:solidFill>
              </a:rPr>
              <a:t>inspirés </a:t>
            </a:r>
            <a:r>
              <a:rPr lang="fr-FR" sz="2000" dirty="0" smtClean="0">
                <a:solidFill>
                  <a:srgbClr val="C00000"/>
                </a:solidFill>
              </a:rPr>
              <a:t>des questionnaires destinés aux adultes</a:t>
            </a:r>
          </a:p>
          <a:p>
            <a:pPr lvl="1">
              <a:buClr>
                <a:schemeClr val="tx1"/>
              </a:buClr>
              <a:buFont typeface="Arial" pitchFamily="34" charset="0"/>
              <a:buChar char="•"/>
              <a:defRPr/>
            </a:pPr>
            <a:r>
              <a:rPr lang="fr-FR" sz="2000" dirty="0" smtClean="0">
                <a:solidFill>
                  <a:srgbClr val="C00000"/>
                </a:solidFill>
              </a:rPr>
              <a:t>Importance </a:t>
            </a:r>
            <a:r>
              <a:rPr lang="fr-FR" sz="2000" dirty="0">
                <a:solidFill>
                  <a:srgbClr val="C00000"/>
                </a:solidFill>
              </a:rPr>
              <a:t>des relations familiales, paritaires et de l’environnement scolaire (</a:t>
            </a:r>
            <a:r>
              <a:rPr lang="fr-FR" sz="2000" dirty="0" err="1">
                <a:solidFill>
                  <a:srgbClr val="C00000"/>
                </a:solidFill>
              </a:rPr>
              <a:t>Matza</a:t>
            </a:r>
            <a:r>
              <a:rPr lang="fr-FR" sz="2000" dirty="0">
                <a:solidFill>
                  <a:srgbClr val="C00000"/>
                </a:solidFill>
              </a:rPr>
              <a:t> et al., </a:t>
            </a:r>
            <a:r>
              <a:rPr lang="fr-FR" sz="2000" dirty="0" smtClean="0">
                <a:solidFill>
                  <a:srgbClr val="C00000"/>
                </a:solidFill>
              </a:rPr>
              <a:t>2004)</a:t>
            </a:r>
          </a:p>
          <a:p>
            <a:pPr lvl="1">
              <a:buClr>
                <a:schemeClr val="tx1"/>
              </a:buClr>
              <a:buFont typeface="Arial" pitchFamily="34" charset="0"/>
              <a:buChar char="•"/>
              <a:defRPr/>
            </a:pPr>
            <a:r>
              <a:rPr lang="fr-FR" sz="2000" dirty="0" smtClean="0">
                <a:solidFill>
                  <a:srgbClr val="C00000"/>
                </a:solidFill>
              </a:rPr>
              <a:t>Autonomie</a:t>
            </a:r>
            <a:r>
              <a:rPr lang="fr-FR" sz="2000" dirty="0">
                <a:solidFill>
                  <a:srgbClr val="C00000"/>
                </a:solidFill>
              </a:rPr>
              <a:t>, indépendance (</a:t>
            </a:r>
            <a:r>
              <a:rPr lang="fr-FR" sz="2000" dirty="0" err="1">
                <a:solidFill>
                  <a:srgbClr val="C00000"/>
                </a:solidFill>
              </a:rPr>
              <a:t>Ravens</a:t>
            </a:r>
            <a:r>
              <a:rPr lang="fr-FR" sz="2000" dirty="0">
                <a:solidFill>
                  <a:srgbClr val="C00000"/>
                </a:solidFill>
              </a:rPr>
              <a:t>-</a:t>
            </a:r>
            <a:r>
              <a:rPr lang="fr-FR" sz="2000" dirty="0" err="1">
                <a:solidFill>
                  <a:srgbClr val="C00000"/>
                </a:solidFill>
              </a:rPr>
              <a:t>Sieberer</a:t>
            </a:r>
            <a:r>
              <a:rPr lang="fr-FR" sz="2000" dirty="0">
                <a:solidFill>
                  <a:srgbClr val="C00000"/>
                </a:solidFill>
              </a:rPr>
              <a:t> et al. 2006) </a:t>
            </a:r>
          </a:p>
          <a:p>
            <a:pPr lvl="1">
              <a:defRPr/>
            </a:pPr>
            <a:endParaRPr lang="fr-FR" sz="1000" dirty="0"/>
          </a:p>
          <a:p>
            <a:pPr>
              <a:tabLst>
                <a:tab pos="6456363" algn="l"/>
              </a:tabLst>
              <a:defRPr/>
            </a:pPr>
            <a:r>
              <a:rPr lang="fr-FR" sz="2400" dirty="0"/>
              <a:t>Lorsqu’on interroge directement les enfants :</a:t>
            </a:r>
          </a:p>
          <a:p>
            <a:pPr lvl="1">
              <a:buClr>
                <a:schemeClr val="tx1"/>
              </a:buClr>
              <a:buFont typeface="Arial" pitchFamily="34" charset="0"/>
              <a:buChar char="•"/>
              <a:tabLst>
                <a:tab pos="6456363" algn="l"/>
              </a:tabLst>
              <a:defRPr/>
            </a:pPr>
            <a:r>
              <a:rPr lang="fr-FR" sz="2000" dirty="0">
                <a:solidFill>
                  <a:srgbClr val="C00000"/>
                </a:solidFill>
              </a:rPr>
              <a:t>Famille, amis, école, activités sociales avec les </a:t>
            </a:r>
            <a:r>
              <a:rPr lang="fr-FR" sz="2000" dirty="0" smtClean="0">
                <a:solidFill>
                  <a:srgbClr val="C00000"/>
                </a:solidFill>
              </a:rPr>
              <a:t>pairs</a:t>
            </a:r>
            <a:r>
              <a:rPr lang="fr-FR" sz="2000" dirty="0">
                <a:solidFill>
                  <a:srgbClr val="C00000"/>
                </a:solidFill>
              </a:rPr>
              <a:t>, jeu physique, moments de tranquillité </a:t>
            </a:r>
            <a:r>
              <a:rPr lang="fr-FR" sz="2000" dirty="0" smtClean="0">
                <a:solidFill>
                  <a:srgbClr val="C00000"/>
                </a:solidFill>
              </a:rPr>
              <a:t>(</a:t>
            </a:r>
            <a:r>
              <a:rPr lang="fr-FR" sz="2000" dirty="0">
                <a:solidFill>
                  <a:srgbClr val="C00000"/>
                </a:solidFill>
              </a:rPr>
              <a:t>Vinson et al., 2010)</a:t>
            </a:r>
          </a:p>
          <a:p>
            <a:pPr lvl="1">
              <a:tabLst>
                <a:tab pos="6456363" algn="l"/>
              </a:tabLst>
              <a:defRPr/>
            </a:pPr>
            <a:endParaRPr lang="fr-FR" sz="1000" dirty="0">
              <a:solidFill>
                <a:schemeClr val="accent6">
                  <a:lumMod val="75000"/>
                </a:schemeClr>
              </a:solidFill>
            </a:endParaRPr>
          </a:p>
          <a:p>
            <a:pPr marL="360363" lvl="1" indent="-360363">
              <a:buFont typeface="Arial" pitchFamily="34" charset="0"/>
              <a:buChar char="•"/>
              <a:tabLst>
                <a:tab pos="6456363" algn="l"/>
              </a:tabLst>
              <a:defRPr/>
            </a:pPr>
            <a:r>
              <a:rPr lang="fr-FR" sz="2400" dirty="0"/>
              <a:t>Différents selon l’âge des </a:t>
            </a:r>
            <a:r>
              <a:rPr lang="fr-FR" sz="2400" dirty="0" smtClean="0"/>
              <a:t>enfants                            (Moore </a:t>
            </a:r>
            <a:r>
              <a:rPr lang="fr-FR" sz="2400" dirty="0"/>
              <a:t>&amp; </a:t>
            </a:r>
            <a:r>
              <a:rPr lang="fr-FR" sz="2400" dirty="0" err="1"/>
              <a:t>Keyes</a:t>
            </a:r>
            <a:r>
              <a:rPr lang="fr-FR" sz="2400" dirty="0"/>
              <a:t>, 2003)?</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lstStyle/>
          <a:p>
            <a:r>
              <a:rPr lang="fr-FR" sz="3200" dirty="0" smtClean="0">
                <a:solidFill>
                  <a:srgbClr val="C00000"/>
                </a:solidFill>
              </a:rPr>
              <a:t>La qualité de vie des enfants </a:t>
            </a:r>
            <a:br>
              <a:rPr lang="fr-FR" sz="3200" dirty="0" smtClean="0">
                <a:solidFill>
                  <a:srgbClr val="C00000"/>
                </a:solidFill>
              </a:rPr>
            </a:br>
            <a:r>
              <a:rPr lang="fr-FR" sz="2800" dirty="0" smtClean="0">
                <a:solidFill>
                  <a:schemeClr val="tx1"/>
                </a:solidFill>
              </a:rPr>
              <a:t>Les méthodes d’évaluation</a:t>
            </a:r>
            <a:endParaRPr lang="fr-FR" sz="2800" dirty="0">
              <a:solidFill>
                <a:schemeClr val="tx1"/>
              </a:solidFill>
            </a:endParaRPr>
          </a:p>
        </p:txBody>
      </p:sp>
      <p:sp>
        <p:nvSpPr>
          <p:cNvPr id="3" name="Espace réservé du contenu 2"/>
          <p:cNvSpPr>
            <a:spLocks noGrp="1"/>
          </p:cNvSpPr>
          <p:nvPr>
            <p:ph idx="1"/>
          </p:nvPr>
        </p:nvSpPr>
        <p:spPr/>
        <p:txBody>
          <a:bodyPr/>
          <a:lstStyle/>
          <a:p>
            <a:pPr>
              <a:defRPr/>
            </a:pPr>
            <a:r>
              <a:rPr lang="fr-FR" sz="2400" dirty="0"/>
              <a:t>Hétéro VS auto-évaluation :</a:t>
            </a:r>
          </a:p>
          <a:p>
            <a:pPr lvl="1">
              <a:buClr>
                <a:schemeClr val="tx1"/>
              </a:buClr>
              <a:buFont typeface="Arial" pitchFamily="34" charset="0"/>
              <a:buChar char="•"/>
              <a:defRPr/>
            </a:pPr>
            <a:r>
              <a:rPr lang="fr-FR" sz="2000" dirty="0">
                <a:solidFill>
                  <a:srgbClr val="C00000"/>
                </a:solidFill>
              </a:rPr>
              <a:t>Compétences cognitives et langagières </a:t>
            </a:r>
            <a:r>
              <a:rPr lang="fr-FR" sz="2000" dirty="0" smtClean="0">
                <a:solidFill>
                  <a:srgbClr val="C00000"/>
                </a:solidFill>
              </a:rPr>
              <a:t>limitées</a:t>
            </a:r>
          </a:p>
          <a:p>
            <a:pPr lvl="1">
              <a:buClr>
                <a:schemeClr val="tx1"/>
              </a:buClr>
              <a:buFont typeface="Arial" pitchFamily="34" charset="0"/>
              <a:buChar char="•"/>
              <a:defRPr/>
            </a:pPr>
            <a:r>
              <a:rPr lang="fr-FR" sz="2000" dirty="0" smtClean="0">
                <a:solidFill>
                  <a:srgbClr val="C00000"/>
                </a:solidFill>
              </a:rPr>
              <a:t>Mise </a:t>
            </a:r>
            <a:r>
              <a:rPr lang="fr-FR" sz="2000" dirty="0">
                <a:solidFill>
                  <a:srgbClr val="C00000"/>
                </a:solidFill>
              </a:rPr>
              <a:t>au point d’outils simples et adaptés aux jeunes </a:t>
            </a:r>
            <a:r>
              <a:rPr lang="fr-FR" sz="2000" dirty="0" smtClean="0">
                <a:solidFill>
                  <a:srgbClr val="C00000"/>
                </a:solidFill>
              </a:rPr>
              <a:t>enfants</a:t>
            </a:r>
          </a:p>
          <a:p>
            <a:pPr lvl="1">
              <a:buClr>
                <a:schemeClr val="tx1"/>
              </a:buClr>
              <a:buFont typeface="Arial" pitchFamily="34" charset="0"/>
              <a:buChar char="•"/>
              <a:defRPr/>
            </a:pPr>
            <a:r>
              <a:rPr lang="fr-FR" sz="2000" dirty="0" smtClean="0">
                <a:solidFill>
                  <a:srgbClr val="C00000"/>
                </a:solidFill>
              </a:rPr>
              <a:t>Concordance </a:t>
            </a:r>
            <a:r>
              <a:rPr lang="fr-FR" sz="2000" dirty="0">
                <a:solidFill>
                  <a:srgbClr val="C00000"/>
                </a:solidFill>
              </a:rPr>
              <a:t>modérée à bonne, plus élevée dans les domaines observables (</a:t>
            </a:r>
            <a:r>
              <a:rPr lang="fr-FR" sz="2000" dirty="0" err="1">
                <a:solidFill>
                  <a:srgbClr val="C00000"/>
                </a:solidFill>
              </a:rPr>
              <a:t>Upton</a:t>
            </a:r>
            <a:r>
              <a:rPr lang="fr-FR" sz="2000" dirty="0">
                <a:solidFill>
                  <a:srgbClr val="C00000"/>
                </a:solidFill>
              </a:rPr>
              <a:t> et al., 2008)</a:t>
            </a:r>
          </a:p>
          <a:p>
            <a:pPr lvl="1">
              <a:buFontTx/>
              <a:buChar char="-"/>
              <a:defRPr/>
            </a:pPr>
            <a:endParaRPr lang="fr-FR" sz="1000" dirty="0">
              <a:solidFill>
                <a:schemeClr val="accent6">
                  <a:lumMod val="75000"/>
                </a:schemeClr>
              </a:solidFill>
            </a:endParaRPr>
          </a:p>
          <a:p>
            <a:pPr marL="360363" lvl="1" indent="-360363">
              <a:buFont typeface="Arial" pitchFamily="34" charset="0"/>
              <a:buChar char="•"/>
              <a:defRPr/>
            </a:pPr>
            <a:r>
              <a:rPr lang="fr-FR" sz="2400" dirty="0"/>
              <a:t>Echelles </a:t>
            </a:r>
            <a:r>
              <a:rPr lang="fr-FR" sz="2400" dirty="0" smtClean="0"/>
              <a:t>génériques VS </a:t>
            </a:r>
            <a:r>
              <a:rPr lang="fr-FR" sz="2400" dirty="0"/>
              <a:t>spécifiques</a:t>
            </a:r>
          </a:p>
          <a:p>
            <a:pPr marL="360363" lvl="1" indent="-360363">
              <a:buFont typeface="Arial" pitchFamily="34" charset="0"/>
              <a:buChar char="•"/>
              <a:defRPr/>
            </a:pPr>
            <a:endParaRPr lang="fr-FR" sz="1000" dirty="0"/>
          </a:p>
          <a:p>
            <a:pPr marL="360363" lvl="1" indent="-360363">
              <a:buFont typeface="Arial" pitchFamily="34" charset="0"/>
              <a:buChar char="•"/>
              <a:defRPr/>
            </a:pPr>
            <a:r>
              <a:rPr lang="fr-FR" sz="2400" dirty="0"/>
              <a:t>3 échelles génériques validées en français :</a:t>
            </a:r>
          </a:p>
          <a:p>
            <a:pPr lvl="1">
              <a:spcBef>
                <a:spcPts val="0"/>
              </a:spcBef>
              <a:buClr>
                <a:schemeClr val="tx1"/>
              </a:buClr>
              <a:buFont typeface="Arial" pitchFamily="34" charset="0"/>
              <a:buChar char="•"/>
              <a:defRPr/>
            </a:pPr>
            <a:r>
              <a:rPr lang="fr-FR" sz="2000" dirty="0">
                <a:solidFill>
                  <a:srgbClr val="C00000"/>
                </a:solidFill>
              </a:rPr>
              <a:t>PedsQL (Tessier et al., 2009) : 6-13 </a:t>
            </a:r>
            <a:r>
              <a:rPr lang="fr-FR" sz="2000" dirty="0" smtClean="0">
                <a:solidFill>
                  <a:srgbClr val="C00000"/>
                </a:solidFill>
              </a:rPr>
              <a:t>ans</a:t>
            </a:r>
          </a:p>
          <a:p>
            <a:pPr lvl="1">
              <a:spcBef>
                <a:spcPts val="0"/>
              </a:spcBef>
              <a:buClr>
                <a:schemeClr val="tx1"/>
              </a:buClr>
              <a:buFont typeface="Arial" pitchFamily="34" charset="0"/>
              <a:buChar char="•"/>
              <a:defRPr/>
            </a:pPr>
            <a:r>
              <a:rPr lang="fr-FR" sz="2000" dirty="0" err="1" smtClean="0">
                <a:solidFill>
                  <a:srgbClr val="C00000"/>
                </a:solidFill>
              </a:rPr>
              <a:t>KidlQol</a:t>
            </a:r>
            <a:r>
              <a:rPr lang="fr-FR" sz="2000" dirty="0" smtClean="0">
                <a:solidFill>
                  <a:srgbClr val="C00000"/>
                </a:solidFill>
              </a:rPr>
              <a:t> </a:t>
            </a:r>
            <a:r>
              <a:rPr lang="fr-FR" sz="2000" dirty="0">
                <a:solidFill>
                  <a:srgbClr val="C00000"/>
                </a:solidFill>
              </a:rPr>
              <a:t>(</a:t>
            </a:r>
            <a:r>
              <a:rPr lang="fr-FR" sz="2000" dirty="0" err="1">
                <a:solidFill>
                  <a:srgbClr val="C00000"/>
                </a:solidFill>
              </a:rPr>
              <a:t>Gayral</a:t>
            </a:r>
            <a:r>
              <a:rPr lang="fr-FR" sz="2000" dirty="0">
                <a:solidFill>
                  <a:srgbClr val="C00000"/>
                </a:solidFill>
              </a:rPr>
              <a:t>-</a:t>
            </a:r>
            <a:r>
              <a:rPr lang="fr-FR" sz="2000" dirty="0" err="1">
                <a:solidFill>
                  <a:srgbClr val="C00000"/>
                </a:solidFill>
              </a:rPr>
              <a:t>Taminh</a:t>
            </a:r>
            <a:r>
              <a:rPr lang="fr-FR" sz="2000" dirty="0">
                <a:solidFill>
                  <a:srgbClr val="C00000"/>
                </a:solidFill>
              </a:rPr>
              <a:t> et al., 2005) : 6-12 </a:t>
            </a:r>
            <a:r>
              <a:rPr lang="fr-FR" sz="2000" dirty="0" smtClean="0">
                <a:solidFill>
                  <a:srgbClr val="C00000"/>
                </a:solidFill>
              </a:rPr>
              <a:t>ans</a:t>
            </a:r>
          </a:p>
          <a:p>
            <a:pPr lvl="1">
              <a:spcBef>
                <a:spcPts val="0"/>
              </a:spcBef>
              <a:buClr>
                <a:schemeClr val="tx1"/>
              </a:buClr>
              <a:buFont typeface="Arial" pitchFamily="34" charset="0"/>
              <a:buChar char="•"/>
              <a:defRPr/>
            </a:pPr>
            <a:r>
              <a:rPr lang="fr-FR" sz="2000" dirty="0" smtClean="0">
                <a:solidFill>
                  <a:srgbClr val="C00000"/>
                </a:solidFill>
              </a:rPr>
              <a:t>AUQUEI </a:t>
            </a:r>
            <a:r>
              <a:rPr lang="fr-FR" sz="2000" dirty="0">
                <a:solidFill>
                  <a:srgbClr val="C00000"/>
                </a:solidFill>
              </a:rPr>
              <a:t>(Magnificat et al., 1997) : 3-12 ans</a:t>
            </a:r>
          </a:p>
          <a:p>
            <a:endParaRPr lang="fr-FR"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536" y="188640"/>
            <a:ext cx="8229600" cy="1143000"/>
          </a:xfrm>
        </p:spPr>
        <p:txBody>
          <a:bodyPr/>
          <a:lstStyle/>
          <a:p>
            <a:r>
              <a:rPr lang="fr-FR" sz="3200" dirty="0" smtClean="0">
                <a:solidFill>
                  <a:srgbClr val="C00000"/>
                </a:solidFill>
              </a:rPr>
              <a:t>La QDV chez l’enfant</a:t>
            </a:r>
            <a:r>
              <a:rPr lang="fr-FR" dirty="0" smtClean="0">
                <a:solidFill>
                  <a:srgbClr val="C00000"/>
                </a:solidFill>
              </a:rPr>
              <a:t/>
            </a:r>
            <a:br>
              <a:rPr lang="fr-FR" dirty="0" smtClean="0">
                <a:solidFill>
                  <a:srgbClr val="C00000"/>
                </a:solidFill>
              </a:rPr>
            </a:br>
            <a:r>
              <a:rPr lang="fr-FR" sz="2800" dirty="0" smtClean="0"/>
              <a:t>Le questionnaire AUQUEI </a:t>
            </a:r>
            <a:r>
              <a:rPr lang="fr-FR" sz="2800" dirty="0" smtClean="0">
                <a:ea typeface="ＭＳ Ｐゴシック" pitchFamily="34" charset="-128"/>
              </a:rPr>
              <a:t>(Magnificat et al., 1997)</a:t>
            </a:r>
            <a:endParaRPr lang="fr-FR" sz="2800" dirty="0" smtClean="0"/>
          </a:p>
        </p:txBody>
      </p:sp>
      <p:sp>
        <p:nvSpPr>
          <p:cNvPr id="7171" name="Rectangle 3"/>
          <p:cNvSpPr>
            <a:spLocks noGrp="1" noChangeArrowheads="1"/>
          </p:cNvSpPr>
          <p:nvPr>
            <p:ph idx="1"/>
          </p:nvPr>
        </p:nvSpPr>
        <p:spPr>
          <a:xfrm>
            <a:off x="428625" y="1571625"/>
            <a:ext cx="8229600" cy="4525963"/>
          </a:xfrm>
        </p:spPr>
        <p:txBody>
          <a:bodyPr/>
          <a:lstStyle/>
          <a:p>
            <a:pPr eaLnBrk="1" hangingPunct="1">
              <a:defRPr/>
            </a:pPr>
            <a:r>
              <a:rPr lang="fr-FR" sz="2400" dirty="0" smtClean="0"/>
              <a:t>1 question ouverte et 1 échelle composée de 26 items :</a:t>
            </a:r>
          </a:p>
          <a:p>
            <a:pPr eaLnBrk="1" hangingPunct="1">
              <a:defRPr/>
            </a:pPr>
            <a:endParaRPr lang="fr-FR" sz="2400" dirty="0" smtClean="0">
              <a:solidFill>
                <a:schemeClr val="accent6">
                  <a:lumMod val="75000"/>
                </a:schemeClr>
              </a:solidFill>
            </a:endParaRPr>
          </a:p>
          <a:p>
            <a:pPr eaLnBrk="1" hangingPunct="1">
              <a:defRPr/>
            </a:pPr>
            <a:endParaRPr lang="fr-FR" sz="2400" dirty="0" smtClean="0">
              <a:solidFill>
                <a:schemeClr val="accent6">
                  <a:lumMod val="75000"/>
                </a:schemeClr>
              </a:solidFill>
            </a:endParaRPr>
          </a:p>
          <a:p>
            <a:pPr eaLnBrk="1" hangingPunct="1">
              <a:defRPr/>
            </a:pPr>
            <a:endParaRPr lang="fr-FR" sz="2400" dirty="0" smtClean="0">
              <a:solidFill>
                <a:schemeClr val="accent6">
                  <a:lumMod val="75000"/>
                </a:schemeClr>
              </a:solidFill>
            </a:endParaRPr>
          </a:p>
          <a:p>
            <a:pPr eaLnBrk="1" hangingPunct="1">
              <a:defRPr/>
            </a:pPr>
            <a:endParaRPr lang="fr-FR" sz="2400" dirty="0" smtClean="0">
              <a:solidFill>
                <a:schemeClr val="accent6">
                  <a:lumMod val="75000"/>
                </a:schemeClr>
              </a:solidFill>
            </a:endParaRPr>
          </a:p>
          <a:p>
            <a:pPr eaLnBrk="1" hangingPunct="1">
              <a:buFontTx/>
              <a:buNone/>
              <a:defRPr/>
            </a:pPr>
            <a:endParaRPr lang="fr-FR" sz="400" dirty="0" smtClean="0">
              <a:solidFill>
                <a:schemeClr val="accent6">
                  <a:lumMod val="75000"/>
                </a:schemeClr>
              </a:solidFill>
            </a:endParaRPr>
          </a:p>
          <a:p>
            <a:pPr marL="342900" lvl="1" indent="-342900" eaLnBrk="1" hangingPunct="1">
              <a:buFontTx/>
              <a:buChar char="•"/>
              <a:defRPr/>
            </a:pPr>
            <a:endParaRPr lang="fr-FR" sz="2400" dirty="0" smtClean="0">
              <a:solidFill>
                <a:schemeClr val="accent6">
                  <a:lumMod val="75000"/>
                </a:schemeClr>
              </a:solidFill>
              <a:ea typeface="ＭＳ Ｐゴシック" pitchFamily="34" charset="-128"/>
            </a:endParaRPr>
          </a:p>
          <a:p>
            <a:pPr marL="342900" lvl="1" indent="-342900" eaLnBrk="1" hangingPunct="1">
              <a:buFontTx/>
              <a:buChar char="•"/>
              <a:defRPr/>
            </a:pPr>
            <a:endParaRPr lang="fr-FR" sz="800" dirty="0" smtClean="0">
              <a:solidFill>
                <a:schemeClr val="accent6">
                  <a:lumMod val="75000"/>
                </a:schemeClr>
              </a:solidFill>
              <a:ea typeface="ＭＳ Ｐゴシック" pitchFamily="34" charset="-128"/>
            </a:endParaRPr>
          </a:p>
          <a:p>
            <a:pPr marL="342900" lvl="1" indent="-342900" eaLnBrk="1" hangingPunct="1">
              <a:buFontTx/>
              <a:buChar char="•"/>
              <a:defRPr/>
            </a:pPr>
            <a:r>
              <a:rPr lang="fr-FR" sz="2400" dirty="0" smtClean="0">
                <a:ea typeface="ＭＳ Ｐゴシック" pitchFamily="34" charset="-128"/>
              </a:rPr>
              <a:t>Validité :</a:t>
            </a:r>
          </a:p>
          <a:p>
            <a:pPr marL="742950" lvl="2" indent="-342900" eaLnBrk="1" hangingPunct="1">
              <a:defRPr/>
            </a:pPr>
            <a:r>
              <a:rPr lang="fr-FR" sz="2000" dirty="0" smtClean="0">
                <a:solidFill>
                  <a:srgbClr val="C00000"/>
                </a:solidFill>
                <a:ea typeface="ＭＳ Ｐゴシック" pitchFamily="34" charset="-128"/>
              </a:rPr>
              <a:t>Structurelle, discriminante, convergente</a:t>
            </a:r>
          </a:p>
          <a:p>
            <a:pPr marL="742950" lvl="2" indent="-342900" eaLnBrk="1" hangingPunct="1">
              <a:defRPr/>
            </a:pPr>
            <a:r>
              <a:rPr lang="fr-FR" sz="2000" dirty="0" smtClean="0">
                <a:solidFill>
                  <a:srgbClr val="C00000"/>
                </a:solidFill>
                <a:ea typeface="ＭＳ Ｐゴシック" pitchFamily="34" charset="-128"/>
              </a:rPr>
              <a:t>Fidélité test-</a:t>
            </a:r>
            <a:r>
              <a:rPr lang="fr-FR" sz="2000" dirty="0" err="1" smtClean="0">
                <a:solidFill>
                  <a:srgbClr val="C00000"/>
                </a:solidFill>
                <a:ea typeface="ＭＳ Ｐゴシック" pitchFamily="34" charset="-128"/>
              </a:rPr>
              <a:t>retest</a:t>
            </a:r>
            <a:endParaRPr lang="fr-FR" sz="2000" dirty="0" smtClean="0">
              <a:solidFill>
                <a:srgbClr val="C00000"/>
              </a:solidFill>
              <a:ea typeface="ＭＳ Ｐゴシック" pitchFamily="34" charset="-128"/>
            </a:endParaRPr>
          </a:p>
          <a:p>
            <a:pPr marL="742950" lvl="2" indent="-342900" eaLnBrk="1" hangingPunct="1">
              <a:defRPr/>
            </a:pPr>
            <a:endParaRPr lang="fr-FR" sz="2000" dirty="0" smtClean="0">
              <a:solidFill>
                <a:srgbClr val="C00000"/>
              </a:solidFill>
              <a:ea typeface="ＭＳ Ｐゴシック" pitchFamily="34" charset="-128"/>
            </a:endParaRPr>
          </a:p>
          <a:p>
            <a:pPr marL="742950" lvl="2" indent="-342900" eaLnBrk="1" hangingPunct="1">
              <a:defRPr/>
            </a:pPr>
            <a:endParaRPr lang="fr-FR" sz="2000" dirty="0" smtClean="0">
              <a:solidFill>
                <a:srgbClr val="C00000"/>
              </a:solidFill>
              <a:ea typeface="ＭＳ Ｐゴシック" pitchFamily="34" charset="-128"/>
            </a:endParaRPr>
          </a:p>
        </p:txBody>
      </p:sp>
      <p:sp>
        <p:nvSpPr>
          <p:cNvPr id="4" name="Rectangle 5"/>
          <p:cNvSpPr>
            <a:spLocks noChangeArrowheads="1"/>
          </p:cNvSpPr>
          <p:nvPr/>
        </p:nvSpPr>
        <p:spPr bwMode="auto">
          <a:xfrm>
            <a:off x="1571625" y="2071688"/>
            <a:ext cx="5429250" cy="400050"/>
          </a:xfrm>
          <a:prstGeom prst="rect">
            <a:avLst/>
          </a:prstGeom>
          <a:noFill/>
          <a:ln w="9525">
            <a:noFill/>
            <a:miter lim="800000"/>
            <a:headEnd/>
            <a:tailEnd/>
          </a:ln>
        </p:spPr>
        <p:txBody>
          <a:bodyPr>
            <a:spAutoFit/>
          </a:bodyPr>
          <a:lstStyle/>
          <a:p>
            <a:pPr>
              <a:defRPr/>
            </a:pPr>
            <a:r>
              <a:rPr lang="fr-FR" sz="2000" dirty="0">
                <a:solidFill>
                  <a:srgbClr val="C00000"/>
                </a:solidFill>
                <a:latin typeface="+mj-lt"/>
              </a:rPr>
              <a:t>Quand tu joues tout seul, dis comment tu es ?</a:t>
            </a:r>
          </a:p>
        </p:txBody>
      </p:sp>
      <p:pic>
        <p:nvPicPr>
          <p:cNvPr id="5" name="Picture 10" descr="Tête Joyeux"/>
          <p:cNvPicPr>
            <a:picLocks noChangeAspect="1" noChangeArrowheads="1"/>
          </p:cNvPicPr>
          <p:nvPr/>
        </p:nvPicPr>
        <p:blipFill>
          <a:blip r:embed="rId3" cstate="print"/>
          <a:srcRect/>
          <a:stretch>
            <a:fillRect/>
          </a:stretch>
        </p:blipFill>
        <p:spPr bwMode="auto">
          <a:xfrm>
            <a:off x="1500188" y="2428875"/>
            <a:ext cx="5600700" cy="1477963"/>
          </a:xfrm>
          <a:prstGeom prst="rect">
            <a:avLst/>
          </a:prstGeom>
          <a:noFill/>
          <a:ln w="9525">
            <a:noFill/>
            <a:miter lim="800000"/>
            <a:headEnd/>
            <a:tailEnd/>
          </a:ln>
        </p:spPr>
      </p:pic>
      <p:sp>
        <p:nvSpPr>
          <p:cNvPr id="6" name="AutoShape 8"/>
          <p:cNvSpPr>
            <a:spLocks noChangeArrowheads="1"/>
          </p:cNvSpPr>
          <p:nvPr/>
        </p:nvSpPr>
        <p:spPr bwMode="auto">
          <a:xfrm>
            <a:off x="1857375" y="3857625"/>
            <a:ext cx="504825" cy="504825"/>
          </a:xfrm>
          <a:prstGeom prst="flowChartConnector">
            <a:avLst/>
          </a:prstGeom>
          <a:solidFill>
            <a:schemeClr val="bg1"/>
          </a:solidFill>
          <a:ln w="9525">
            <a:solidFill>
              <a:schemeClr val="tx1"/>
            </a:solidFill>
            <a:round/>
            <a:headEnd/>
            <a:tailEnd/>
          </a:ln>
        </p:spPr>
        <p:txBody>
          <a:bodyPr wrap="none" anchor="ctr"/>
          <a:lstStyle/>
          <a:p>
            <a:endParaRPr lang="fr-FR"/>
          </a:p>
        </p:txBody>
      </p:sp>
      <p:sp>
        <p:nvSpPr>
          <p:cNvPr id="7" name="AutoShape 8"/>
          <p:cNvSpPr>
            <a:spLocks noChangeArrowheads="1"/>
          </p:cNvSpPr>
          <p:nvPr/>
        </p:nvSpPr>
        <p:spPr bwMode="auto">
          <a:xfrm>
            <a:off x="3214688" y="3857625"/>
            <a:ext cx="504825" cy="504825"/>
          </a:xfrm>
          <a:prstGeom prst="flowChartConnector">
            <a:avLst/>
          </a:prstGeom>
          <a:solidFill>
            <a:schemeClr val="bg1"/>
          </a:solidFill>
          <a:ln w="9525">
            <a:solidFill>
              <a:schemeClr val="tx1"/>
            </a:solidFill>
            <a:round/>
            <a:headEnd/>
            <a:tailEnd/>
          </a:ln>
        </p:spPr>
        <p:txBody>
          <a:bodyPr wrap="none" anchor="ctr"/>
          <a:lstStyle/>
          <a:p>
            <a:endParaRPr lang="fr-FR"/>
          </a:p>
        </p:txBody>
      </p:sp>
      <p:sp>
        <p:nvSpPr>
          <p:cNvPr id="8" name="AutoShape 8"/>
          <p:cNvSpPr>
            <a:spLocks noChangeArrowheads="1"/>
          </p:cNvSpPr>
          <p:nvPr/>
        </p:nvSpPr>
        <p:spPr bwMode="auto">
          <a:xfrm>
            <a:off x="4714875" y="3857625"/>
            <a:ext cx="504825" cy="504825"/>
          </a:xfrm>
          <a:prstGeom prst="flowChartConnector">
            <a:avLst/>
          </a:prstGeom>
          <a:solidFill>
            <a:schemeClr val="accent6">
              <a:lumMod val="75000"/>
            </a:schemeClr>
          </a:solidFill>
          <a:ln w="9525">
            <a:solidFill>
              <a:schemeClr val="tx1"/>
            </a:solidFill>
            <a:round/>
            <a:headEnd/>
            <a:tailEnd/>
          </a:ln>
        </p:spPr>
        <p:txBody>
          <a:bodyPr wrap="none" anchor="ctr"/>
          <a:lstStyle/>
          <a:p>
            <a:pPr>
              <a:defRPr/>
            </a:pPr>
            <a:endParaRPr lang="fr-FR"/>
          </a:p>
        </p:txBody>
      </p:sp>
      <p:sp>
        <p:nvSpPr>
          <p:cNvPr id="9" name="AutoShape 8"/>
          <p:cNvSpPr>
            <a:spLocks noChangeArrowheads="1"/>
          </p:cNvSpPr>
          <p:nvPr/>
        </p:nvSpPr>
        <p:spPr bwMode="auto">
          <a:xfrm>
            <a:off x="6143625" y="3857625"/>
            <a:ext cx="504825" cy="504825"/>
          </a:xfrm>
          <a:prstGeom prst="flowChartConnector">
            <a:avLst/>
          </a:prstGeom>
          <a:solidFill>
            <a:schemeClr val="bg1"/>
          </a:solidFill>
          <a:ln w="9525">
            <a:solidFill>
              <a:schemeClr val="tx1"/>
            </a:solidFill>
            <a:round/>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171">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171">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4" grpId="0"/>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title"/>
          </p:nvPr>
        </p:nvSpPr>
        <p:spPr/>
        <p:txBody>
          <a:bodyPr/>
          <a:lstStyle/>
          <a:p>
            <a:pPr eaLnBrk="1" hangingPunct="1"/>
            <a:r>
              <a:rPr lang="fr-FR" sz="3200" dirty="0" smtClean="0">
                <a:solidFill>
                  <a:srgbClr val="C00000"/>
                </a:solidFill>
              </a:rPr>
              <a:t>Présentation de la recherche</a:t>
            </a:r>
            <a:r>
              <a:rPr lang="fr-FR" dirty="0" smtClean="0">
                <a:solidFill>
                  <a:srgbClr val="C00000"/>
                </a:solidFill>
              </a:rPr>
              <a:t/>
            </a:r>
            <a:br>
              <a:rPr lang="fr-FR" dirty="0" smtClean="0">
                <a:solidFill>
                  <a:srgbClr val="C00000"/>
                </a:solidFill>
              </a:rPr>
            </a:br>
            <a:r>
              <a:rPr lang="fr-FR" sz="2800" dirty="0" smtClean="0"/>
              <a:t>Etude 1</a:t>
            </a:r>
          </a:p>
        </p:txBody>
      </p:sp>
      <p:sp>
        <p:nvSpPr>
          <p:cNvPr id="3079" name="Rectangle 7"/>
          <p:cNvSpPr>
            <a:spLocks noGrp="1" noChangeArrowheads="1"/>
          </p:cNvSpPr>
          <p:nvPr>
            <p:ph idx="1"/>
          </p:nvPr>
        </p:nvSpPr>
        <p:spPr>
          <a:xfrm>
            <a:off x="500063" y="1571625"/>
            <a:ext cx="8229600" cy="4525963"/>
          </a:xfrm>
        </p:spPr>
        <p:txBody>
          <a:bodyPr/>
          <a:lstStyle/>
          <a:p>
            <a:pPr eaLnBrk="1" hangingPunct="1">
              <a:defRPr/>
            </a:pPr>
            <a:r>
              <a:rPr lang="fr-FR" sz="2400" dirty="0" smtClean="0">
                <a:ea typeface="ＭＳ Ｐゴシック" pitchFamily="34" charset="-128"/>
              </a:rPr>
              <a:t>Objectif : tester la validité du questionnaire AUQUEI </a:t>
            </a:r>
          </a:p>
          <a:p>
            <a:pPr lvl="1">
              <a:defRPr/>
            </a:pPr>
            <a:r>
              <a:rPr lang="fr-FR" sz="2000" dirty="0" smtClean="0">
                <a:solidFill>
                  <a:srgbClr val="C00000"/>
                </a:solidFill>
                <a:ea typeface="ＭＳ Ｐゴシック" pitchFamily="34" charset="-128"/>
              </a:rPr>
              <a:t>168 enfants de 3 à 12 ans (m = 6 ans et 9 mois)</a:t>
            </a:r>
          </a:p>
          <a:p>
            <a:pPr lvl="1">
              <a:defRPr/>
            </a:pPr>
            <a:r>
              <a:rPr lang="fr-FR" sz="2000" dirty="0" smtClean="0">
                <a:solidFill>
                  <a:srgbClr val="C00000"/>
                </a:solidFill>
                <a:ea typeface="ＭＳ Ｐゴシック" pitchFamily="34" charset="-128"/>
              </a:rPr>
              <a:t>Scolarisés de la PS au CM2 dans 9 écoles de Loire Atlantique</a:t>
            </a:r>
          </a:p>
          <a:p>
            <a:pPr eaLnBrk="1" hangingPunct="1">
              <a:defRPr/>
            </a:pPr>
            <a:endParaRPr lang="fr-FR" sz="1000" dirty="0" smtClean="0">
              <a:solidFill>
                <a:schemeClr val="accent6">
                  <a:lumMod val="75000"/>
                </a:schemeClr>
              </a:solidFill>
            </a:endParaRPr>
          </a:p>
          <a:p>
            <a:pPr eaLnBrk="1" hangingPunct="1">
              <a:defRPr/>
            </a:pPr>
            <a:r>
              <a:rPr lang="fr-FR" sz="2400" dirty="0" smtClean="0">
                <a:ea typeface="ＭＳ Ｐゴシック" pitchFamily="34" charset="-128"/>
              </a:rPr>
              <a:t>Validité structurelle, fiabilité :</a:t>
            </a:r>
          </a:p>
          <a:p>
            <a:pPr lvl="1" eaLnBrk="1" hangingPunct="1">
              <a:defRPr/>
            </a:pPr>
            <a:r>
              <a:rPr lang="fr-FR" sz="2000" dirty="0" smtClean="0">
                <a:solidFill>
                  <a:srgbClr val="C00000"/>
                </a:solidFill>
                <a:ea typeface="ＭＳ Ｐゴシック" pitchFamily="34" charset="-128"/>
              </a:rPr>
              <a:t>Structure factorielle et cohérence interne (Alphas de </a:t>
            </a:r>
            <a:r>
              <a:rPr lang="fr-FR" sz="2000" dirty="0" err="1" smtClean="0">
                <a:solidFill>
                  <a:srgbClr val="C00000"/>
                </a:solidFill>
                <a:ea typeface="ＭＳ Ｐゴシック" pitchFamily="34" charset="-128"/>
              </a:rPr>
              <a:t>Cronbach</a:t>
            </a:r>
            <a:r>
              <a:rPr lang="fr-FR" sz="2000" dirty="0" smtClean="0">
                <a:solidFill>
                  <a:srgbClr val="C00000"/>
                </a:solidFill>
                <a:ea typeface="ＭＳ Ｐゴシック" pitchFamily="34" charset="-128"/>
              </a:rPr>
              <a:t>)</a:t>
            </a:r>
          </a:p>
          <a:p>
            <a:pPr lvl="1" eaLnBrk="1" hangingPunct="1">
              <a:buFont typeface="Wingdings 2" pitchFamily="18" charset="2"/>
              <a:buNone/>
              <a:defRPr/>
            </a:pPr>
            <a:endParaRPr lang="fr-FR" sz="1000" dirty="0" smtClean="0">
              <a:ea typeface="ＭＳ Ｐゴシック" pitchFamily="34" charset="-128"/>
            </a:endParaRPr>
          </a:p>
          <a:p>
            <a:pPr eaLnBrk="1" hangingPunct="1">
              <a:defRPr/>
            </a:pPr>
            <a:r>
              <a:rPr lang="fr-FR" sz="2400" dirty="0" smtClean="0">
                <a:ea typeface="ＭＳ Ｐゴシック" pitchFamily="34" charset="-128"/>
              </a:rPr>
              <a:t>Validités discriminante et convergente :</a:t>
            </a:r>
          </a:p>
          <a:p>
            <a:pPr lvl="1" eaLnBrk="1" hangingPunct="1">
              <a:defRPr/>
            </a:pPr>
            <a:r>
              <a:rPr lang="fr-FR" sz="2000" dirty="0" smtClean="0">
                <a:solidFill>
                  <a:srgbClr val="C00000"/>
                </a:solidFill>
                <a:ea typeface="ＭＳ Ｐゴシック" pitchFamily="34" charset="-128"/>
              </a:rPr>
              <a:t>Effets du sexe, du niveau scolaire et de la                        situation familiale</a:t>
            </a:r>
          </a:p>
          <a:p>
            <a:pPr lvl="1" eaLnBrk="1" hangingPunct="1">
              <a:defRPr/>
            </a:pPr>
            <a:r>
              <a:rPr lang="fr-FR" sz="2000" dirty="0" smtClean="0">
                <a:solidFill>
                  <a:srgbClr val="C00000"/>
                </a:solidFill>
                <a:ea typeface="ＭＳ Ｐゴシック" pitchFamily="34" charset="-128"/>
              </a:rPr>
              <a:t>Relations avec : attachement, estime de soi,            performances cognitives, adaptation sociale et scolaire</a:t>
            </a:r>
            <a:endParaRPr lang="fr-FR" dirty="0" smtClean="0">
              <a:solidFill>
                <a:srgbClr val="C00000"/>
              </a:solidFill>
            </a:endParaRPr>
          </a:p>
          <a:p>
            <a:pPr eaLnBrk="1" hangingPunct="1">
              <a:buFontTx/>
              <a:buNone/>
              <a:defRPr/>
            </a:pPr>
            <a:endParaRPr lang="fr-FR" sz="2000" dirty="0" smtClean="0"/>
          </a:p>
          <a:p>
            <a:pPr lvl="1" eaLnBrk="1" hangingPunct="1">
              <a:defRPr/>
            </a:pP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solidFill>
                  <a:srgbClr val="C00000"/>
                </a:solidFill>
              </a:rPr>
              <a:t>Présentation de la recherche</a:t>
            </a:r>
            <a:r>
              <a:rPr lang="fr-FR" dirty="0" smtClean="0">
                <a:solidFill>
                  <a:srgbClr val="C00000"/>
                </a:solidFill>
              </a:rPr>
              <a:t/>
            </a:r>
            <a:br>
              <a:rPr lang="fr-FR" dirty="0" smtClean="0">
                <a:solidFill>
                  <a:srgbClr val="C00000"/>
                </a:solidFill>
              </a:rPr>
            </a:br>
            <a:r>
              <a:rPr lang="fr-FR" sz="2800" dirty="0" smtClean="0"/>
              <a:t>Etude 1</a:t>
            </a:r>
            <a:endParaRPr lang="fr-FR" sz="2800" dirty="0"/>
          </a:p>
        </p:txBody>
      </p:sp>
      <p:sp>
        <p:nvSpPr>
          <p:cNvPr id="3" name="Espace réservé du contenu 2"/>
          <p:cNvSpPr>
            <a:spLocks noGrp="1"/>
          </p:cNvSpPr>
          <p:nvPr>
            <p:ph idx="1"/>
          </p:nvPr>
        </p:nvSpPr>
        <p:spPr>
          <a:xfrm>
            <a:off x="395536" y="1844824"/>
            <a:ext cx="8280920" cy="3528392"/>
          </a:xfrm>
        </p:spPr>
        <p:txBody>
          <a:bodyPr/>
          <a:lstStyle/>
          <a:p>
            <a:pPr lvl="0">
              <a:spcBef>
                <a:spcPts val="0"/>
              </a:spcBef>
              <a:buClr>
                <a:srgbClr val="000000"/>
              </a:buClr>
              <a:defRPr/>
            </a:pPr>
            <a:r>
              <a:rPr lang="fr-FR" sz="2400" dirty="0" smtClean="0">
                <a:ea typeface="ＭＳ Ｐゴシック" pitchFamily="34" charset="-128"/>
              </a:rPr>
              <a:t>Des résultats à confirmer</a:t>
            </a:r>
          </a:p>
          <a:p>
            <a:pPr lvl="0">
              <a:spcBef>
                <a:spcPts val="0"/>
              </a:spcBef>
              <a:buClr>
                <a:srgbClr val="000000"/>
              </a:buClr>
              <a:defRPr/>
            </a:pPr>
            <a:endParaRPr lang="fr-FR" sz="1000" dirty="0" smtClean="0">
              <a:solidFill>
                <a:srgbClr val="C00000"/>
              </a:solidFill>
              <a:ea typeface="ＭＳ Ｐゴシック" pitchFamily="34" charset="-128"/>
            </a:endParaRPr>
          </a:p>
          <a:p>
            <a:pPr lvl="1">
              <a:lnSpc>
                <a:spcPct val="90000"/>
              </a:lnSpc>
              <a:spcBef>
                <a:spcPts val="0"/>
              </a:spcBef>
              <a:defRPr/>
            </a:pPr>
            <a:r>
              <a:rPr lang="fr-FR" sz="2000" dirty="0" smtClean="0">
                <a:solidFill>
                  <a:srgbClr val="C00000"/>
                </a:solidFill>
                <a:ea typeface="ＭＳ Ｐゴシック" pitchFamily="34" charset="-128"/>
              </a:rPr>
              <a:t>Niveau de cohérence interne faible</a:t>
            </a:r>
          </a:p>
          <a:p>
            <a:pPr lvl="1">
              <a:lnSpc>
                <a:spcPct val="90000"/>
              </a:lnSpc>
              <a:spcBef>
                <a:spcPts val="0"/>
              </a:spcBef>
              <a:defRPr/>
            </a:pPr>
            <a:r>
              <a:rPr lang="fr-FR" sz="2000" dirty="0" smtClean="0">
                <a:solidFill>
                  <a:srgbClr val="C00000"/>
                </a:solidFill>
                <a:ea typeface="ＭＳ Ｐゴシック" pitchFamily="34" charset="-128"/>
              </a:rPr>
              <a:t>Absence de structure factorielle clairement identifiable</a:t>
            </a:r>
          </a:p>
          <a:p>
            <a:pPr lvl="1">
              <a:lnSpc>
                <a:spcPct val="90000"/>
              </a:lnSpc>
              <a:spcBef>
                <a:spcPts val="0"/>
              </a:spcBef>
              <a:defRPr/>
            </a:pPr>
            <a:r>
              <a:rPr lang="fr-FR" sz="2000" dirty="0" smtClean="0">
                <a:solidFill>
                  <a:srgbClr val="C00000"/>
                </a:solidFill>
                <a:ea typeface="ＭＳ Ｐゴシック" pitchFamily="34" charset="-128"/>
              </a:rPr>
              <a:t>Effet du sexe (filles &gt; garçons) et corrélation négative avec l’âge</a:t>
            </a:r>
          </a:p>
          <a:p>
            <a:pPr lvl="1">
              <a:lnSpc>
                <a:spcPct val="90000"/>
              </a:lnSpc>
              <a:spcBef>
                <a:spcPts val="0"/>
              </a:spcBef>
              <a:defRPr/>
            </a:pPr>
            <a:r>
              <a:rPr lang="fr-FR" sz="2000" dirty="0" smtClean="0">
                <a:solidFill>
                  <a:srgbClr val="C00000"/>
                </a:solidFill>
                <a:ea typeface="ＭＳ Ｐゴシック" pitchFamily="34" charset="-128"/>
              </a:rPr>
              <a:t>Relations avec attachement, adaptation sociale et scolaire mais uniquement chez les 8-12 ans</a:t>
            </a:r>
          </a:p>
          <a:p>
            <a:pPr lvl="1">
              <a:lnSpc>
                <a:spcPct val="90000"/>
              </a:lnSpc>
              <a:spcBef>
                <a:spcPts val="0"/>
              </a:spcBef>
              <a:buNone/>
              <a:defRPr/>
            </a:pPr>
            <a:endParaRPr lang="fr-FR" sz="2000" dirty="0" smtClean="0">
              <a:ea typeface="ＭＳ Ｐゴシック" pitchFamily="34" charset="-128"/>
            </a:endParaRPr>
          </a:p>
          <a:p>
            <a:pPr lvl="0">
              <a:spcBef>
                <a:spcPts val="0"/>
              </a:spcBef>
              <a:buClr>
                <a:srgbClr val="000000"/>
              </a:buClr>
              <a:defRPr/>
            </a:pPr>
            <a:r>
              <a:rPr lang="fr-FR" sz="2400" dirty="0" smtClean="0">
                <a:ea typeface="ＭＳ Ｐゴシック" pitchFamily="34" charset="-128"/>
              </a:rPr>
              <a:t>Nécessité de développer des outils adaptés aux compétences, aux contextes et aux différents            cadres de vie des</a:t>
            </a:r>
            <a:r>
              <a:rPr lang="fr-FR" sz="2400" b="1" dirty="0" smtClean="0">
                <a:ea typeface="ＭＳ Ｐゴシック" pitchFamily="34" charset="-128"/>
              </a:rPr>
              <a:t> </a:t>
            </a:r>
            <a:r>
              <a:rPr lang="fr-FR" sz="2400" dirty="0" smtClean="0">
                <a:ea typeface="ＭＳ Ｐゴシック" pitchFamily="34" charset="-128"/>
              </a:rPr>
              <a:t>enfants</a:t>
            </a:r>
          </a:p>
          <a:p>
            <a:pPr lvl="1">
              <a:lnSpc>
                <a:spcPct val="90000"/>
              </a:lnSpc>
              <a:defRPr/>
            </a:pPr>
            <a:endParaRPr lang="fr-FR" sz="2000" dirty="0" smtClean="0">
              <a:ea typeface="ＭＳ Ｐゴシック" pitchFamily="34" charset="-128"/>
            </a:endParaRP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066130"/>
          </a:xfrm>
        </p:spPr>
        <p:txBody>
          <a:bodyPr/>
          <a:lstStyle/>
          <a:p>
            <a:r>
              <a:rPr lang="fr-FR" sz="3200" dirty="0" smtClean="0">
                <a:solidFill>
                  <a:srgbClr val="C00000"/>
                </a:solidFill>
              </a:rPr>
              <a:t>Présentation de la recherche</a:t>
            </a:r>
            <a:br>
              <a:rPr lang="fr-FR" sz="3200" dirty="0" smtClean="0">
                <a:solidFill>
                  <a:srgbClr val="C00000"/>
                </a:solidFill>
              </a:rPr>
            </a:br>
            <a:r>
              <a:rPr lang="fr-FR" sz="2800" dirty="0" smtClean="0"/>
              <a:t>Etude 2</a:t>
            </a:r>
            <a:endParaRPr lang="fr-FR" sz="2800" dirty="0">
              <a:solidFill>
                <a:schemeClr val="tx1"/>
              </a:solidFill>
            </a:endParaRPr>
          </a:p>
        </p:txBody>
      </p:sp>
      <p:sp>
        <p:nvSpPr>
          <p:cNvPr id="3" name="Espace réservé du contenu 2"/>
          <p:cNvSpPr>
            <a:spLocks noGrp="1"/>
          </p:cNvSpPr>
          <p:nvPr>
            <p:ph idx="1"/>
          </p:nvPr>
        </p:nvSpPr>
        <p:spPr>
          <a:xfrm>
            <a:off x="0" y="1268760"/>
            <a:ext cx="8701336" cy="5400600"/>
          </a:xfrm>
        </p:spPr>
        <p:txBody>
          <a:bodyPr/>
          <a:lstStyle/>
          <a:p>
            <a:pPr marL="342900" lvl="1" indent="-342900">
              <a:buFontTx/>
              <a:buChar char="•"/>
            </a:pPr>
            <a:r>
              <a:rPr lang="fr-FR" sz="2000" dirty="0" smtClean="0"/>
              <a:t>Objectifs </a:t>
            </a:r>
          </a:p>
          <a:p>
            <a:pPr marL="742950" lvl="2" indent="-342900"/>
            <a:r>
              <a:rPr lang="fr-FR" sz="1600" dirty="0" smtClean="0">
                <a:solidFill>
                  <a:srgbClr val="C00000"/>
                </a:solidFill>
              </a:rPr>
              <a:t>Identifier les domaines qui contribuent au bien-être des enfants afin de mettre au point une nouvelle méthode d’évaluation de leur QDV</a:t>
            </a:r>
          </a:p>
          <a:p>
            <a:pPr marL="742950" lvl="2" indent="-342900"/>
            <a:endParaRPr lang="fr-FR" sz="1000" dirty="0" smtClean="0"/>
          </a:p>
          <a:p>
            <a:r>
              <a:rPr lang="fr-FR" sz="2000" dirty="0" smtClean="0"/>
              <a:t>Participants:</a:t>
            </a:r>
          </a:p>
          <a:p>
            <a:pPr lvl="1">
              <a:buClr>
                <a:schemeClr val="tx1"/>
              </a:buClr>
              <a:buFont typeface="Arial" pitchFamily="34" charset="0"/>
              <a:buChar char="•"/>
            </a:pPr>
            <a:r>
              <a:rPr lang="fr-FR" sz="1600" dirty="0" smtClean="0">
                <a:solidFill>
                  <a:srgbClr val="C00000"/>
                </a:solidFill>
              </a:rPr>
              <a:t>Enfants de 5 à 11 ans répartis dans 25 groupes de 4 à 6 enfants</a:t>
            </a:r>
          </a:p>
          <a:p>
            <a:pPr lvl="1">
              <a:buClr>
                <a:schemeClr val="tx1"/>
              </a:buClr>
              <a:buFont typeface="Arial" pitchFamily="34" charset="0"/>
              <a:buChar char="•"/>
            </a:pPr>
            <a:r>
              <a:rPr lang="fr-FR" sz="1600" dirty="0" smtClean="0">
                <a:solidFill>
                  <a:srgbClr val="C00000"/>
                </a:solidFill>
              </a:rPr>
              <a:t>Scolarisés dans 3 écoles de Loire-Atlantique</a:t>
            </a:r>
          </a:p>
          <a:p>
            <a:endParaRPr lang="fr-FR" sz="1000" dirty="0" smtClean="0"/>
          </a:p>
          <a:p>
            <a:r>
              <a:rPr lang="fr-FR" sz="2000" dirty="0" smtClean="0"/>
              <a:t>Entretiens semi-directifs (focus groups) :</a:t>
            </a:r>
          </a:p>
          <a:p>
            <a:pPr lvl="1">
              <a:spcBef>
                <a:spcPts val="0"/>
              </a:spcBef>
              <a:buClr>
                <a:schemeClr val="tx1"/>
              </a:buClr>
              <a:buFont typeface="Arial" pitchFamily="34" charset="0"/>
              <a:buChar char="•"/>
            </a:pPr>
            <a:r>
              <a:rPr lang="fr-FR" sz="1600" dirty="0" smtClean="0">
                <a:solidFill>
                  <a:srgbClr val="C00000"/>
                </a:solidFill>
              </a:rPr>
              <a:t>Quand est-ce que vous vous sentez bien ? Quand est-ce que vous êtes </a:t>
            </a:r>
            <a:endParaRPr lang="fr-FR" sz="1600" dirty="0" smtClean="0">
              <a:solidFill>
                <a:srgbClr val="C00000"/>
              </a:solidFill>
            </a:endParaRPr>
          </a:p>
          <a:p>
            <a:pPr lvl="1">
              <a:spcBef>
                <a:spcPts val="0"/>
              </a:spcBef>
              <a:buClr>
                <a:schemeClr val="tx1"/>
              </a:buClr>
              <a:buNone/>
            </a:pPr>
            <a:r>
              <a:rPr lang="fr-FR" sz="1600" dirty="0" smtClean="0">
                <a:solidFill>
                  <a:srgbClr val="C00000"/>
                </a:solidFill>
              </a:rPr>
              <a:t>	</a:t>
            </a:r>
            <a:r>
              <a:rPr lang="fr-FR" sz="1600" dirty="0" smtClean="0">
                <a:solidFill>
                  <a:srgbClr val="C00000"/>
                </a:solidFill>
              </a:rPr>
              <a:t>heureux</a:t>
            </a:r>
            <a:r>
              <a:rPr lang="fr-FR" sz="1600" dirty="0" smtClean="0">
                <a:solidFill>
                  <a:srgbClr val="C00000"/>
                </a:solidFill>
              </a:rPr>
              <a:t> ?</a:t>
            </a:r>
          </a:p>
          <a:p>
            <a:pPr lvl="1">
              <a:spcBef>
                <a:spcPts val="0"/>
              </a:spcBef>
              <a:buClr>
                <a:schemeClr val="tx1"/>
              </a:buClr>
              <a:buFont typeface="Arial" pitchFamily="34" charset="0"/>
              <a:buChar char="•"/>
            </a:pPr>
            <a:r>
              <a:rPr lang="fr-FR" sz="1600" dirty="0" smtClean="0">
                <a:solidFill>
                  <a:srgbClr val="C00000"/>
                </a:solidFill>
              </a:rPr>
              <a:t>Quand est-ce que vous ne vous sentez pas bien ? Quand est-ce que </a:t>
            </a:r>
            <a:endParaRPr lang="fr-FR" sz="1600" dirty="0" smtClean="0">
              <a:solidFill>
                <a:srgbClr val="C00000"/>
              </a:solidFill>
            </a:endParaRPr>
          </a:p>
          <a:p>
            <a:pPr lvl="1">
              <a:spcBef>
                <a:spcPts val="0"/>
              </a:spcBef>
              <a:buClr>
                <a:schemeClr val="tx1"/>
              </a:buClr>
              <a:buNone/>
            </a:pPr>
            <a:r>
              <a:rPr lang="fr-FR" sz="1600" dirty="0" smtClean="0">
                <a:solidFill>
                  <a:srgbClr val="C00000"/>
                </a:solidFill>
              </a:rPr>
              <a:t>	</a:t>
            </a:r>
            <a:r>
              <a:rPr lang="fr-FR" sz="1600" dirty="0" smtClean="0">
                <a:solidFill>
                  <a:srgbClr val="C00000"/>
                </a:solidFill>
              </a:rPr>
              <a:t>vous </a:t>
            </a:r>
            <a:r>
              <a:rPr lang="fr-FR" sz="1600" dirty="0" smtClean="0">
                <a:solidFill>
                  <a:srgbClr val="C00000"/>
                </a:solidFill>
              </a:rPr>
              <a:t>êtes malheureux ?</a:t>
            </a:r>
          </a:p>
          <a:p>
            <a:pPr lvl="1" indent="-295275">
              <a:spcBef>
                <a:spcPts val="0"/>
              </a:spcBef>
              <a:buClr>
                <a:schemeClr val="tx1"/>
              </a:buClr>
              <a:buFont typeface="Arial" pitchFamily="34" charset="0"/>
              <a:buChar char="•"/>
              <a:tabLst>
                <a:tab pos="714375" algn="l"/>
              </a:tabLst>
            </a:pPr>
            <a:r>
              <a:rPr lang="fr-FR" sz="1600" dirty="0" smtClean="0">
                <a:solidFill>
                  <a:srgbClr val="C00000"/>
                </a:solidFill>
              </a:rPr>
              <a:t>Si vous pouviez changer quelque chose dans votre vie, avec une </a:t>
            </a:r>
            <a:endParaRPr lang="fr-FR" sz="1600" dirty="0" smtClean="0">
              <a:solidFill>
                <a:srgbClr val="C00000"/>
              </a:solidFill>
            </a:endParaRPr>
          </a:p>
          <a:p>
            <a:pPr lvl="1" indent="-295275">
              <a:spcBef>
                <a:spcPts val="0"/>
              </a:spcBef>
              <a:buClr>
                <a:schemeClr val="tx1"/>
              </a:buClr>
              <a:buNone/>
              <a:tabLst>
                <a:tab pos="714375" algn="l"/>
              </a:tabLst>
            </a:pPr>
            <a:r>
              <a:rPr lang="fr-FR" sz="1600" dirty="0" smtClean="0">
                <a:solidFill>
                  <a:srgbClr val="C00000"/>
                </a:solidFill>
              </a:rPr>
              <a:t>	</a:t>
            </a:r>
            <a:r>
              <a:rPr lang="fr-FR" sz="1600" dirty="0" smtClean="0">
                <a:solidFill>
                  <a:srgbClr val="C00000"/>
                </a:solidFill>
              </a:rPr>
              <a:t>baguette magique</a:t>
            </a:r>
            <a:r>
              <a:rPr lang="fr-FR" sz="1600" dirty="0" smtClean="0">
                <a:solidFill>
                  <a:srgbClr val="C00000"/>
                </a:solidFill>
              </a:rPr>
              <a:t>, est-ce que vous changeriez quelque chose ? </a:t>
            </a:r>
            <a:endParaRPr lang="fr-FR" sz="1600" dirty="0" smtClean="0">
              <a:solidFill>
                <a:srgbClr val="C00000"/>
              </a:solidFill>
            </a:endParaRPr>
          </a:p>
          <a:p>
            <a:pPr lvl="1" indent="-295275">
              <a:spcBef>
                <a:spcPts val="0"/>
              </a:spcBef>
              <a:buClr>
                <a:schemeClr val="tx1"/>
              </a:buClr>
              <a:buNone/>
              <a:tabLst>
                <a:tab pos="714375" algn="l"/>
              </a:tabLst>
            </a:pPr>
            <a:r>
              <a:rPr lang="fr-FR" sz="1600" dirty="0" smtClean="0">
                <a:solidFill>
                  <a:srgbClr val="C00000"/>
                </a:solidFill>
              </a:rPr>
              <a:t>	</a:t>
            </a:r>
            <a:r>
              <a:rPr lang="fr-FR" sz="1600" dirty="0" smtClean="0">
                <a:solidFill>
                  <a:srgbClr val="C00000"/>
                </a:solidFill>
              </a:rPr>
              <a:t>Si </a:t>
            </a:r>
            <a:r>
              <a:rPr lang="fr-FR" sz="1600" dirty="0" smtClean="0">
                <a:solidFill>
                  <a:srgbClr val="C00000"/>
                </a:solidFill>
              </a:rPr>
              <a:t>oui, </a:t>
            </a:r>
            <a:r>
              <a:rPr lang="fr-FR" sz="1600" dirty="0" smtClean="0">
                <a:solidFill>
                  <a:srgbClr val="C00000"/>
                </a:solidFill>
              </a:rPr>
              <a:t>qu’est-ce que </a:t>
            </a:r>
            <a:r>
              <a:rPr lang="fr-FR" sz="1600" dirty="0" smtClean="0">
                <a:solidFill>
                  <a:srgbClr val="C00000"/>
                </a:solidFill>
              </a:rPr>
              <a:t>vous changeriez</a:t>
            </a:r>
            <a:r>
              <a:rPr lang="fr-FR" sz="1600" b="1" dirty="0" smtClean="0">
                <a:solidFill>
                  <a:srgbClr val="C00000"/>
                </a:solidFill>
              </a:rPr>
              <a:t> </a:t>
            </a:r>
            <a:r>
              <a:rPr lang="fr-FR" sz="1600" dirty="0" smtClean="0">
                <a:solidFill>
                  <a:srgbClr val="C00000"/>
                </a:solidFill>
              </a:rPr>
              <a:t>?</a:t>
            </a:r>
          </a:p>
          <a:p>
            <a:pPr lvl="1"/>
            <a:endParaRPr lang="fr-FR" sz="2000" dirty="0" smtClean="0">
              <a:solidFill>
                <a:srgbClr val="C00000"/>
              </a:solidFill>
            </a:endParaRPr>
          </a:p>
          <a:p>
            <a:endParaRPr lang="fr-FR"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JE.RINQ11.01</Template>
  <TotalTime>1359</TotalTime>
  <Words>2338</Words>
  <Application>Microsoft Office PowerPoint</Application>
  <PresentationFormat>Affichage à l'écran (4:3)</PresentationFormat>
  <Paragraphs>164</Paragraphs>
  <Slides>12</Slides>
  <Notes>11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Diseño predeterminado</vt:lpstr>
      <vt:lpstr>L’évaluation du bien-être  et l’évolution de la qualité de vie  des enfants de 3 à 12 ans</vt:lpstr>
      <vt:lpstr>Pourquoi s’intéresser à la  qualité de vie (QDV) des enfants?</vt:lpstr>
      <vt:lpstr>La qualité de vie des enfants  Définition</vt:lpstr>
      <vt:lpstr>La qualité de vie des enfants  Les domaines</vt:lpstr>
      <vt:lpstr>La qualité de vie des enfants  Les méthodes d’évaluation</vt:lpstr>
      <vt:lpstr>La QDV chez l’enfant Le questionnaire AUQUEI (Magnificat et al., 1997)</vt:lpstr>
      <vt:lpstr>Présentation de la recherche Etude 1</vt:lpstr>
      <vt:lpstr>Présentation de la recherche Etude 1</vt:lpstr>
      <vt:lpstr>Présentation de la recherche Etude 2</vt:lpstr>
      <vt:lpstr>Présentation de la recherche Etude 2</vt:lpstr>
      <vt:lpstr>Discussion-Conclusion </vt:lpstr>
      <vt:lpstr>Discussion-Conclusion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de la qualité  de vie des enfants Questions méthodologiques</dc:title>
  <dc:creator>Fabien</dc:creator>
  <cp:lastModifiedBy>Administrateur</cp:lastModifiedBy>
  <cp:revision>117</cp:revision>
  <dcterms:created xsi:type="dcterms:W3CDTF">2011-05-11T12:23:21Z</dcterms:created>
  <dcterms:modified xsi:type="dcterms:W3CDTF">2011-05-18T06:35:26Z</dcterms:modified>
</cp:coreProperties>
</file>