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sldIdLst>
    <p:sldId id="295" r:id="rId2"/>
    <p:sldId id="263" r:id="rId3"/>
    <p:sldId id="283" r:id="rId4"/>
    <p:sldId id="305" r:id="rId5"/>
    <p:sldId id="303" r:id="rId6"/>
    <p:sldId id="307" r:id="rId7"/>
    <p:sldId id="313" r:id="rId8"/>
    <p:sldId id="314" r:id="rId9"/>
    <p:sldId id="310" r:id="rId10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rgbClr val="000000"/>
        </a:solidFill>
        <a:latin typeface="Tahoma" pitchFamily="34" charset="0"/>
        <a:ea typeface="+mn-ea"/>
        <a:cs typeface="Arial Unicode MS" pitchFamily="34" charset="0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rgbClr val="000000"/>
        </a:solidFill>
        <a:latin typeface="Tahoma" pitchFamily="34" charset="0"/>
        <a:ea typeface="+mn-ea"/>
        <a:cs typeface="Arial Unicode MS" pitchFamily="34" charset="0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rgbClr val="000000"/>
        </a:solidFill>
        <a:latin typeface="Tahoma" pitchFamily="34" charset="0"/>
        <a:ea typeface="+mn-ea"/>
        <a:cs typeface="Arial Unicode MS" pitchFamily="34" charset="0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rgbClr val="000000"/>
        </a:solidFill>
        <a:latin typeface="Tahoma" pitchFamily="34" charset="0"/>
        <a:ea typeface="+mn-ea"/>
        <a:cs typeface="Arial Unicode MS" pitchFamily="34" charset="0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rgbClr val="000000"/>
        </a:solidFill>
        <a:latin typeface="Tahoma" pitchFamily="34" charset="0"/>
        <a:ea typeface="+mn-ea"/>
        <a:cs typeface="Arial Unicode MS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Tahoma" pitchFamily="34" charset="0"/>
        <a:ea typeface="+mn-ea"/>
        <a:cs typeface="Arial Unicode MS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Tahoma" pitchFamily="34" charset="0"/>
        <a:ea typeface="+mn-ea"/>
        <a:cs typeface="Arial Unicode MS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Tahoma" pitchFamily="34" charset="0"/>
        <a:ea typeface="+mn-ea"/>
        <a:cs typeface="Arial Unicode MS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Tahoma" pitchFamily="34" charset="0"/>
        <a:ea typeface="+mn-ea"/>
        <a:cs typeface="Arial Unicode MS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CCFF"/>
    <a:srgbClr val="FF99FF"/>
    <a:srgbClr val="FF66FF"/>
    <a:srgbClr val="33CCFF"/>
    <a:srgbClr val="89CCFF"/>
    <a:srgbClr val="7BCBFD"/>
    <a:srgbClr val="66CCFF"/>
    <a:srgbClr val="CAEA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60" y="-96"/>
      </p:cViewPr>
      <p:guideLst>
        <p:guide orient="horz" pos="2947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Tx/>
              <a:buSzTx/>
              <a:buFontTx/>
              <a:buNone/>
              <a:defRPr sz="12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3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SzTx/>
              <a:buFontTx/>
              <a:buNone/>
              <a:defRPr sz="12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79463"/>
            <a:ext cx="4886325" cy="3665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678363"/>
            <a:ext cx="4979988" cy="452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3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Tx/>
              <a:buSzTx/>
              <a:buFontTx/>
              <a:buNone/>
              <a:defRPr sz="12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4513"/>
            <a:ext cx="2943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SzTx/>
              <a:buFontTx/>
              <a:buNone/>
              <a:defRPr sz="12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E06CEDB-5D5D-400E-9FDA-B253E0B4F4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 txBox="1">
            <a:spLocks noGrp="1" noChangeArrowheads="1"/>
          </p:cNvSpPr>
          <p:nvPr/>
        </p:nvSpPr>
        <p:spPr bwMode="auto">
          <a:xfrm>
            <a:off x="3846513" y="9434513"/>
            <a:ext cx="2943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00000"/>
              </a:lnSpc>
              <a:buClrTx/>
              <a:buSzTx/>
              <a:buFontTx/>
              <a:buNone/>
            </a:pPr>
            <a:fld id="{DF17FE15-5291-4DD7-97B9-C15AA94ED943}" type="slidenum">
              <a:rPr lang="fr-FR" sz="1200">
                <a:solidFill>
                  <a:schemeClr val="bg1"/>
                </a:solidFill>
                <a:latin typeface="Times New Roman" pitchFamily="18" charset="0"/>
              </a:rPr>
              <a:pPr algn="r">
                <a:lnSpc>
                  <a:spcPct val="100000"/>
                </a:lnSpc>
                <a:buClrTx/>
                <a:buSzTx/>
                <a:buFontTx/>
                <a:buNone/>
              </a:pPr>
              <a:t>2</a:t>
            </a:fld>
            <a:endParaRPr lang="fr-FR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3162" cy="4468813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46513" y="9434513"/>
            <a:ext cx="2943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00000"/>
              </a:lnSpc>
              <a:buClrTx/>
              <a:buSzTx/>
              <a:buFontTx/>
              <a:buNone/>
            </a:pPr>
            <a:fld id="{3C93C180-B88D-45A0-A24A-D4D6CD8E7E66}" type="slidenum">
              <a:rPr lang="fr-FR" sz="1200">
                <a:solidFill>
                  <a:schemeClr val="bg1"/>
                </a:solidFill>
                <a:latin typeface="Times New Roman" pitchFamily="18" charset="0"/>
              </a:rPr>
              <a:pPr algn="r">
                <a:lnSpc>
                  <a:spcPct val="100000"/>
                </a:lnSpc>
                <a:buClrTx/>
                <a:buSzTx/>
                <a:buFontTx/>
                <a:buNone/>
              </a:pPr>
              <a:t>3</a:t>
            </a:fld>
            <a:endParaRPr lang="fr-FR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996950" y="744538"/>
            <a:ext cx="4802188" cy="3722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83162" cy="4468813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135587-5151-481A-89BB-A860E6FF22D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0533BC-56C3-40A7-A4EB-D36A733432B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75151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75151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A8C28-D4A3-4C27-9502-D109814C7E4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CCBDC8-BC38-461B-B856-3E601C93DD4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6E61D6-285D-4D4B-A831-3FCC46A8DC8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4B2632-3B3B-48A6-A748-0F146941463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BC307D-C131-4B40-BB28-78EBB09378E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BD93FF-EC5E-4862-9F81-DBE67B82416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16432D-A3CF-412D-A075-A21C57587520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900473-14A6-42C0-99D3-71BD1E4B6A8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57FCD1-C956-4A24-BD32-02DF25BC012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233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latin typeface="+mn-lt"/>
              </a:defRPr>
            </a:lvl1pPr>
          </a:lstStyle>
          <a:p>
            <a:pPr>
              <a:defRPr/>
            </a:pPr>
            <a:fld id="{086B9E16-6431-4EDB-9E7F-A4BEAA1540C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 Unicode MS" pitchFamily="34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 Unicode MS" pitchFamily="34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 Unicode MS" pitchFamily="34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 Unicode MS" pitchFamily="34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 Unicode MS" pitchFamily="34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 Unicode MS" pitchFamily="34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 Unicode MS" pitchFamily="34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Arial Unicode MS" pitchFamily="34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28625" y="2714625"/>
            <a:ext cx="8229600" cy="2057400"/>
          </a:xfrm>
        </p:spPr>
        <p:txBody>
          <a:bodyPr/>
          <a:lstStyle/>
          <a:p>
            <a:r>
              <a:rPr lang="fr-FR" sz="4800" dirty="0">
                <a:solidFill>
                  <a:schemeClr val="accent2"/>
                </a:solidFill>
                <a:latin typeface="Arial" charset="0"/>
              </a:rPr>
              <a:t>Débat d’orientations budgétaires pour 2010</a:t>
            </a:r>
            <a:br>
              <a:rPr lang="fr-FR" sz="4800" dirty="0">
                <a:solidFill>
                  <a:schemeClr val="accent2"/>
                </a:solidFill>
                <a:latin typeface="Arial" charset="0"/>
              </a:rPr>
            </a:br>
            <a:r>
              <a:rPr lang="fr-FR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Conseil du 11 décembre 2009</a:t>
            </a:r>
            <a:endParaRPr lang="fr-FR" sz="3200" dirty="0">
              <a:solidFill>
                <a:schemeClr val="accent2"/>
              </a:solidFill>
            </a:endParaRPr>
          </a:p>
        </p:txBody>
      </p:sp>
      <p:pic>
        <p:nvPicPr>
          <p:cNvPr id="2051" name="Picture 4" descr="V:\Marie\_Pochette_PagedeGarde_2004_Image et PDF\Pole_07_FinancesProgrammation\dfin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8275" y="6472238"/>
            <a:ext cx="2624138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04800" y="2071688"/>
            <a:ext cx="8839200" cy="40340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71500" indent="-571500">
              <a:lnSpc>
                <a:spcPct val="100000"/>
              </a:lnSpc>
              <a:buClrTx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 I 	Les fondamentaux du Budget 2010 :</a:t>
            </a:r>
          </a:p>
          <a:p>
            <a:pPr marL="571500" indent="-571500">
              <a:lnSpc>
                <a:spcPct val="10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	nouvelle </a:t>
            </a:r>
            <a:r>
              <a:rPr lang="fr-FR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gouvernance financière et situation financière fin 2009 consolidée</a:t>
            </a:r>
            <a:endParaRPr lang="fr-FR" sz="20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71500" indent="-571500">
              <a:lnSpc>
                <a:spcPct val="10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71500" indent="-571500">
              <a:lnSpc>
                <a:spcPct val="10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 II   Quelles marges de manœuvre en dépenses comme en recettes ?</a:t>
            </a:r>
            <a:endParaRPr lang="fr-FR" sz="2800" b="1" dirty="0">
              <a:solidFill>
                <a:schemeClr val="tx1"/>
              </a:solidFill>
              <a:latin typeface="Arial" charset="0"/>
            </a:endParaRPr>
          </a:p>
          <a:p>
            <a:pPr marL="571500" indent="-571500">
              <a:lnSpc>
                <a:spcPct val="100000"/>
              </a:lnSpc>
              <a:buClrTx/>
              <a:buFont typeface="Tahoma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000" dirty="0">
              <a:solidFill>
                <a:schemeClr val="tx1"/>
              </a:solidFill>
              <a:latin typeface="Arial" charset="0"/>
            </a:endParaRPr>
          </a:p>
          <a:p>
            <a:pPr marL="571500" indent="-571500">
              <a:lnSpc>
                <a:spcPct val="10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1" dirty="0">
                <a:solidFill>
                  <a:schemeClr val="tx1"/>
                </a:solidFill>
                <a:latin typeface="Arial" charset="0"/>
              </a:rPr>
              <a:t>III   Le projet de budget primitif 2010</a:t>
            </a:r>
          </a:p>
          <a:p>
            <a:pPr marL="571500" indent="-571500">
              <a:lnSpc>
                <a:spcPct val="100000"/>
              </a:lnSpc>
              <a:buClrTx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400" dirty="0">
              <a:solidFill>
                <a:schemeClr val="tx1"/>
              </a:solidFill>
              <a:latin typeface="Arial" charset="0"/>
            </a:endParaRPr>
          </a:p>
          <a:p>
            <a:pPr marL="571500" indent="-571500">
              <a:lnSpc>
                <a:spcPct val="100000"/>
              </a:lnSpc>
              <a:buClrTx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571500" y="571500"/>
            <a:ext cx="7824788" cy="801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5F5F5F"/>
              </a:buClr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600" dirty="0">
                <a:solidFill>
                  <a:schemeClr val="accent2"/>
                </a:solidFill>
                <a:latin typeface="Arial" charset="0"/>
              </a:rPr>
              <a:t>DOB 2010</a:t>
            </a: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304800" y="3581400"/>
            <a:ext cx="8534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800"/>
              </a:spcBef>
              <a:buFont typeface="Times New Roman" pitchFamily="18" charset="0"/>
              <a:buChar char="•"/>
            </a:pPr>
            <a:endParaRPr lang="fr-FR" sz="2400">
              <a:latin typeface="Arial" charset="0"/>
            </a:endParaRPr>
          </a:p>
        </p:txBody>
      </p:sp>
      <p:sp>
        <p:nvSpPr>
          <p:cNvPr id="6" name="Espace réservé du numéro de diapositive 5"/>
          <p:cNvSpPr txBox="1">
            <a:spLocks noGrp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+mn-lt"/>
              </a:rPr>
              <a:t>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1"/>
          <p:cNvSpPr>
            <a:spLocks noChangeArrowheads="1"/>
          </p:cNvSpPr>
          <p:nvPr/>
        </p:nvSpPr>
        <p:spPr bwMode="auto">
          <a:xfrm>
            <a:off x="285750" y="357188"/>
            <a:ext cx="83058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fr-FR" sz="3600" dirty="0">
                <a:latin typeface="Arial" charset="0"/>
              </a:rPr>
              <a:t>I. Les fondamentaux du budget 2010 :</a:t>
            </a:r>
          </a:p>
          <a:p>
            <a:pPr algn="ctr"/>
            <a:r>
              <a:rPr lang="fr-FR" sz="3600" u="sng" dirty="0">
                <a:solidFill>
                  <a:schemeClr val="accent2"/>
                </a:solidFill>
                <a:latin typeface="Arial" charset="0"/>
              </a:rPr>
              <a:t>une nouvelle gouvernance financière</a:t>
            </a:r>
            <a:endParaRPr lang="fr-FR" sz="3600" u="sng" dirty="0">
              <a:latin typeface="Times New Roman" pitchFamily="18" charset="0"/>
            </a:endParaRPr>
          </a:p>
        </p:txBody>
      </p:sp>
      <p:sp>
        <p:nvSpPr>
          <p:cNvPr id="4099" name="ZoneTexte 8"/>
          <p:cNvSpPr txBox="1">
            <a:spLocks noChangeArrowheads="1"/>
          </p:cNvSpPr>
          <p:nvPr/>
        </p:nvSpPr>
        <p:spPr bwMode="auto">
          <a:xfrm>
            <a:off x="285750" y="2143125"/>
            <a:ext cx="885825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fr-FR" sz="3000" dirty="0">
              <a:latin typeface="Arial" charset="0"/>
              <a:cs typeface="Arial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3000" dirty="0" smtClean="0">
                <a:latin typeface="Arial" charset="0"/>
                <a:cs typeface="Arial" charset="0"/>
              </a:rPr>
              <a:t> Grands </a:t>
            </a:r>
            <a:r>
              <a:rPr lang="fr-FR" sz="3000" dirty="0">
                <a:latin typeface="Arial" charset="0"/>
                <a:cs typeface="Arial" charset="0"/>
              </a:rPr>
              <a:t>débats et délibérations cadres</a:t>
            </a:r>
          </a:p>
          <a:p>
            <a:pPr marL="342900" indent="-342900"/>
            <a:endParaRPr lang="fr-FR" sz="3000" dirty="0">
              <a:latin typeface="Arial" charset="0"/>
              <a:cs typeface="Arial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3000" dirty="0" smtClean="0">
                <a:latin typeface="Arial" charset="0"/>
                <a:cs typeface="Arial" charset="0"/>
              </a:rPr>
              <a:t> Le </a:t>
            </a:r>
            <a:r>
              <a:rPr lang="fr-FR" sz="3000" dirty="0">
                <a:latin typeface="Arial" charset="0"/>
                <a:cs typeface="Arial" charset="0"/>
              </a:rPr>
              <a:t>Comité d’engagement</a:t>
            </a:r>
          </a:p>
          <a:p>
            <a:pPr marL="342900" indent="-342900"/>
            <a:endParaRPr lang="fr-FR" sz="3000" dirty="0">
              <a:latin typeface="Arial" charset="0"/>
              <a:cs typeface="Arial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fr-FR" sz="3000" dirty="0" smtClean="0">
                <a:latin typeface="Arial" charset="0"/>
                <a:cs typeface="Arial" charset="0"/>
              </a:rPr>
              <a:t> Enveloppes </a:t>
            </a:r>
            <a:r>
              <a:rPr lang="fr-FR" sz="3000" dirty="0">
                <a:latin typeface="Arial" charset="0"/>
                <a:cs typeface="Arial" charset="0"/>
              </a:rPr>
              <a:t>cibles et contrats de territoire</a:t>
            </a:r>
          </a:p>
          <a:p>
            <a:pPr marL="342900" indent="-342900"/>
            <a:endParaRPr lang="fr-FR" sz="3000" dirty="0"/>
          </a:p>
          <a:p>
            <a:pPr marL="342900" indent="-342900"/>
            <a:endParaRPr lang="fr-FR" sz="3000" dirty="0"/>
          </a:p>
        </p:txBody>
      </p:sp>
      <p:sp>
        <p:nvSpPr>
          <p:cNvPr id="5" name="Espace réservé du numéro de diapositive 4"/>
          <p:cNvSpPr txBox="1">
            <a:spLocks noGrp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+mn-lt"/>
              </a:rPr>
              <a:t>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4"/>
          <p:cNvSpPr txBox="1">
            <a:spLocks noChangeArrowheads="1"/>
          </p:cNvSpPr>
          <p:nvPr/>
        </p:nvSpPr>
        <p:spPr bwMode="auto">
          <a:xfrm>
            <a:off x="0" y="2046288"/>
            <a:ext cx="91440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2400" b="1" dirty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latin typeface="Arial" charset="0"/>
                <a:cs typeface="Arial" charset="0"/>
              </a:rPr>
              <a:t>  Une </a:t>
            </a:r>
            <a:r>
              <a:rPr lang="fr-FR" sz="2400" b="1" dirty="0">
                <a:latin typeface="Arial" charset="0"/>
                <a:cs typeface="Arial" charset="0"/>
              </a:rPr>
              <a:t>dynamique au service de l’investissement local : </a:t>
            </a:r>
          </a:p>
          <a:p>
            <a:pPr lvl="1">
              <a:buFont typeface="Arial" charset="0"/>
              <a:buChar char="•"/>
            </a:pPr>
            <a:r>
              <a:rPr lang="fr-FR" sz="2400" dirty="0">
                <a:latin typeface="Arial" charset="0"/>
                <a:cs typeface="Arial" charset="0"/>
              </a:rPr>
              <a:t> BP 2009 = 369M€ +33M€ ajoutés lors du BS 2009 </a:t>
            </a:r>
            <a:r>
              <a:rPr lang="fr-FR" sz="2400" dirty="0" smtClean="0">
                <a:latin typeface="Arial" charset="0"/>
                <a:cs typeface="Arial" charset="0"/>
              </a:rPr>
              <a:t>=&gt; 402M</a:t>
            </a:r>
            <a:r>
              <a:rPr lang="fr-FR" sz="2400" dirty="0">
                <a:latin typeface="Arial" charset="0"/>
                <a:cs typeface="Arial" charset="0"/>
              </a:rPr>
              <a:t>€</a:t>
            </a:r>
          </a:p>
          <a:p>
            <a:endParaRPr lang="fr-FR" dirty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>
                <a:latin typeface="Arial" charset="0"/>
                <a:cs typeface="Arial" charset="0"/>
              </a:rPr>
              <a:t> 	Des recettes exceptionnelles en 2009, dont :</a:t>
            </a:r>
          </a:p>
          <a:p>
            <a:pPr lvl="1">
              <a:lnSpc>
                <a:spcPct val="100000"/>
              </a:lnSpc>
              <a:buFont typeface="Arial" charset="0"/>
              <a:buChar char="•"/>
            </a:pPr>
            <a:r>
              <a:rPr lang="fr-FR" sz="2400" dirty="0">
                <a:latin typeface="Arial" charset="0"/>
                <a:cs typeface="Arial" charset="0"/>
              </a:rPr>
              <a:t> TP : une hausse des bases de +5,25% </a:t>
            </a:r>
          </a:p>
          <a:p>
            <a:pPr lvl="1">
              <a:lnSpc>
                <a:spcPct val="100000"/>
              </a:lnSpc>
            </a:pPr>
            <a:r>
              <a:rPr lang="fr-FR" sz="2400" dirty="0">
                <a:latin typeface="Arial" charset="0"/>
                <a:cs typeface="Arial" charset="0"/>
                <a:sym typeface="Wingdings" pitchFamily="2" charset="2"/>
              </a:rPr>
              <a:t>			 un produit de 412M€ (+16,6M€)</a:t>
            </a:r>
          </a:p>
          <a:p>
            <a:pPr lvl="1">
              <a:lnSpc>
                <a:spcPct val="100000"/>
              </a:lnSpc>
            </a:pPr>
            <a:endParaRPr lang="fr-FR" sz="1600" dirty="0">
              <a:latin typeface="Arial" charset="0"/>
              <a:cs typeface="Arial" charset="0"/>
            </a:endParaRPr>
          </a:p>
          <a:p>
            <a:pPr lvl="1">
              <a:buFont typeface="Arial" charset="0"/>
              <a:buChar char="•"/>
            </a:pPr>
            <a:r>
              <a:rPr lang="fr-FR" sz="2400" dirty="0">
                <a:latin typeface="Arial" charset="0"/>
                <a:cs typeface="Arial" charset="0"/>
              </a:rPr>
              <a:t> FCTVA : 67,5M€ (+60M€): </a:t>
            </a:r>
            <a:r>
              <a:rPr lang="fr-FR" sz="2000" dirty="0">
                <a:latin typeface="Arial" charset="0"/>
                <a:cs typeface="Arial" charset="0"/>
              </a:rPr>
              <a:t>recouvrement arriérés et Plan de relance</a:t>
            </a:r>
          </a:p>
          <a:p>
            <a:pPr lvl="1">
              <a:buFont typeface="Arial" charset="0"/>
              <a:buNone/>
            </a:pPr>
            <a:r>
              <a:rPr lang="fr-FR" sz="2400" dirty="0">
                <a:latin typeface="Arial" charset="0"/>
                <a:cs typeface="Arial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fr-FR" sz="3200" dirty="0">
                <a:latin typeface="Arial" charset="0"/>
                <a:cs typeface="Arial" charset="0"/>
              </a:rPr>
              <a:t>==&gt; un désendettement de 70M€</a:t>
            </a:r>
          </a:p>
          <a:p>
            <a:pPr>
              <a:buFont typeface="Arial" charset="0"/>
              <a:buChar char="•"/>
            </a:pPr>
            <a:endParaRPr lang="fr-FR" sz="2400" dirty="0">
              <a:latin typeface="Arial" charset="0"/>
              <a:cs typeface="Arial" charset="0"/>
            </a:endParaRPr>
          </a:p>
        </p:txBody>
      </p:sp>
      <p:sp>
        <p:nvSpPr>
          <p:cNvPr id="7" name="Espace réservé du numéro de diapositive 6"/>
          <p:cNvSpPr txBox="1">
            <a:spLocks noGrp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+mn-lt"/>
              </a:rPr>
              <a:t>3</a:t>
            </a:r>
          </a:p>
        </p:txBody>
      </p:sp>
      <p:sp>
        <p:nvSpPr>
          <p:cNvPr id="5124" name="Rectangle 21"/>
          <p:cNvSpPr>
            <a:spLocks noChangeArrowheads="1"/>
          </p:cNvSpPr>
          <p:nvPr/>
        </p:nvSpPr>
        <p:spPr bwMode="auto">
          <a:xfrm>
            <a:off x="-152400" y="457200"/>
            <a:ext cx="94488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fr-FR" sz="3600">
                <a:latin typeface="Arial" charset="0"/>
              </a:rPr>
              <a:t>I. Les fondamentaux du budget 2010 :</a:t>
            </a:r>
            <a:endParaRPr lang="fr-FR" b="1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algn="ctr"/>
            <a:r>
              <a:rPr lang="fr-FR" sz="2800" u="sng">
                <a:solidFill>
                  <a:schemeClr val="accent2"/>
                </a:solidFill>
                <a:latin typeface="Arial" charset="0"/>
                <a:cs typeface="Arial" charset="0"/>
              </a:rPr>
              <a:t>Des efforts financiers en 2009 qui ont permis d’anticiper les réalisations du programme de mandat et d’enregistrer un désendettement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lèche droite 21"/>
          <p:cNvSpPr>
            <a:spLocks noChangeArrowheads="1"/>
          </p:cNvSpPr>
          <p:nvPr/>
        </p:nvSpPr>
        <p:spPr bwMode="auto">
          <a:xfrm>
            <a:off x="5786438" y="3571875"/>
            <a:ext cx="1285875" cy="642938"/>
          </a:xfrm>
          <a:prstGeom prst="rightArrow">
            <a:avLst>
              <a:gd name="adj1" fmla="val 50000"/>
              <a:gd name="adj2" fmla="val 64546"/>
            </a:avLst>
          </a:prstGeom>
          <a:solidFill>
            <a:srgbClr val="FF99FF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" name="Flèche droite 16"/>
          <p:cNvSpPr/>
          <p:nvPr/>
        </p:nvSpPr>
        <p:spPr bwMode="auto">
          <a:xfrm rot="8151387">
            <a:off x="5456238" y="2771775"/>
            <a:ext cx="1214437" cy="571500"/>
          </a:xfrm>
          <a:prstGeom prst="rightArrow">
            <a:avLst>
              <a:gd name="adj1" fmla="val 50000"/>
              <a:gd name="adj2" fmla="val 64546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fr-FR"/>
          </a:p>
        </p:txBody>
      </p:sp>
      <p:sp>
        <p:nvSpPr>
          <p:cNvPr id="15" name="Flèche droite 14"/>
          <p:cNvSpPr/>
          <p:nvPr/>
        </p:nvSpPr>
        <p:spPr bwMode="auto">
          <a:xfrm rot="13882769">
            <a:off x="5075237" y="4622801"/>
            <a:ext cx="1292225" cy="571500"/>
          </a:xfrm>
          <a:prstGeom prst="rightArrow">
            <a:avLst>
              <a:gd name="adj1" fmla="val 50000"/>
              <a:gd name="adj2" fmla="val 64546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fr-FR"/>
          </a:p>
        </p:txBody>
      </p:sp>
      <p:sp>
        <p:nvSpPr>
          <p:cNvPr id="13" name="Flèche droite 12"/>
          <p:cNvSpPr/>
          <p:nvPr/>
        </p:nvSpPr>
        <p:spPr bwMode="auto">
          <a:xfrm rot="19071088">
            <a:off x="2249488" y="4476750"/>
            <a:ext cx="1214437" cy="571500"/>
          </a:xfrm>
          <a:prstGeom prst="rightArrow">
            <a:avLst>
              <a:gd name="adj1" fmla="val 50000"/>
              <a:gd name="adj2" fmla="val 64546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fr-FR"/>
          </a:p>
        </p:txBody>
      </p:sp>
      <p:sp>
        <p:nvSpPr>
          <p:cNvPr id="5" name="Espace réservé du numéro de diapositive 4"/>
          <p:cNvSpPr txBox="1">
            <a:spLocks noGrp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B5E31968-B1AF-4CD0-8C0D-7DA8A2097EF8}" type="slidenum">
              <a:rPr lang="en-GB" sz="1400">
                <a:latin typeface="+mn-lt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lang="en-GB" sz="1400">
              <a:latin typeface="+mn-lt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2928926" y="3214686"/>
            <a:ext cx="3000396" cy="1285884"/>
          </a:xfrm>
          <a:prstGeom prst="ellipse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>
              <a:buFont typeface="Times New Roman" charset="0"/>
              <a:buNone/>
              <a:defRPr/>
            </a:pPr>
            <a:endParaRPr lang="fr-FR" sz="1500" dirty="0">
              <a:latin typeface="Arial" pitchFamily="34" charset="0"/>
              <a:cs typeface="Arial" pitchFamily="34" charset="0"/>
            </a:endParaRPr>
          </a:p>
          <a:p>
            <a:pPr algn="ctr">
              <a:buFont typeface="Times New Roman" charset="0"/>
              <a:buNone/>
              <a:defRPr/>
            </a:pPr>
            <a:r>
              <a:rPr lang="fr-FR" sz="3200" dirty="0">
                <a:latin typeface="Arial" pitchFamily="34" charset="0"/>
                <a:cs typeface="Arial" pitchFamily="34" charset="0"/>
              </a:rPr>
              <a:t>BP 2010</a:t>
            </a:r>
          </a:p>
        </p:txBody>
      </p:sp>
      <p:sp>
        <p:nvSpPr>
          <p:cNvPr id="9" name="Flèche droite 8"/>
          <p:cNvSpPr/>
          <p:nvPr/>
        </p:nvSpPr>
        <p:spPr bwMode="auto">
          <a:xfrm rot="2811451">
            <a:off x="1988344" y="2632869"/>
            <a:ext cx="1395412" cy="571500"/>
          </a:xfrm>
          <a:prstGeom prst="rightArrow">
            <a:avLst>
              <a:gd name="adj1" fmla="val 52640"/>
              <a:gd name="adj2" fmla="val 64546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fr-FR"/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285750" y="1500188"/>
            <a:ext cx="3929063" cy="1143000"/>
          </a:xfrm>
          <a:prstGeom prst="round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charset="0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Des concours de l’Etat en diminution : </a:t>
            </a:r>
          </a:p>
          <a:p>
            <a:pPr>
              <a:buFont typeface="Times New Roman" charset="0"/>
              <a:buNone/>
              <a:defRPr/>
            </a:pPr>
            <a:r>
              <a:rPr lang="fr-FR" sz="2200" dirty="0">
                <a:latin typeface="Arial" pitchFamily="34" charset="0"/>
                <a:cs typeface="Arial" pitchFamily="34" charset="0"/>
              </a:rPr>
              <a:t>-0,4% au mieux / notifié 2009</a:t>
            </a:r>
            <a:endParaRPr lang="fr-FR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 bwMode="auto">
          <a:xfrm>
            <a:off x="285750" y="5072063"/>
            <a:ext cx="3643313" cy="1428750"/>
          </a:xfrm>
          <a:prstGeom prst="round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charset="0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Anticiper la réforme de la fiscalité locale :</a:t>
            </a:r>
          </a:p>
          <a:p>
            <a:pPr>
              <a:buFont typeface="Times New Roman" charset="0"/>
              <a:buNone/>
              <a:defRPr/>
            </a:pPr>
            <a:r>
              <a:rPr lang="fr-F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 = 35% des recettes de fonctionnement de LMCU</a:t>
            </a:r>
          </a:p>
          <a:p>
            <a:pPr>
              <a:buFont typeface="Times New Roman" charset="0"/>
              <a:buNone/>
              <a:defRPr/>
            </a:pPr>
            <a:endParaRPr lang="fr-FR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 bwMode="auto">
          <a:xfrm>
            <a:off x="4643438" y="5072063"/>
            <a:ext cx="4286250" cy="1428750"/>
          </a:xfrm>
          <a:prstGeom prst="round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charset="0"/>
              <a:buNone/>
              <a:defRPr/>
            </a:pPr>
            <a:r>
              <a:rPr lang="fr-F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Dégager des marges de manœuvre : </a:t>
            </a:r>
            <a:r>
              <a:rPr lang="fr-FR" sz="2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maîtriser l’évolution des dépenses de gestion</a:t>
            </a:r>
          </a:p>
          <a:p>
            <a:pPr>
              <a:buFont typeface="Times New Roman" charset="0"/>
              <a:buNone/>
              <a:defRPr/>
            </a:pPr>
            <a:endParaRPr lang="fr-FR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4929188" y="1285875"/>
            <a:ext cx="3786187" cy="1714500"/>
          </a:xfrm>
          <a:prstGeom prst="round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charset="0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Maintenir un haut niveau de dépenses d’équipement soutenable à moyen terme</a:t>
            </a:r>
            <a:endParaRPr lang="fr-FR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Times New Roman" charset="0"/>
              <a:buNone/>
              <a:defRPr/>
            </a:pPr>
            <a:r>
              <a:rPr lang="fr-FR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 Stabiliser l’endettement</a:t>
            </a:r>
            <a:endParaRPr lang="fr-FR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Times New Roman" charset="0"/>
              <a:buNone/>
              <a:defRPr/>
            </a:pPr>
            <a:endParaRPr lang="fr-FR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 bwMode="auto">
          <a:xfrm>
            <a:off x="7143750" y="3286125"/>
            <a:ext cx="1714500" cy="1357313"/>
          </a:xfrm>
          <a:prstGeom prst="roundRect">
            <a:avLst/>
          </a:prstGeom>
          <a:solidFill>
            <a:srgbClr val="FF99FF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Font typeface="Times New Roman" charset="0"/>
              <a:buNone/>
              <a:defRPr/>
            </a:pPr>
            <a:r>
              <a:rPr lang="fr-FR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PROJET DE MANDAT</a:t>
            </a:r>
          </a:p>
          <a:p>
            <a:pPr algn="ctr">
              <a:buFont typeface="Times New Roman" charset="0"/>
              <a:buNone/>
              <a:defRPr/>
            </a:pPr>
            <a:endParaRPr lang="fr-FR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60" name="Rectangle 21"/>
          <p:cNvSpPr>
            <a:spLocks noChangeArrowheads="1"/>
          </p:cNvSpPr>
          <p:nvPr/>
        </p:nvSpPr>
        <p:spPr bwMode="auto">
          <a:xfrm>
            <a:off x="0" y="0"/>
            <a:ext cx="94488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fr-FR" sz="3600">
                <a:latin typeface="Arial" charset="0"/>
              </a:rPr>
              <a:t>I. Préparation du budget 2010 : </a:t>
            </a:r>
          </a:p>
          <a:p>
            <a:pPr algn="ctr"/>
            <a:endParaRPr lang="fr-FR" sz="600" b="1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algn="ctr"/>
            <a:r>
              <a:rPr lang="fr-FR" sz="2800" u="sng">
                <a:solidFill>
                  <a:schemeClr val="accent2"/>
                </a:solidFill>
                <a:latin typeface="Arial" charset="0"/>
                <a:cs typeface="Arial" charset="0"/>
              </a:rPr>
              <a:t>Des défis à relever dans un contexte d’instabilité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57188" y="142875"/>
            <a:ext cx="84296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Clr>
                <a:schemeClr val="accent2"/>
              </a:buClr>
            </a:pPr>
            <a:r>
              <a:rPr lang="fr-FR" sz="3200">
                <a:solidFill>
                  <a:schemeClr val="tx1"/>
                </a:solidFill>
                <a:latin typeface="Arial" charset="0"/>
              </a:rPr>
              <a:t>II. Quelles marges de manœuvre en dépenses comme en recettes ?</a:t>
            </a:r>
          </a:p>
        </p:txBody>
      </p:sp>
      <p:sp>
        <p:nvSpPr>
          <p:cNvPr id="7171" name="ZoneTexte 4"/>
          <p:cNvSpPr txBox="1">
            <a:spLocks noChangeArrowheads="1"/>
          </p:cNvSpPr>
          <p:nvPr/>
        </p:nvSpPr>
        <p:spPr bwMode="auto">
          <a:xfrm>
            <a:off x="285750" y="1571612"/>
            <a:ext cx="8858250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fr-FR" sz="2800" b="1" dirty="0">
                <a:latin typeface="Arial" charset="0"/>
                <a:cs typeface="Arial" charset="0"/>
              </a:rPr>
              <a:t> </a:t>
            </a:r>
            <a:r>
              <a:rPr lang="fr-FR" sz="2800" b="1" u="sng" dirty="0">
                <a:solidFill>
                  <a:schemeClr val="accent2"/>
                </a:solidFill>
                <a:latin typeface="Arial" charset="0"/>
                <a:cs typeface="Arial" charset="0"/>
              </a:rPr>
              <a:t>Les dépenses de fonctionnement :</a:t>
            </a:r>
            <a:endParaRPr lang="fr-FR" sz="28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r>
              <a:rPr lang="fr-FR" sz="2000" dirty="0">
                <a:latin typeface="Arial" charset="0"/>
                <a:cs typeface="Arial" charset="0"/>
              </a:rPr>
              <a:t>	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>
                <a:latin typeface="Arial" charset="0"/>
                <a:cs typeface="Arial" charset="0"/>
              </a:rPr>
              <a:t> Reversements aux communes : 25%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>
                <a:latin typeface="Arial" charset="0"/>
                <a:cs typeface="Arial" charset="0"/>
              </a:rPr>
              <a:t> Frais financiers : 9% et dépenses de personnel : 12%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>
                <a:latin typeface="Arial" charset="0"/>
                <a:cs typeface="Arial" charset="0"/>
              </a:rPr>
              <a:t> Politiques publiques : 54%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" charset="0"/>
                <a:cs typeface="Arial" charset="0"/>
              </a:rPr>
              <a:t>Contraintes externes : dissolution SMT, TGAP, …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" charset="0"/>
                <a:cs typeface="Arial" charset="0"/>
              </a:rPr>
              <a:t>Obligations contractuelles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" charset="0"/>
                <a:cs typeface="Arial" charset="0"/>
              </a:rPr>
              <a:t>Ambitions LMCU : Développement économique, Habitat, Plan piscines, LAM, Déchetteries, …</a:t>
            </a:r>
          </a:p>
        </p:txBody>
      </p:sp>
      <p:sp>
        <p:nvSpPr>
          <p:cNvPr id="6" name="Espace réservé du numéro de diapositive 5"/>
          <p:cNvSpPr txBox="1">
            <a:spLocks noGrp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+mn-lt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3"/>
          <p:cNvSpPr txBox="1">
            <a:spLocks noChangeArrowheads="1"/>
          </p:cNvSpPr>
          <p:nvPr/>
        </p:nvSpPr>
        <p:spPr bwMode="auto">
          <a:xfrm>
            <a:off x="285750" y="260350"/>
            <a:ext cx="8858250" cy="768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fr-FR" sz="260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fr-FR" sz="2800" b="1" u="sng" dirty="0">
                <a:solidFill>
                  <a:schemeClr val="accent2"/>
                </a:solidFill>
                <a:latin typeface="Arial" charset="0"/>
                <a:cs typeface="Arial" charset="0"/>
              </a:rPr>
              <a:t>Les dépenses </a:t>
            </a:r>
            <a:r>
              <a:rPr lang="fr-FR" sz="2800" b="1" u="sng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d’investissement </a:t>
            </a:r>
            <a:r>
              <a:rPr lang="fr-FR" sz="2800" b="1" u="sng" dirty="0">
                <a:solidFill>
                  <a:schemeClr val="accent2"/>
                </a:solidFill>
                <a:latin typeface="Arial" charset="0"/>
                <a:cs typeface="Arial" charset="0"/>
              </a:rPr>
              <a:t>:</a:t>
            </a:r>
            <a:endParaRPr lang="fr-FR" sz="28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endParaRPr lang="fr-FR" sz="2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Clr>
                <a:srgbClr val="2D2DB9"/>
              </a:buClr>
              <a:buFont typeface="Arial" charset="0"/>
              <a:buChar char="•"/>
            </a:pPr>
            <a:r>
              <a:rPr lang="fr-FR" sz="2400" dirty="0">
                <a:solidFill>
                  <a:srgbClr val="2D2DB9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	Poursuite d’engagements forts : Ville renouvelée et </a:t>
            </a:r>
            <a:r>
              <a:rPr lang="fr-FR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aménagement </a:t>
            </a: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en général, ANRU, habitat</a:t>
            </a:r>
          </a:p>
          <a:p>
            <a:pPr>
              <a:buClr>
                <a:srgbClr val="2D2DB9"/>
              </a:buClr>
            </a:pPr>
            <a:endParaRPr lang="fr-FR" sz="2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Clr>
                <a:srgbClr val="2D2DB9"/>
              </a:buClr>
              <a:buFont typeface="Arial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 	Maintenir un haut niveau de service public: maintenance des </a:t>
            </a:r>
            <a:r>
              <a:rPr lang="fr-FR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réseaux </a:t>
            </a: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voirie, eau et assainissement</a:t>
            </a:r>
          </a:p>
          <a:p>
            <a:pPr>
              <a:buClr>
                <a:srgbClr val="2D2DB9"/>
              </a:buClr>
            </a:pPr>
            <a:endParaRPr lang="fr-FR" sz="2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Clr>
                <a:srgbClr val="2D2DB9"/>
              </a:buClr>
              <a:buFont typeface="Arial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 	Lancement de projets phares :</a:t>
            </a:r>
          </a:p>
          <a:p>
            <a:pPr lvl="1">
              <a:buFont typeface="Wingdings" pitchFamily="2" charset="2"/>
              <a:buChar char=""/>
            </a:pP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 Station d’épuration de Marquette (240M€ au total)</a:t>
            </a:r>
          </a:p>
          <a:p>
            <a:pPr lvl="1">
              <a:buFont typeface="Wingdings" pitchFamily="2" charset="2"/>
              <a:buChar char=""/>
            </a:pP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 Travaux d’accessibilité Grand Stade (2010-2012) : 18,2M€ pour l’accessibilité voirie en 2010 et 21,4M€ pour le stationnement</a:t>
            </a:r>
          </a:p>
          <a:p>
            <a:pPr lvl="1">
              <a:buFont typeface="Wingdings" pitchFamily="2" charset="2"/>
              <a:buChar char=""/>
            </a:pP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 Piscines communautaires</a:t>
            </a:r>
          </a:p>
          <a:p>
            <a:pPr lvl="1">
              <a:buFont typeface="Wingdings" pitchFamily="2" charset="2"/>
              <a:buChar char=""/>
            </a:pP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 Transports : mise en œuvre délibération cadre (billettique, aménagements cyclables, offre métro et LAHNS)</a:t>
            </a:r>
          </a:p>
          <a:p>
            <a:pPr lvl="1">
              <a:buFont typeface="Wingdings" pitchFamily="2" charset="2"/>
              <a:buChar char=""/>
            </a:pPr>
            <a:r>
              <a:rPr lang="fr-FR" sz="2400" dirty="0">
                <a:solidFill>
                  <a:schemeClr val="tx1"/>
                </a:solidFill>
                <a:latin typeface="Arial" charset="0"/>
                <a:cs typeface="Arial" charset="0"/>
              </a:rPr>
              <a:t> ENM et voies d’eau </a:t>
            </a:r>
          </a:p>
          <a:p>
            <a:endParaRPr lang="fr-FR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Clr>
                <a:srgbClr val="2D2DB9"/>
              </a:buClr>
            </a:pPr>
            <a:r>
              <a:rPr lang="fr-FR" sz="2400" dirty="0">
                <a:solidFill>
                  <a:srgbClr val="2D2DB9"/>
                </a:solidFill>
                <a:latin typeface="Arial" charset="0"/>
                <a:cs typeface="Arial" charset="0"/>
              </a:rPr>
              <a:t>	</a:t>
            </a:r>
            <a:endParaRPr lang="fr-FR" sz="2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fr-FR" sz="2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fr-FR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endParaRPr lang="fr-FR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+mn-lt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57188" y="285750"/>
            <a:ext cx="87868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fr-FR" sz="2800" b="1">
                <a:latin typeface="Arial" charset="0"/>
                <a:cs typeface="Arial" charset="0"/>
              </a:rPr>
              <a:t> </a:t>
            </a:r>
            <a:r>
              <a:rPr lang="fr-FR" sz="2800" b="1" u="sng">
                <a:solidFill>
                  <a:schemeClr val="accent2"/>
                </a:solidFill>
                <a:latin typeface="Arial" charset="0"/>
                <a:cs typeface="Arial" charset="0"/>
              </a:rPr>
              <a:t>Les leviers sur les recettes</a:t>
            </a:r>
            <a:endParaRPr lang="fr-FR" sz="2800" b="1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+mn-lt"/>
              </a:rPr>
              <a:t>7</a:t>
            </a: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071563"/>
            <a:ext cx="8669337" cy="5214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1"/>
          <p:cNvSpPr>
            <a:spLocks noChangeArrowheads="1"/>
          </p:cNvSpPr>
          <p:nvPr/>
        </p:nvSpPr>
        <p:spPr bwMode="auto">
          <a:xfrm>
            <a:off x="285750" y="-152400"/>
            <a:ext cx="87058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fr-FR" sz="4000">
                <a:latin typeface="Arial" charset="0"/>
              </a:rPr>
              <a:t>III. Le projet de budget primitif 2010 </a:t>
            </a:r>
            <a:r>
              <a:rPr lang="fr-FR" sz="3200">
                <a:latin typeface="Arial" charset="0"/>
              </a:rPr>
              <a:t>: </a:t>
            </a:r>
            <a:r>
              <a:rPr lang="fr-FR" sz="2800">
                <a:solidFill>
                  <a:schemeClr val="accent2"/>
                </a:solidFill>
                <a:latin typeface="Arial" charset="0"/>
              </a:rPr>
              <a:t>+5,3% par rapport au BP 2009</a:t>
            </a:r>
            <a:endParaRPr lang="fr-FR" sz="2800">
              <a:latin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571500" y="2214563"/>
            <a:ext cx="2357438" cy="357187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Font typeface="Times New Roman" charset="0"/>
              <a:buNone/>
              <a:defRPr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algn="ctr">
              <a:buFont typeface="Times New Roman" charset="0"/>
              <a:buNone/>
              <a:defRPr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CIBLE</a:t>
            </a:r>
          </a:p>
          <a:p>
            <a:pPr algn="ctr">
              <a:buFont typeface="Times New Roman" charset="0"/>
              <a:buNone/>
              <a:defRPr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DEPENSES DE</a:t>
            </a:r>
          </a:p>
          <a:p>
            <a:pPr algn="ctr">
              <a:buFont typeface="Times New Roman" charset="0"/>
              <a:buNone/>
              <a:defRPr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GESTION</a:t>
            </a:r>
          </a:p>
          <a:p>
            <a:pPr algn="ctr">
              <a:buFont typeface="Times New Roman" charset="0"/>
              <a:buNone/>
              <a:defRPr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algn="ctr">
              <a:buFont typeface="Times New Roman" charset="0"/>
              <a:buNone/>
              <a:defRPr/>
            </a:pPr>
            <a:r>
              <a:rPr lang="fr-FR" sz="3000" dirty="0">
                <a:latin typeface="Arial" pitchFamily="34" charset="0"/>
                <a:cs typeface="Arial" pitchFamily="34" charset="0"/>
              </a:rPr>
              <a:t>909 M€</a:t>
            </a:r>
          </a:p>
          <a:p>
            <a:pPr algn="ctr">
              <a:buFont typeface="Times New Roman" charset="0"/>
              <a:buNone/>
              <a:defRPr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algn="ctr">
              <a:buFont typeface="Times New Roman" charset="0"/>
              <a:buNone/>
              <a:defRPr/>
            </a:pPr>
            <a:r>
              <a:rPr lang="fr-FR" sz="2100" b="1" dirty="0">
                <a:latin typeface="Arial" pitchFamily="34" charset="0"/>
                <a:cs typeface="Arial" pitchFamily="34" charset="0"/>
              </a:rPr>
              <a:t>+33M€ (+3,8%)</a:t>
            </a:r>
          </a:p>
          <a:p>
            <a:pPr algn="ctr">
              <a:buFont typeface="Times New Roman" charset="0"/>
              <a:buNone/>
              <a:defRPr/>
            </a:pPr>
            <a:r>
              <a:rPr lang="fr-FR" sz="2100" b="1" dirty="0">
                <a:latin typeface="Arial" pitchFamily="34" charset="0"/>
                <a:cs typeface="Arial" pitchFamily="34" charset="0"/>
              </a:rPr>
              <a:t>/ 2009</a:t>
            </a:r>
          </a:p>
        </p:txBody>
      </p:sp>
      <p:sp>
        <p:nvSpPr>
          <p:cNvPr id="10244" name="Rectangle à coins arrondis 6"/>
          <p:cNvSpPr>
            <a:spLocks noChangeArrowheads="1"/>
          </p:cNvSpPr>
          <p:nvPr/>
        </p:nvSpPr>
        <p:spPr bwMode="auto">
          <a:xfrm>
            <a:off x="4929188" y="2928938"/>
            <a:ext cx="2357437" cy="2857500"/>
          </a:xfrm>
          <a:prstGeom prst="roundRect">
            <a:avLst>
              <a:gd name="adj" fmla="val 16667"/>
            </a:avLst>
          </a:prstGeom>
          <a:solidFill>
            <a:srgbClr val="B0E0F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fr-FR" sz="2000">
                <a:latin typeface="Arial" charset="0"/>
                <a:cs typeface="Arial" charset="0"/>
              </a:rPr>
              <a:t>CIBLE DEPENSES</a:t>
            </a:r>
          </a:p>
          <a:p>
            <a:pPr algn="ctr"/>
            <a:r>
              <a:rPr lang="fr-FR" sz="2000">
                <a:latin typeface="Arial" charset="0"/>
                <a:cs typeface="Arial" charset="0"/>
              </a:rPr>
              <a:t>D’EQUIPEMENT</a:t>
            </a:r>
          </a:p>
          <a:p>
            <a:pPr algn="ctr"/>
            <a:endParaRPr lang="fr-FR" sz="2000">
              <a:latin typeface="Arial" charset="0"/>
              <a:cs typeface="Arial" charset="0"/>
            </a:endParaRPr>
          </a:p>
          <a:p>
            <a:pPr algn="ctr"/>
            <a:r>
              <a:rPr lang="fr-FR" sz="3000">
                <a:latin typeface="Arial" charset="0"/>
                <a:cs typeface="Arial" charset="0"/>
              </a:rPr>
              <a:t>440 M€</a:t>
            </a:r>
          </a:p>
          <a:p>
            <a:pPr algn="ctr"/>
            <a:endParaRPr lang="fr-FR" sz="2000">
              <a:latin typeface="Arial" charset="0"/>
              <a:cs typeface="Arial" charset="0"/>
            </a:endParaRPr>
          </a:p>
          <a:p>
            <a:pPr algn="ctr"/>
            <a:r>
              <a:rPr lang="fr-FR" sz="2100" b="1">
                <a:latin typeface="Arial" charset="0"/>
                <a:cs typeface="Arial" charset="0"/>
              </a:rPr>
              <a:t>+71M€ (+19%)</a:t>
            </a:r>
          </a:p>
          <a:p>
            <a:pPr algn="ctr"/>
            <a:r>
              <a:rPr lang="fr-FR" sz="2100" b="1">
                <a:latin typeface="Arial" charset="0"/>
                <a:cs typeface="Arial" charset="0"/>
              </a:rPr>
              <a:t>/ 2009</a:t>
            </a: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571500" y="1500188"/>
            <a:ext cx="235743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Font typeface="Times New Roman" charset="0"/>
              <a:buNone/>
              <a:defRPr/>
            </a:pPr>
            <a:r>
              <a:rPr lang="fr-FR" dirty="0">
                <a:latin typeface="Arial" pitchFamily="34" charset="0"/>
                <a:cs typeface="Arial" pitchFamily="34" charset="0"/>
              </a:rPr>
              <a:t>Frais financiers</a:t>
            </a:r>
          </a:p>
          <a:p>
            <a:pPr algn="ctr">
              <a:buFont typeface="Times New Roman" charset="0"/>
              <a:buNone/>
              <a:defRPr/>
            </a:pPr>
            <a:r>
              <a:rPr lang="fr-FR" dirty="0">
                <a:latin typeface="Arial" pitchFamily="34" charset="0"/>
                <a:cs typeface="Arial" pitchFamily="34" charset="0"/>
              </a:rPr>
              <a:t>61 M€ (-27%)</a:t>
            </a:r>
          </a:p>
        </p:txBody>
      </p:sp>
      <p:sp>
        <p:nvSpPr>
          <p:cNvPr id="10246" name="Rectangle à coins arrondis 8"/>
          <p:cNvSpPr>
            <a:spLocks noChangeArrowheads="1"/>
          </p:cNvSpPr>
          <p:nvPr/>
        </p:nvSpPr>
        <p:spPr bwMode="auto">
          <a:xfrm>
            <a:off x="4929188" y="2000250"/>
            <a:ext cx="2357437" cy="785813"/>
          </a:xfrm>
          <a:prstGeom prst="roundRect">
            <a:avLst>
              <a:gd name="adj" fmla="val 16667"/>
            </a:avLst>
          </a:prstGeom>
          <a:solidFill>
            <a:srgbClr val="CAEAF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fr-FR">
                <a:latin typeface="Arial" charset="0"/>
                <a:cs typeface="Arial" charset="0"/>
              </a:rPr>
              <a:t>Amortissement dette 147 M€ (-4%)</a:t>
            </a:r>
          </a:p>
        </p:txBody>
      </p:sp>
      <p:sp>
        <p:nvSpPr>
          <p:cNvPr id="10247" name="ZoneTexte 9"/>
          <p:cNvSpPr txBox="1">
            <a:spLocks noChangeArrowheads="1"/>
          </p:cNvSpPr>
          <p:nvPr/>
        </p:nvSpPr>
        <p:spPr bwMode="auto">
          <a:xfrm>
            <a:off x="0" y="5786438"/>
            <a:ext cx="3643313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100" b="1">
                <a:solidFill>
                  <a:srgbClr val="7030A0"/>
                </a:solidFill>
                <a:latin typeface="Arial" charset="0"/>
                <a:cs typeface="Arial" charset="0"/>
              </a:rPr>
              <a:t>DEPENSES DE FONCTIONNEMENT</a:t>
            </a:r>
          </a:p>
          <a:p>
            <a:pPr algn="ctr"/>
            <a:r>
              <a:rPr lang="fr-FR" sz="2100" b="1">
                <a:solidFill>
                  <a:srgbClr val="7030A0"/>
                </a:solidFill>
                <a:latin typeface="Arial" charset="0"/>
                <a:cs typeface="Arial" charset="0"/>
              </a:rPr>
              <a:t>970M€</a:t>
            </a:r>
          </a:p>
        </p:txBody>
      </p:sp>
      <p:sp>
        <p:nvSpPr>
          <p:cNvPr id="14345" name="ZoneTexte 10"/>
          <p:cNvSpPr txBox="1">
            <a:spLocks noChangeArrowheads="1"/>
          </p:cNvSpPr>
          <p:nvPr/>
        </p:nvSpPr>
        <p:spPr bwMode="auto">
          <a:xfrm>
            <a:off x="4357688" y="5786438"/>
            <a:ext cx="3643312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Times New Roman" charset="0"/>
              <a:buNone/>
              <a:defRPr/>
            </a:pPr>
            <a:r>
              <a:rPr lang="fr-FR" sz="2100" b="1" dirty="0">
                <a:solidFill>
                  <a:schemeClr val="accent6"/>
                </a:solidFill>
                <a:latin typeface="Arial" charset="0"/>
                <a:cs typeface="Arial" charset="0"/>
              </a:rPr>
              <a:t>DEPENSES D’INVESTISSEMENT</a:t>
            </a:r>
          </a:p>
          <a:p>
            <a:pPr algn="ctr">
              <a:buFont typeface="Times New Roman" charset="0"/>
              <a:buNone/>
              <a:defRPr/>
            </a:pPr>
            <a:r>
              <a:rPr lang="fr-FR" sz="2100" b="1" dirty="0">
                <a:solidFill>
                  <a:schemeClr val="accent6"/>
                </a:solidFill>
                <a:latin typeface="Arial" charset="0"/>
                <a:cs typeface="Arial" charset="0"/>
              </a:rPr>
              <a:t>587M€</a:t>
            </a:r>
          </a:p>
        </p:txBody>
      </p:sp>
      <p:sp>
        <p:nvSpPr>
          <p:cNvPr id="10249" name="ZoneTexte 9"/>
          <p:cNvSpPr txBox="1">
            <a:spLocks noChangeArrowheads="1"/>
          </p:cNvSpPr>
          <p:nvPr/>
        </p:nvSpPr>
        <p:spPr bwMode="auto">
          <a:xfrm>
            <a:off x="214313" y="1000125"/>
            <a:ext cx="8929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u="sng">
                <a:latin typeface="Arial" charset="0"/>
                <a:cs typeface="Arial" charset="0"/>
              </a:rPr>
              <a:t>Hypothèses de recettes : </a:t>
            </a:r>
            <a:r>
              <a:rPr lang="fr-FR" b="1">
                <a:latin typeface="Arial" charset="0"/>
                <a:cs typeface="Arial" charset="0"/>
              </a:rPr>
              <a:t>TP +0,5% / TEOM +3% / RA+4% / tarifs transport +3%</a:t>
            </a:r>
          </a:p>
        </p:txBody>
      </p:sp>
      <p:sp>
        <p:nvSpPr>
          <p:cNvPr id="13" name="Espace réservé du numéro de diapositive 12"/>
          <p:cNvSpPr txBox="1">
            <a:spLocks noGrp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dirty="0">
                <a:latin typeface="+mn-lt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  <a:cs typeface="Arial Unicode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  <a:cs typeface="Arial Unicode MS" pitchFamily="34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1470054754</TotalTime>
  <Words>304</Words>
  <Application>Microsoft Office PowerPoint</Application>
  <PresentationFormat>Affichage à l'écran (4:3)</PresentationFormat>
  <Paragraphs>102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Débat d’orientations budgétaires pour 2010  Conseil du 11 décembre 2009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LMCU</dc:creator>
  <cp:lastModifiedBy>LMCU</cp:lastModifiedBy>
  <cp:revision>311</cp:revision>
  <cp:lastPrinted>2009-06-26T07:17:17Z</cp:lastPrinted>
  <dcterms:modified xsi:type="dcterms:W3CDTF">2009-12-11T15:24:24Z</dcterms:modified>
</cp:coreProperties>
</file>