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62"/>
  </p:notesMasterIdLst>
  <p:handoutMasterIdLst>
    <p:handoutMasterId r:id="rId63"/>
  </p:handoutMasterIdLst>
  <p:sldIdLst>
    <p:sldId id="369" r:id="rId2"/>
    <p:sldId id="295" r:id="rId3"/>
    <p:sldId id="298" r:id="rId4"/>
    <p:sldId id="299" r:id="rId5"/>
    <p:sldId id="301" r:id="rId6"/>
    <p:sldId id="303" r:id="rId7"/>
    <p:sldId id="306" r:id="rId8"/>
    <p:sldId id="307" r:id="rId9"/>
    <p:sldId id="309" r:id="rId10"/>
    <p:sldId id="373" r:id="rId11"/>
    <p:sldId id="312" r:id="rId12"/>
    <p:sldId id="374" r:id="rId13"/>
    <p:sldId id="313" r:id="rId14"/>
    <p:sldId id="316" r:id="rId15"/>
    <p:sldId id="317" r:id="rId16"/>
    <p:sldId id="318" r:id="rId17"/>
    <p:sldId id="320" r:id="rId18"/>
    <p:sldId id="321" r:id="rId19"/>
    <p:sldId id="322" r:id="rId20"/>
    <p:sldId id="323" r:id="rId21"/>
    <p:sldId id="325" r:id="rId22"/>
    <p:sldId id="326" r:id="rId23"/>
    <p:sldId id="327" r:id="rId24"/>
    <p:sldId id="328" r:id="rId25"/>
    <p:sldId id="330" r:id="rId26"/>
    <p:sldId id="334" r:id="rId27"/>
    <p:sldId id="335" r:id="rId28"/>
    <p:sldId id="337" r:id="rId29"/>
    <p:sldId id="340" r:id="rId30"/>
    <p:sldId id="341" r:id="rId31"/>
    <p:sldId id="342" r:id="rId32"/>
    <p:sldId id="344" r:id="rId33"/>
    <p:sldId id="348" r:id="rId34"/>
    <p:sldId id="351" r:id="rId35"/>
    <p:sldId id="353" r:id="rId36"/>
    <p:sldId id="354" r:id="rId37"/>
    <p:sldId id="356" r:id="rId38"/>
    <p:sldId id="357" r:id="rId39"/>
    <p:sldId id="358" r:id="rId40"/>
    <p:sldId id="359" r:id="rId41"/>
    <p:sldId id="360" r:id="rId42"/>
    <p:sldId id="361" r:id="rId43"/>
    <p:sldId id="362" r:id="rId44"/>
    <p:sldId id="363" r:id="rId45"/>
    <p:sldId id="364" r:id="rId46"/>
    <p:sldId id="365" r:id="rId47"/>
    <p:sldId id="366" r:id="rId48"/>
    <p:sldId id="367" r:id="rId49"/>
    <p:sldId id="368" r:id="rId50"/>
    <p:sldId id="370" r:id="rId51"/>
    <p:sldId id="259" r:id="rId52"/>
    <p:sldId id="260" r:id="rId53"/>
    <p:sldId id="262" r:id="rId54"/>
    <p:sldId id="272" r:id="rId55"/>
    <p:sldId id="273" r:id="rId56"/>
    <p:sldId id="371" r:id="rId57"/>
    <p:sldId id="265" r:id="rId58"/>
    <p:sldId id="264" r:id="rId59"/>
    <p:sldId id="256" r:id="rId60"/>
    <p:sldId id="257" r:id="rId61"/>
  </p:sldIdLst>
  <p:sldSz cx="9144000" cy="6858000" type="screen4x3"/>
  <p:notesSz cx="6858000" cy="9144000"/>
  <p:defaultTextStyle>
    <a:defPPr>
      <a:defRPr lang="en-US"/>
    </a:defPPr>
    <a:lvl1pPr algn="l" rtl="0" fontAlgn="base">
      <a:spcBef>
        <a:spcPct val="0"/>
      </a:spcBef>
      <a:spcAft>
        <a:spcPct val="0"/>
      </a:spcAft>
      <a:defRPr sz="3200" b="1" kern="1200">
        <a:solidFill>
          <a:schemeClr val="folHlink"/>
        </a:solidFill>
        <a:effectLst>
          <a:outerShdw blurRad="38100" dist="38100" dir="2700000" algn="tl">
            <a:srgbClr val="000000">
              <a:alpha val="43137"/>
            </a:srgbClr>
          </a:outerShdw>
        </a:effectLst>
        <a:latin typeface="Tahoma" pitchFamily="34" charset="0"/>
        <a:ea typeface="+mn-ea"/>
        <a:cs typeface="+mn-cs"/>
      </a:defRPr>
    </a:lvl1pPr>
    <a:lvl2pPr marL="457200" algn="l" rtl="0" fontAlgn="base">
      <a:spcBef>
        <a:spcPct val="0"/>
      </a:spcBef>
      <a:spcAft>
        <a:spcPct val="0"/>
      </a:spcAft>
      <a:defRPr sz="3200" b="1" kern="1200">
        <a:solidFill>
          <a:schemeClr val="folHlink"/>
        </a:solidFill>
        <a:effectLst>
          <a:outerShdw blurRad="38100" dist="38100" dir="2700000" algn="tl">
            <a:srgbClr val="000000">
              <a:alpha val="43137"/>
            </a:srgbClr>
          </a:outerShdw>
        </a:effectLst>
        <a:latin typeface="Tahoma" pitchFamily="34" charset="0"/>
        <a:ea typeface="+mn-ea"/>
        <a:cs typeface="+mn-cs"/>
      </a:defRPr>
    </a:lvl2pPr>
    <a:lvl3pPr marL="914400" algn="l" rtl="0" fontAlgn="base">
      <a:spcBef>
        <a:spcPct val="0"/>
      </a:spcBef>
      <a:spcAft>
        <a:spcPct val="0"/>
      </a:spcAft>
      <a:defRPr sz="3200" b="1" kern="1200">
        <a:solidFill>
          <a:schemeClr val="folHlink"/>
        </a:solidFill>
        <a:effectLst>
          <a:outerShdw blurRad="38100" dist="38100" dir="2700000" algn="tl">
            <a:srgbClr val="000000">
              <a:alpha val="43137"/>
            </a:srgbClr>
          </a:outerShdw>
        </a:effectLst>
        <a:latin typeface="Tahoma" pitchFamily="34" charset="0"/>
        <a:ea typeface="+mn-ea"/>
        <a:cs typeface="+mn-cs"/>
      </a:defRPr>
    </a:lvl3pPr>
    <a:lvl4pPr marL="1371600" algn="l" rtl="0" fontAlgn="base">
      <a:spcBef>
        <a:spcPct val="0"/>
      </a:spcBef>
      <a:spcAft>
        <a:spcPct val="0"/>
      </a:spcAft>
      <a:defRPr sz="3200" b="1" kern="1200">
        <a:solidFill>
          <a:schemeClr val="folHlink"/>
        </a:solidFill>
        <a:effectLst>
          <a:outerShdw blurRad="38100" dist="38100" dir="2700000" algn="tl">
            <a:srgbClr val="000000">
              <a:alpha val="43137"/>
            </a:srgbClr>
          </a:outerShdw>
        </a:effectLst>
        <a:latin typeface="Tahoma" pitchFamily="34" charset="0"/>
        <a:ea typeface="+mn-ea"/>
        <a:cs typeface="+mn-cs"/>
      </a:defRPr>
    </a:lvl4pPr>
    <a:lvl5pPr marL="1828800" algn="l" rtl="0" fontAlgn="base">
      <a:spcBef>
        <a:spcPct val="0"/>
      </a:spcBef>
      <a:spcAft>
        <a:spcPct val="0"/>
      </a:spcAft>
      <a:defRPr sz="3200" b="1" kern="1200">
        <a:solidFill>
          <a:schemeClr val="folHlink"/>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3200" b="1" kern="1200">
        <a:solidFill>
          <a:schemeClr val="folHlink"/>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3200" b="1" kern="1200">
        <a:solidFill>
          <a:schemeClr val="folHlink"/>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3200" b="1" kern="1200">
        <a:solidFill>
          <a:schemeClr val="folHlink"/>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3200" b="1" kern="1200">
        <a:solidFill>
          <a:schemeClr val="folHlink"/>
        </a:solidFill>
        <a:effectLst>
          <a:outerShdw blurRad="38100" dist="38100" dir="2700000" algn="tl">
            <a:srgbClr val="000000">
              <a:alpha val="43137"/>
            </a:srgbClr>
          </a:outerShdw>
        </a:effectLst>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87" autoAdjust="0"/>
    <p:restoredTop sz="94723" autoAdjust="0"/>
  </p:normalViewPr>
  <p:slideViewPr>
    <p:cSldViewPr>
      <p:cViewPr varScale="1">
        <p:scale>
          <a:sx n="88" d="100"/>
          <a:sy n="88" d="100"/>
        </p:scale>
        <p:origin x="-10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effectLst/>
                <a:latin typeface="Times New Roman" pitchFamily="18" charset="0"/>
              </a:defRPr>
            </a:lvl1pPr>
          </a:lstStyle>
          <a:p>
            <a:endParaRPr lang="fr-FR"/>
          </a:p>
        </p:txBody>
      </p:sp>
      <p:sp>
        <p:nvSpPr>
          <p:cNvPr id="778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effectLst/>
                <a:latin typeface="Times New Roman" pitchFamily="18" charset="0"/>
              </a:defRPr>
            </a:lvl1pPr>
          </a:lstStyle>
          <a:p>
            <a:fld id="{029AB85C-256F-4728-9EFD-AC46907D8DB1}" type="datetime1">
              <a:rPr lang="fr-FR"/>
              <a:pPr/>
              <a:t>09/04/2010</a:t>
            </a:fld>
            <a:endParaRPr lang="fr-FR"/>
          </a:p>
        </p:txBody>
      </p:sp>
      <p:sp>
        <p:nvSpPr>
          <p:cNvPr id="778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effectLst/>
                <a:latin typeface="Times New Roman" pitchFamily="18" charset="0"/>
              </a:defRPr>
            </a:lvl1pPr>
          </a:lstStyle>
          <a:p>
            <a:endParaRPr lang="fr-FR"/>
          </a:p>
        </p:txBody>
      </p:sp>
      <p:sp>
        <p:nvSpPr>
          <p:cNvPr id="778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effectLst/>
                <a:latin typeface="Times New Roman" pitchFamily="18" charset="0"/>
              </a:defRPr>
            </a:lvl1pPr>
          </a:lstStyle>
          <a:p>
            <a:fld id="{5E19B73D-C7F6-493F-99AB-7B91FFB65C9B}"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effectLst/>
                <a:latin typeface="Times New Roman" pitchFamily="18" charset="0"/>
              </a:defRPr>
            </a:lvl1pPr>
          </a:lstStyle>
          <a:p>
            <a:endParaRPr lang="fr-FR"/>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effectLst/>
                <a:latin typeface="Times New Roman" pitchFamily="18" charset="0"/>
              </a:defRPr>
            </a:lvl1pPr>
          </a:lstStyle>
          <a:p>
            <a:fld id="{CCDEEC86-9CD0-4322-BD82-ECF1FC98B6B5}" type="datetime1">
              <a:rPr lang="fr-FR"/>
              <a:pPr/>
              <a:t>09/04/2010</a:t>
            </a:fld>
            <a:endParaRPr lang="fr-FR"/>
          </a:p>
        </p:txBody>
      </p:sp>
      <p:sp>
        <p:nvSpPr>
          <p:cNvPr id="286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effectLst/>
                <a:latin typeface="Times New Roman" pitchFamily="18" charset="0"/>
              </a:defRPr>
            </a:lvl1pPr>
          </a:lstStyle>
          <a:p>
            <a:endParaRPr lang="fr-FR"/>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effectLst/>
                <a:latin typeface="Times New Roman" pitchFamily="18" charset="0"/>
              </a:defRPr>
            </a:lvl1pPr>
          </a:lstStyle>
          <a:p>
            <a:fld id="{3345E569-439F-454F-87EA-637A9DF2FC24}" type="slidenum">
              <a:rPr lang="fr-FR"/>
              <a:pPr/>
              <a:t>‹N°›</a:t>
            </a:fld>
            <a:endParaRPr lang="fr-FR"/>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e la date 3"/>
          <p:cNvSpPr>
            <a:spLocks noGrp="1"/>
          </p:cNvSpPr>
          <p:nvPr>
            <p:ph type="dt" idx="10"/>
          </p:nvPr>
        </p:nvSpPr>
        <p:spPr/>
        <p:txBody>
          <a:bodyPr/>
          <a:lstStyle/>
          <a:p>
            <a:fld id="{CCDEEC86-9CD0-4322-BD82-ECF1FC98B6B5}" type="datetime1">
              <a:rPr lang="fr-FR" smtClean="0"/>
              <a:pPr/>
              <a:t>09/04/2010</a:t>
            </a:fld>
            <a:endParaRPr lang="fr-FR"/>
          </a:p>
        </p:txBody>
      </p:sp>
      <p:sp>
        <p:nvSpPr>
          <p:cNvPr id="5" name="Espace réservé du numéro de diapositive 4"/>
          <p:cNvSpPr>
            <a:spLocks noGrp="1"/>
          </p:cNvSpPr>
          <p:nvPr>
            <p:ph type="sldNum" sz="quarter" idx="11"/>
          </p:nvPr>
        </p:nvSpPr>
        <p:spPr/>
        <p:txBody>
          <a:bodyPr/>
          <a:lstStyle/>
          <a:p>
            <a:fld id="{3345E569-439F-454F-87EA-637A9DF2FC24}"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A605310-40CA-47D4-BF5A-F53D9DE6B0C7}" type="datetime1">
              <a:rPr lang="fr-FR"/>
              <a:pPr/>
              <a:t>09/04/2010</a:t>
            </a:fld>
            <a:endParaRPr lang="fr-FR"/>
          </a:p>
        </p:txBody>
      </p:sp>
      <p:sp>
        <p:nvSpPr>
          <p:cNvPr id="6" name="Rectangle 7"/>
          <p:cNvSpPr>
            <a:spLocks noGrp="1" noChangeArrowheads="1"/>
          </p:cNvSpPr>
          <p:nvPr>
            <p:ph type="sldNum" sz="quarter" idx="5"/>
          </p:nvPr>
        </p:nvSpPr>
        <p:spPr>
          <a:ln/>
        </p:spPr>
        <p:txBody>
          <a:bodyPr/>
          <a:lstStyle/>
          <a:p>
            <a:fld id="{56FB1D6B-F1A8-444C-9C5C-07358DB28D23}" type="slidenum">
              <a:rPr lang="fr-FR"/>
              <a:pPr/>
              <a:t>59</a:t>
            </a:fld>
            <a:endParaRPr lang="fr-FR"/>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6802" name="Group 2"/>
          <p:cNvGrpSpPr>
            <a:grpSpLocks/>
          </p:cNvGrpSpPr>
          <p:nvPr/>
        </p:nvGrpSpPr>
        <p:grpSpPr bwMode="auto">
          <a:xfrm>
            <a:off x="0" y="6350"/>
            <a:ext cx="9140825" cy="6851650"/>
            <a:chOff x="0" y="4"/>
            <a:chExt cx="5758" cy="4316"/>
          </a:xfrm>
        </p:grpSpPr>
        <p:grpSp>
          <p:nvGrpSpPr>
            <p:cNvPr id="76803" name="Group 3"/>
            <p:cNvGrpSpPr>
              <a:grpSpLocks/>
            </p:cNvGrpSpPr>
            <p:nvPr/>
          </p:nvGrpSpPr>
          <p:grpSpPr bwMode="auto">
            <a:xfrm>
              <a:off x="0" y="1161"/>
              <a:ext cx="5758" cy="3159"/>
              <a:chOff x="0" y="1161"/>
              <a:chExt cx="5758" cy="3159"/>
            </a:xfrm>
          </p:grpSpPr>
          <p:sp>
            <p:nvSpPr>
              <p:cNvPr id="76804"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fr-FR"/>
              </a:p>
            </p:txBody>
          </p:sp>
          <p:sp>
            <p:nvSpPr>
              <p:cNvPr id="76805"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fr-FR"/>
              </a:p>
            </p:txBody>
          </p:sp>
        </p:grpSp>
        <p:sp>
          <p:nvSpPr>
            <p:cNvPr id="7680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fr-FR"/>
            </a:p>
          </p:txBody>
        </p:sp>
        <p:sp>
          <p:nvSpPr>
            <p:cNvPr id="7680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fr-FR"/>
            </a:p>
          </p:txBody>
        </p:sp>
        <p:sp>
          <p:nvSpPr>
            <p:cNvPr id="7680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fr-FR"/>
            </a:p>
          </p:txBody>
        </p:sp>
        <p:grpSp>
          <p:nvGrpSpPr>
            <p:cNvPr id="76809" name="Group 9"/>
            <p:cNvGrpSpPr>
              <a:grpSpLocks/>
            </p:cNvGrpSpPr>
            <p:nvPr/>
          </p:nvGrpSpPr>
          <p:grpSpPr bwMode="auto">
            <a:xfrm>
              <a:off x="348" y="4"/>
              <a:ext cx="5410" cy="4316"/>
              <a:chOff x="348" y="4"/>
              <a:chExt cx="5410" cy="4316"/>
            </a:xfrm>
          </p:grpSpPr>
          <p:sp>
            <p:nvSpPr>
              <p:cNvPr id="768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fr-FR"/>
              </a:p>
            </p:txBody>
          </p:sp>
          <p:sp>
            <p:nvSpPr>
              <p:cNvPr id="768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fr-FR"/>
              </a:p>
            </p:txBody>
          </p:sp>
          <p:sp>
            <p:nvSpPr>
              <p:cNvPr id="768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fr-FR"/>
              </a:p>
            </p:txBody>
          </p:sp>
          <p:sp>
            <p:nvSpPr>
              <p:cNvPr id="768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fr-FR"/>
              </a:p>
            </p:txBody>
          </p:sp>
          <p:sp>
            <p:nvSpPr>
              <p:cNvPr id="768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fr-FR"/>
              </a:p>
            </p:txBody>
          </p:sp>
          <p:sp>
            <p:nvSpPr>
              <p:cNvPr id="768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fr-FR"/>
              </a:p>
            </p:txBody>
          </p:sp>
        </p:grpSp>
      </p:grpSp>
      <p:sp>
        <p:nvSpPr>
          <p:cNvPr id="76816" name="Rectangle 16"/>
          <p:cNvSpPr>
            <a:spLocks noGrp="1" noChangeArrowheads="1"/>
          </p:cNvSpPr>
          <p:nvPr>
            <p:ph type="ctrTitle" sz="quarter"/>
          </p:nvPr>
        </p:nvSpPr>
        <p:spPr>
          <a:xfrm>
            <a:off x="1066800" y="1997075"/>
            <a:ext cx="7086600" cy="1431925"/>
          </a:xfrm>
        </p:spPr>
        <p:txBody>
          <a:bodyPr anchor="b"/>
          <a:lstStyle>
            <a:lvl1pPr>
              <a:defRPr/>
            </a:lvl1pPr>
          </a:lstStyle>
          <a:p>
            <a:r>
              <a:rPr lang="fr-FR"/>
              <a:t>Cliquez pour modifier le style du titre</a:t>
            </a:r>
          </a:p>
        </p:txBody>
      </p:sp>
      <p:sp>
        <p:nvSpPr>
          <p:cNvPr id="76817"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fr-FR"/>
              <a:t>Cliquez pour modifier le style des sous-titres du masque</a:t>
            </a:r>
          </a:p>
        </p:txBody>
      </p:sp>
      <p:sp>
        <p:nvSpPr>
          <p:cNvPr id="76818" name="Rectangle 18"/>
          <p:cNvSpPr>
            <a:spLocks noGrp="1" noChangeArrowheads="1"/>
          </p:cNvSpPr>
          <p:nvPr>
            <p:ph type="dt" sz="quarter" idx="2"/>
          </p:nvPr>
        </p:nvSpPr>
        <p:spPr/>
        <p:txBody>
          <a:bodyPr/>
          <a:lstStyle>
            <a:lvl1pPr>
              <a:defRPr/>
            </a:lvl1pPr>
          </a:lstStyle>
          <a:p>
            <a:endParaRPr lang="fr-FR"/>
          </a:p>
        </p:txBody>
      </p:sp>
      <p:sp>
        <p:nvSpPr>
          <p:cNvPr id="76819" name="Rectangle 19"/>
          <p:cNvSpPr>
            <a:spLocks noGrp="1" noChangeArrowheads="1"/>
          </p:cNvSpPr>
          <p:nvPr>
            <p:ph type="ftr" sz="quarter" idx="3"/>
          </p:nvPr>
        </p:nvSpPr>
        <p:spPr>
          <a:xfrm>
            <a:off x="3352800" y="6248400"/>
            <a:ext cx="2895600" cy="457200"/>
          </a:xfrm>
        </p:spPr>
        <p:txBody>
          <a:bodyPr/>
          <a:lstStyle>
            <a:lvl1pPr>
              <a:defRPr/>
            </a:lvl1pPr>
          </a:lstStyle>
          <a:p>
            <a:endParaRPr lang="fr-FR"/>
          </a:p>
        </p:txBody>
      </p:sp>
      <p:sp>
        <p:nvSpPr>
          <p:cNvPr id="76820" name="Rectangle 20"/>
          <p:cNvSpPr>
            <a:spLocks noGrp="1" noChangeArrowheads="1"/>
          </p:cNvSpPr>
          <p:nvPr>
            <p:ph type="sldNum" sz="quarter" idx="4"/>
          </p:nvPr>
        </p:nvSpPr>
        <p:spPr/>
        <p:txBody>
          <a:bodyPr/>
          <a:lstStyle>
            <a:lvl1pPr>
              <a:defRPr/>
            </a:lvl1pPr>
          </a:lstStyle>
          <a:p>
            <a:fld id="{9D00C6A3-0E69-4610-B30C-171086247A3A}"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69AFF409-4E67-4A34-A7F6-F37351A1C100}"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24650" y="304800"/>
            <a:ext cx="1885950"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066800" y="304800"/>
            <a:ext cx="5505450"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16C036C5-16E1-4E23-896C-CE54F236944B}" type="slidenum">
              <a:rPr lang="fr-F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066800" y="304800"/>
            <a:ext cx="7543800" cy="1431925"/>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1066800" y="1981200"/>
            <a:ext cx="7543800" cy="4114800"/>
          </a:xfrm>
        </p:spPr>
        <p:txBody>
          <a:bodyPr/>
          <a:lstStyle/>
          <a:p>
            <a:endParaRPr lang="fr-FR"/>
          </a:p>
        </p:txBody>
      </p:sp>
      <p:sp>
        <p:nvSpPr>
          <p:cNvPr id="4" name="Espace réservé de la date 3"/>
          <p:cNvSpPr>
            <a:spLocks noGrp="1"/>
          </p:cNvSpPr>
          <p:nvPr>
            <p:ph type="dt" sz="half" idx="10"/>
          </p:nvPr>
        </p:nvSpPr>
        <p:spPr>
          <a:xfrm>
            <a:off x="1066800" y="6248400"/>
            <a:ext cx="1905000" cy="457200"/>
          </a:xfrm>
        </p:spPr>
        <p:txBody>
          <a:bodyPr/>
          <a:lstStyle>
            <a:lvl1pPr>
              <a:defRPr/>
            </a:lvl1pPr>
          </a:lstStyle>
          <a:p>
            <a:endParaRPr lang="fr-FR"/>
          </a:p>
        </p:txBody>
      </p:sp>
      <p:sp>
        <p:nvSpPr>
          <p:cNvPr id="5" name="Espace réservé du pied de page 4"/>
          <p:cNvSpPr>
            <a:spLocks noGrp="1"/>
          </p:cNvSpPr>
          <p:nvPr>
            <p:ph type="ftr" sz="quarter" idx="11"/>
          </p:nvPr>
        </p:nvSpPr>
        <p:spPr>
          <a:xfrm>
            <a:off x="3429000" y="6248400"/>
            <a:ext cx="2895600" cy="457200"/>
          </a:xfrm>
        </p:spPr>
        <p:txBody>
          <a:bodyPr/>
          <a:lstStyle>
            <a:lvl1pPr>
              <a:defRPr/>
            </a:lvl1pPr>
          </a:lstStyle>
          <a:p>
            <a:endParaRPr lang="fr-FR"/>
          </a:p>
        </p:txBody>
      </p:sp>
      <p:sp>
        <p:nvSpPr>
          <p:cNvPr id="6" name="Espace réservé du numéro de diapositive 5"/>
          <p:cNvSpPr>
            <a:spLocks noGrp="1"/>
          </p:cNvSpPr>
          <p:nvPr>
            <p:ph type="sldNum" sz="quarter" idx="12"/>
          </p:nvPr>
        </p:nvSpPr>
        <p:spPr>
          <a:xfrm>
            <a:off x="6705600" y="6248400"/>
            <a:ext cx="1905000" cy="457200"/>
          </a:xfrm>
        </p:spPr>
        <p:txBody>
          <a:bodyPr/>
          <a:lstStyle>
            <a:lvl1pPr>
              <a:defRPr/>
            </a:lvl1pPr>
          </a:lstStyle>
          <a:p>
            <a:fld id="{321C6404-5EAE-4CB4-9DEB-885FF08C09A1}" type="slidenum">
              <a:rPr lang="fr-F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re et texte sur contenu">
    <p:spTree>
      <p:nvGrpSpPr>
        <p:cNvPr id="1" name=""/>
        <p:cNvGrpSpPr/>
        <p:nvPr/>
      </p:nvGrpSpPr>
      <p:grpSpPr>
        <a:xfrm>
          <a:off x="0" y="0"/>
          <a:ext cx="0" cy="0"/>
          <a:chOff x="0" y="0"/>
          <a:chExt cx="0" cy="0"/>
        </a:xfrm>
      </p:grpSpPr>
      <p:sp>
        <p:nvSpPr>
          <p:cNvPr id="2" name="Titre 1"/>
          <p:cNvSpPr>
            <a:spLocks noGrp="1"/>
          </p:cNvSpPr>
          <p:nvPr>
            <p:ph type="title"/>
          </p:nvPr>
        </p:nvSpPr>
        <p:spPr>
          <a:xfrm>
            <a:off x="1066800" y="304800"/>
            <a:ext cx="7543800" cy="1431925"/>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066800" y="1981200"/>
            <a:ext cx="75438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1066800" y="4114800"/>
            <a:ext cx="75438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1066800" y="6248400"/>
            <a:ext cx="1905000" cy="457200"/>
          </a:xfrm>
        </p:spPr>
        <p:txBody>
          <a:bodyPr/>
          <a:lstStyle>
            <a:lvl1pPr>
              <a:defRPr/>
            </a:lvl1pPr>
          </a:lstStyle>
          <a:p>
            <a:endParaRPr lang="fr-FR"/>
          </a:p>
        </p:txBody>
      </p:sp>
      <p:sp>
        <p:nvSpPr>
          <p:cNvPr id="6" name="Espace réservé du pied de page 5"/>
          <p:cNvSpPr>
            <a:spLocks noGrp="1"/>
          </p:cNvSpPr>
          <p:nvPr>
            <p:ph type="ftr" sz="quarter" idx="11"/>
          </p:nvPr>
        </p:nvSpPr>
        <p:spPr>
          <a:xfrm>
            <a:off x="3429000" y="6248400"/>
            <a:ext cx="2895600" cy="457200"/>
          </a:xfrm>
        </p:spPr>
        <p:txBody>
          <a:bodyPr/>
          <a:lstStyle>
            <a:lvl1pPr>
              <a:defRPr/>
            </a:lvl1pPr>
          </a:lstStyle>
          <a:p>
            <a:endParaRPr lang="fr-FR"/>
          </a:p>
        </p:txBody>
      </p:sp>
      <p:sp>
        <p:nvSpPr>
          <p:cNvPr id="7" name="Espace réservé du numéro de diapositive 6"/>
          <p:cNvSpPr>
            <a:spLocks noGrp="1"/>
          </p:cNvSpPr>
          <p:nvPr>
            <p:ph type="sldNum" sz="quarter" idx="12"/>
          </p:nvPr>
        </p:nvSpPr>
        <p:spPr>
          <a:xfrm>
            <a:off x="6705600" y="6248400"/>
            <a:ext cx="1905000" cy="457200"/>
          </a:xfrm>
        </p:spPr>
        <p:txBody>
          <a:bodyPr/>
          <a:lstStyle>
            <a:lvl1pPr>
              <a:defRPr/>
            </a:lvl1pPr>
          </a:lstStyle>
          <a:p>
            <a:fld id="{BD51C7CA-37AE-4DDE-A7E7-96376B156910}"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D89AC939-6D60-46D4-BE5D-F254C2D9B2DC}"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C2380EFB-E602-4081-AC76-836540F583D4}"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8715C5C0-019E-49A6-BCE4-AA9979D54D52}"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9F7EA767-2F44-4BE3-91DD-7825BDA4E8A5}"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3432166A-D2AE-424B-8DB2-DE691D4FAECE}"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AD46BD0C-2AD3-4433-B13A-BD668FEFB7FF}"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C6C598FE-9D7C-45CF-B405-718B132D3E05}"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E264149A-741F-4C17-BC2A-29659A53F8D4}"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5778" name="Group 2"/>
          <p:cNvGrpSpPr>
            <a:grpSpLocks/>
          </p:cNvGrpSpPr>
          <p:nvPr/>
        </p:nvGrpSpPr>
        <p:grpSpPr bwMode="auto">
          <a:xfrm>
            <a:off x="0" y="6350"/>
            <a:ext cx="9140825" cy="6851650"/>
            <a:chOff x="0" y="4"/>
            <a:chExt cx="5758" cy="4316"/>
          </a:xfrm>
        </p:grpSpPr>
        <p:sp>
          <p:nvSpPr>
            <p:cNvPr id="75779"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fr-FR"/>
            </a:p>
          </p:txBody>
        </p:sp>
        <p:sp>
          <p:nvSpPr>
            <p:cNvPr id="75780"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fr-FR"/>
            </a:p>
          </p:txBody>
        </p:sp>
        <p:grpSp>
          <p:nvGrpSpPr>
            <p:cNvPr id="75781" name="Group 5"/>
            <p:cNvGrpSpPr>
              <a:grpSpLocks/>
            </p:cNvGrpSpPr>
            <p:nvPr userDrawn="1"/>
          </p:nvGrpSpPr>
          <p:grpSpPr bwMode="auto">
            <a:xfrm>
              <a:off x="0" y="4"/>
              <a:ext cx="5758" cy="4316"/>
              <a:chOff x="0" y="4"/>
              <a:chExt cx="5758" cy="4316"/>
            </a:xfrm>
          </p:grpSpPr>
          <p:sp>
            <p:nvSpPr>
              <p:cNvPr id="75782"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fr-FR"/>
              </a:p>
            </p:txBody>
          </p:sp>
          <p:sp>
            <p:nvSpPr>
              <p:cNvPr id="75783"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fr-FR"/>
              </a:p>
            </p:txBody>
          </p:sp>
          <p:sp>
            <p:nvSpPr>
              <p:cNvPr id="75784"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fr-FR"/>
              </a:p>
            </p:txBody>
          </p:sp>
          <p:sp>
            <p:nvSpPr>
              <p:cNvPr id="75785"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fr-FR"/>
              </a:p>
            </p:txBody>
          </p:sp>
          <p:sp>
            <p:nvSpPr>
              <p:cNvPr id="75786"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fr-FR"/>
              </a:p>
            </p:txBody>
          </p:sp>
          <p:sp>
            <p:nvSpPr>
              <p:cNvPr id="75787"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fr-FR"/>
              </a:p>
            </p:txBody>
          </p:sp>
          <p:sp>
            <p:nvSpPr>
              <p:cNvPr id="75788"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fr-FR"/>
              </a:p>
            </p:txBody>
          </p:sp>
          <p:sp>
            <p:nvSpPr>
              <p:cNvPr id="75789"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fr-FR"/>
              </a:p>
            </p:txBody>
          </p:sp>
          <p:sp>
            <p:nvSpPr>
              <p:cNvPr id="75790"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fr-FR"/>
              </a:p>
            </p:txBody>
          </p:sp>
        </p:grpSp>
      </p:grpSp>
      <p:sp>
        <p:nvSpPr>
          <p:cNvPr id="75791"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75792"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75793"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solidFill>
                  <a:schemeClr val="tx1"/>
                </a:solidFill>
                <a:effectLst>
                  <a:outerShdw blurRad="38100" dist="38100" dir="2700000" algn="tl">
                    <a:srgbClr val="000000"/>
                  </a:outerShdw>
                </a:effectLst>
              </a:defRPr>
            </a:lvl1pPr>
          </a:lstStyle>
          <a:p>
            <a:endParaRPr lang="fr-FR"/>
          </a:p>
        </p:txBody>
      </p:sp>
      <p:sp>
        <p:nvSpPr>
          <p:cNvPr id="75794"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a:solidFill>
                  <a:schemeClr val="tx1"/>
                </a:solidFill>
                <a:effectLst>
                  <a:outerShdw blurRad="38100" dist="38100" dir="2700000" algn="tl">
                    <a:srgbClr val="000000"/>
                  </a:outerShdw>
                </a:effectLst>
              </a:defRPr>
            </a:lvl1pPr>
          </a:lstStyle>
          <a:p>
            <a:endParaRPr lang="fr-FR"/>
          </a:p>
        </p:txBody>
      </p:sp>
      <p:sp>
        <p:nvSpPr>
          <p:cNvPr id="75795"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solidFill>
                  <a:schemeClr val="tx1"/>
                </a:solidFill>
                <a:effectLst>
                  <a:outerShdw blurRad="38100" dist="38100" dir="2700000" algn="tl">
                    <a:srgbClr val="000000"/>
                  </a:outerShdw>
                </a:effectLst>
              </a:defRPr>
            </a:lvl1pPr>
          </a:lstStyle>
          <a:p>
            <a:fld id="{AC04066D-1B78-4547-A8FE-979DFD5FDC63}" type="slidenum">
              <a:rPr lang="fr-FR"/>
              <a:pPr/>
              <a:t>‹N°›</a:t>
            </a:fld>
            <a:endParaRPr lang="fr-FR"/>
          </a:p>
        </p:txBody>
      </p:sp>
    </p:spTree>
  </p:cSld>
  <p:clrMap bg1="dk2" tx1="lt1" bg2="dk1"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Lst>
  <p:hf hdr="0" ftr="0" dt="0"/>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510D9F8D-8FB8-4C30-91AF-A4D3C1A706A6}" type="slidenum">
              <a:rPr lang="fr-FR"/>
              <a:pPr/>
              <a:t>1</a:t>
            </a:fld>
            <a:endParaRPr lang="fr-FR"/>
          </a:p>
        </p:txBody>
      </p:sp>
      <p:sp>
        <p:nvSpPr>
          <p:cNvPr id="215046" name="Rectangle 6"/>
          <p:cNvSpPr>
            <a:spLocks noGrp="1" noChangeArrowheads="1"/>
          </p:cNvSpPr>
          <p:nvPr>
            <p:ph type="title"/>
          </p:nvPr>
        </p:nvSpPr>
        <p:spPr>
          <a:xfrm>
            <a:off x="1042988" y="2852738"/>
            <a:ext cx="7543800" cy="1431925"/>
          </a:xfrm>
        </p:spPr>
        <p:txBody>
          <a:bodyPr/>
          <a:lstStyle/>
          <a:p>
            <a:pPr algn="ctr"/>
            <a:r>
              <a:rPr lang="fr-FR" sz="6600" u="sng">
                <a:solidFill>
                  <a:schemeClr val="accent1"/>
                </a:solidFill>
              </a:rPr>
              <a:t>LA REFORME DE 1993</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215046"/>
                                        </p:tgtEl>
                                        <p:attrNameLst>
                                          <p:attrName>style.visibility</p:attrName>
                                        </p:attrNameLst>
                                      </p:cBhvr>
                                      <p:to>
                                        <p:strVal val="visible"/>
                                      </p:to>
                                    </p:set>
                                    <p:anim calcmode="lin" valueType="num">
                                      <p:cBhvr additive="base">
                                        <p:cTn id="7" dur="800" fill="hold">
                                          <p:stCondLst>
                                            <p:cond delay="0"/>
                                          </p:stCondLst>
                                        </p:cTn>
                                        <p:tgtEl>
                                          <p:spTgt spid="215046"/>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21504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1" nodeType="clickEffect">
                                  <p:stCondLst>
                                    <p:cond delay="0"/>
                                  </p:stCondLst>
                                  <p:iterate type="lt">
                                    <p:tmPct val="0"/>
                                  </p:iterate>
                                  <p:childTnLst>
                                    <p:set>
                                      <p:cBhvr>
                                        <p:cTn id="12" dur="1" fill="hold">
                                          <p:stCondLst>
                                            <p:cond delay="0"/>
                                          </p:stCondLst>
                                        </p:cTn>
                                        <p:tgtEl>
                                          <p:spTgt spid="215046"/>
                                        </p:tgtEl>
                                        <p:attrNameLst>
                                          <p:attrName>style.visibility</p:attrName>
                                        </p:attrNameLst>
                                      </p:cBhvr>
                                      <p:to>
                                        <p:strVal val="visible"/>
                                      </p:to>
                                    </p:set>
                                    <p:anim calcmode="lin" valueType="num">
                                      <p:cBhvr>
                                        <p:cTn id="13" dur="500" fill="hold"/>
                                        <p:tgtEl>
                                          <p:spTgt spid="215046"/>
                                        </p:tgtEl>
                                        <p:attrNameLst>
                                          <p:attrName>ppt_w</p:attrName>
                                        </p:attrNameLst>
                                      </p:cBhvr>
                                      <p:tavLst>
                                        <p:tav tm="0">
                                          <p:val>
                                            <p:fltVal val="0"/>
                                          </p:val>
                                        </p:tav>
                                        <p:tav tm="100000">
                                          <p:val>
                                            <p:strVal val="#ppt_w"/>
                                          </p:val>
                                        </p:tav>
                                      </p:tavLst>
                                    </p:anim>
                                    <p:anim calcmode="lin" valueType="num">
                                      <p:cBhvr>
                                        <p:cTn id="14" dur="500" fill="hold"/>
                                        <p:tgtEl>
                                          <p:spTgt spid="215046"/>
                                        </p:tgtEl>
                                        <p:attrNameLst>
                                          <p:attrName>ppt_h</p:attrName>
                                        </p:attrNameLst>
                                      </p:cBhvr>
                                      <p:tavLst>
                                        <p:tav tm="0">
                                          <p:val>
                                            <p:fltVal val="0"/>
                                          </p:val>
                                        </p:tav>
                                        <p:tav tm="100000">
                                          <p:val>
                                            <p:strVal val="#ppt_h"/>
                                          </p:val>
                                        </p:tav>
                                      </p:tavLst>
                                    </p:anim>
                                    <p:animEffect transition="in" filter="fade">
                                      <p:cBhvr>
                                        <p:cTn id="15" dur="500"/>
                                        <p:tgtEl>
                                          <p:spTgt spid="215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6" grpId="0"/>
      <p:bldP spid="215046"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CDFA4AA-7E33-4A1C-896E-A3A1B0AFB1C1}" type="slidenum">
              <a:rPr lang="fr-FR"/>
              <a:pPr/>
              <a:t>10</a:t>
            </a:fld>
            <a:endParaRPr lang="fr-FR"/>
          </a:p>
        </p:txBody>
      </p:sp>
      <p:sp>
        <p:nvSpPr>
          <p:cNvPr id="223235" name="Rectangle 3"/>
          <p:cNvSpPr>
            <a:spLocks noGrp="1" noChangeArrowheads="1"/>
          </p:cNvSpPr>
          <p:nvPr>
            <p:ph type="body" idx="1"/>
          </p:nvPr>
        </p:nvSpPr>
        <p:spPr>
          <a:xfrm>
            <a:off x="611188" y="1196975"/>
            <a:ext cx="7999412" cy="4899025"/>
          </a:xfrm>
        </p:spPr>
        <p:txBody>
          <a:bodyPr/>
          <a:lstStyle/>
          <a:p>
            <a:pPr>
              <a:lnSpc>
                <a:spcPct val="90000"/>
              </a:lnSpc>
              <a:buFont typeface="Wingdings" pitchFamily="2" charset="2"/>
              <a:buNone/>
            </a:pPr>
            <a:r>
              <a:rPr lang="fr-FR" sz="2800" b="1">
                <a:solidFill>
                  <a:schemeClr val="folHlink"/>
                </a:solidFill>
              </a:rPr>
              <a:t>Parmi les prestataires partis en retraite entre 1994 et 2003, la réforme de 1993 a plus fréquemment touché les hommes. La pension des femmes étant souvent portée au minimum contributif, celui-ci a amorti, pour une partie d’entre elles, les effets de la réforme de 1993. Néanmoins, parmi les retraités dont la pension varie avec la réforme, l’incidence de la perte est plus importante pour les femmes que pour les hommes  (- 10,7 % contre           - 9,7 %).</a:t>
            </a:r>
          </a:p>
        </p:txBody>
      </p:sp>
      <p:pic>
        <p:nvPicPr>
          <p:cNvPr id="22323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23235">
                                            <p:txEl>
                                              <p:pRg st="0" end="0"/>
                                            </p:txEl>
                                          </p:spTgt>
                                        </p:tgtEl>
                                        <p:attrNameLst>
                                          <p:attrName>style.visibility</p:attrName>
                                        </p:attrNameLst>
                                      </p:cBhvr>
                                      <p:to>
                                        <p:strVal val="visible"/>
                                      </p:to>
                                    </p:set>
                                    <p:anim calcmode="lin" valueType="num">
                                      <p:cBhvr>
                                        <p:cTn id="7" dur="500" fill="hold"/>
                                        <p:tgtEl>
                                          <p:spTgt spid="2232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323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232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4781E080-5FA0-4F8E-8A4C-B7072A6D3B08}" type="slidenum">
              <a:rPr lang="fr-FR"/>
              <a:pPr/>
              <a:t>11</a:t>
            </a:fld>
            <a:endParaRPr lang="fr-FR"/>
          </a:p>
        </p:txBody>
      </p:sp>
      <p:sp>
        <p:nvSpPr>
          <p:cNvPr id="156674" name="Rectangle 2"/>
          <p:cNvSpPr>
            <a:spLocks noGrp="1" noChangeArrowheads="1"/>
          </p:cNvSpPr>
          <p:nvPr>
            <p:ph type="title"/>
          </p:nvPr>
        </p:nvSpPr>
        <p:spPr>
          <a:xfrm>
            <a:off x="900113" y="0"/>
            <a:ext cx="7543800" cy="1431925"/>
          </a:xfrm>
        </p:spPr>
        <p:txBody>
          <a:bodyPr/>
          <a:lstStyle/>
          <a:p>
            <a:r>
              <a:rPr lang="fr-FR" sz="3200" u="sng">
                <a:solidFill>
                  <a:schemeClr val="folHlink"/>
                </a:solidFill>
              </a:rPr>
              <a:t>2-Un effet de la réforme amplifié au fil des générations</a:t>
            </a:r>
          </a:p>
        </p:txBody>
      </p:sp>
      <p:sp>
        <p:nvSpPr>
          <p:cNvPr id="156675" name="Rectangle 3"/>
          <p:cNvSpPr>
            <a:spLocks noGrp="1" noChangeArrowheads="1"/>
          </p:cNvSpPr>
          <p:nvPr>
            <p:ph type="body" idx="1"/>
          </p:nvPr>
        </p:nvSpPr>
        <p:spPr>
          <a:xfrm>
            <a:off x="1066800" y="1484313"/>
            <a:ext cx="7543800" cy="5040312"/>
          </a:xfrm>
        </p:spPr>
        <p:txBody>
          <a:bodyPr/>
          <a:lstStyle/>
          <a:p>
            <a:r>
              <a:rPr lang="fr-FR" sz="2800">
                <a:solidFill>
                  <a:schemeClr val="folHlink"/>
                </a:solidFill>
              </a:rPr>
              <a:t>On constate une incidence croissante avec les générations:</a:t>
            </a:r>
          </a:p>
          <a:p>
            <a:pPr>
              <a:buFont typeface="Wingdings" pitchFamily="2" charset="2"/>
              <a:buNone/>
            </a:pPr>
            <a:endParaRPr lang="fr-FR" sz="1600">
              <a:solidFill>
                <a:schemeClr val="folHlink"/>
              </a:solidFill>
            </a:endParaRPr>
          </a:p>
          <a:p>
            <a:pPr lvl="1">
              <a:buFontTx/>
              <a:buChar char="-"/>
            </a:pPr>
            <a:r>
              <a:rPr lang="fr-FR" b="1">
                <a:solidFill>
                  <a:schemeClr val="folHlink"/>
                </a:solidFill>
              </a:rPr>
              <a:t>Parmi les hommes</a:t>
            </a:r>
            <a:r>
              <a:rPr lang="fr-FR">
                <a:solidFill>
                  <a:schemeClr val="folHlink"/>
                </a:solidFill>
              </a:rPr>
              <a:t> retraités nés en 1934, la pension versée est inférieure de - 2% à celle calculée sans réforme 1993. Cet écart est de - 8% pour la génération 1938 et de - 14% pour celle de 1943. </a:t>
            </a:r>
          </a:p>
          <a:p>
            <a:pPr lvl="1">
              <a:buFontTx/>
              <a:buChar char="-"/>
            </a:pPr>
            <a:r>
              <a:rPr lang="fr-FR" b="1">
                <a:solidFill>
                  <a:schemeClr val="folHlink"/>
                </a:solidFill>
              </a:rPr>
              <a:t>Pour les femmes</a:t>
            </a:r>
            <a:r>
              <a:rPr lang="fr-FR">
                <a:solidFill>
                  <a:schemeClr val="folHlink"/>
                </a:solidFill>
              </a:rPr>
              <a:t>, la différence est respectivement de - 2%, - 6% et - 11 %. </a:t>
            </a:r>
          </a:p>
        </p:txBody>
      </p:sp>
      <p:pic>
        <p:nvPicPr>
          <p:cNvPr id="15667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6674"/>
                                        </p:tgtEl>
                                        <p:attrNameLst>
                                          <p:attrName>style.visibility</p:attrName>
                                        </p:attrNameLst>
                                      </p:cBhvr>
                                      <p:to>
                                        <p:strVal val="visible"/>
                                      </p:to>
                                    </p:set>
                                    <p:anim calcmode="lin" valueType="num">
                                      <p:cBhvr>
                                        <p:cTn id="7" dur="500" fill="hold"/>
                                        <p:tgtEl>
                                          <p:spTgt spid="156674"/>
                                        </p:tgtEl>
                                        <p:attrNameLst>
                                          <p:attrName>ppt_w</p:attrName>
                                        </p:attrNameLst>
                                      </p:cBhvr>
                                      <p:tavLst>
                                        <p:tav tm="0">
                                          <p:val>
                                            <p:fltVal val="0"/>
                                          </p:val>
                                        </p:tav>
                                        <p:tav tm="100000">
                                          <p:val>
                                            <p:strVal val="#ppt_w"/>
                                          </p:val>
                                        </p:tav>
                                      </p:tavLst>
                                    </p:anim>
                                    <p:anim calcmode="lin" valueType="num">
                                      <p:cBhvr>
                                        <p:cTn id="8" dur="500" fill="hold"/>
                                        <p:tgtEl>
                                          <p:spTgt spid="156674"/>
                                        </p:tgtEl>
                                        <p:attrNameLst>
                                          <p:attrName>ppt_h</p:attrName>
                                        </p:attrNameLst>
                                      </p:cBhvr>
                                      <p:tavLst>
                                        <p:tav tm="0">
                                          <p:val>
                                            <p:fltVal val="0"/>
                                          </p:val>
                                        </p:tav>
                                        <p:tav tm="100000">
                                          <p:val>
                                            <p:strVal val="#ppt_h"/>
                                          </p:val>
                                        </p:tav>
                                      </p:tavLst>
                                    </p:anim>
                                    <p:animEffect transition="in" filter="fade">
                                      <p:cBhvr>
                                        <p:cTn id="9" dur="500"/>
                                        <p:tgtEl>
                                          <p:spTgt spid="15667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56675">
                                            <p:txEl>
                                              <p:pRg st="0" end="0"/>
                                            </p:txEl>
                                          </p:spTgt>
                                        </p:tgtEl>
                                        <p:attrNameLst>
                                          <p:attrName>style.visibility</p:attrName>
                                        </p:attrNameLst>
                                      </p:cBhvr>
                                      <p:to>
                                        <p:strVal val="visible"/>
                                      </p:to>
                                    </p:set>
                                    <p:anim calcmode="lin" valueType="num">
                                      <p:cBhvr>
                                        <p:cTn id="14" dur="500" fill="hold"/>
                                        <p:tgtEl>
                                          <p:spTgt spid="15667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5667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5667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56675">
                                            <p:txEl>
                                              <p:pRg st="2" end="2"/>
                                            </p:txEl>
                                          </p:spTgt>
                                        </p:tgtEl>
                                        <p:attrNameLst>
                                          <p:attrName>style.visibility</p:attrName>
                                        </p:attrNameLst>
                                      </p:cBhvr>
                                      <p:to>
                                        <p:strVal val="visible"/>
                                      </p:to>
                                    </p:set>
                                    <p:anim calcmode="lin" valueType="num">
                                      <p:cBhvr>
                                        <p:cTn id="21" dur="500" fill="hold"/>
                                        <p:tgtEl>
                                          <p:spTgt spid="15667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5667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5667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156675">
                                            <p:txEl>
                                              <p:pRg st="3" end="3"/>
                                            </p:txEl>
                                          </p:spTgt>
                                        </p:tgtEl>
                                        <p:attrNameLst>
                                          <p:attrName>style.visibility</p:attrName>
                                        </p:attrNameLst>
                                      </p:cBhvr>
                                      <p:to>
                                        <p:strVal val="visible"/>
                                      </p:to>
                                    </p:set>
                                    <p:anim calcmode="lin" valueType="num">
                                      <p:cBhvr>
                                        <p:cTn id="28" dur="500" fill="hold"/>
                                        <p:tgtEl>
                                          <p:spTgt spid="15667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5667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156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A5B1CB94-2D4C-475A-B3EE-0A119CC31225}" type="slidenum">
              <a:rPr lang="fr-FR"/>
              <a:pPr/>
              <a:t>12</a:t>
            </a:fld>
            <a:endParaRPr lang="fr-FR"/>
          </a:p>
        </p:txBody>
      </p:sp>
      <p:sp>
        <p:nvSpPr>
          <p:cNvPr id="224259" name="Rectangle 3"/>
          <p:cNvSpPr>
            <a:spLocks noGrp="1" noChangeArrowheads="1"/>
          </p:cNvSpPr>
          <p:nvPr>
            <p:ph type="body" idx="1"/>
          </p:nvPr>
        </p:nvSpPr>
        <p:spPr>
          <a:xfrm>
            <a:off x="755650" y="1981200"/>
            <a:ext cx="7854950" cy="4114800"/>
          </a:xfrm>
        </p:spPr>
        <p:txBody>
          <a:bodyPr/>
          <a:lstStyle/>
          <a:p>
            <a:pPr lvl="1">
              <a:buFontTx/>
              <a:buNone/>
            </a:pPr>
            <a:r>
              <a:rPr lang="fr-FR" sz="3200">
                <a:solidFill>
                  <a:schemeClr val="folHlink"/>
                </a:solidFill>
              </a:rPr>
              <a:t>Pour les générations postérieures à 1938, l’écart est observé parmi les prestataires partis en retraite avant 65 ans. Il va donc évoluer lorsque l’ensemble des assurés de ces générations auront liquidé leur pension.</a:t>
            </a:r>
          </a:p>
          <a:p>
            <a:endParaRPr lang="fr-FR"/>
          </a:p>
        </p:txBody>
      </p:sp>
      <p:pic>
        <p:nvPicPr>
          <p:cNvPr id="22426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24259">
                                            <p:txEl>
                                              <p:pRg st="0" end="0"/>
                                            </p:txEl>
                                          </p:spTgt>
                                        </p:tgtEl>
                                        <p:attrNameLst>
                                          <p:attrName>style.visibility</p:attrName>
                                        </p:attrNameLst>
                                      </p:cBhvr>
                                      <p:to>
                                        <p:strVal val="visible"/>
                                      </p:to>
                                    </p:set>
                                    <p:anim calcmode="lin" valueType="num">
                                      <p:cBhvr>
                                        <p:cTn id="7" dur="500" fill="hold"/>
                                        <p:tgtEl>
                                          <p:spTgt spid="22425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425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242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6A52DAFC-0AD5-4950-98CB-6AD90F371034}" type="slidenum">
              <a:rPr lang="fr-FR"/>
              <a:pPr/>
              <a:t>13</a:t>
            </a:fld>
            <a:endParaRPr lang="fr-FR"/>
          </a:p>
        </p:txBody>
      </p:sp>
      <p:sp>
        <p:nvSpPr>
          <p:cNvPr id="157698" name="Rectangle 2"/>
          <p:cNvSpPr>
            <a:spLocks noGrp="1" noChangeArrowheads="1"/>
          </p:cNvSpPr>
          <p:nvPr>
            <p:ph type="title"/>
          </p:nvPr>
        </p:nvSpPr>
        <p:spPr/>
        <p:txBody>
          <a:bodyPr/>
          <a:lstStyle/>
          <a:p>
            <a:r>
              <a:rPr lang="fr-FR" sz="3200" u="sng">
                <a:solidFill>
                  <a:schemeClr val="folHlink"/>
                </a:solidFill>
              </a:rPr>
              <a:t>3-Un effet différent selon les niveaux de pension</a:t>
            </a:r>
          </a:p>
        </p:txBody>
      </p:sp>
      <p:sp>
        <p:nvSpPr>
          <p:cNvPr id="157699" name="Rectangle 3"/>
          <p:cNvSpPr>
            <a:spLocks noGrp="1" noChangeArrowheads="1"/>
          </p:cNvSpPr>
          <p:nvPr>
            <p:ph type="body" idx="1"/>
          </p:nvPr>
        </p:nvSpPr>
        <p:spPr/>
        <p:txBody>
          <a:bodyPr/>
          <a:lstStyle/>
          <a:p>
            <a:r>
              <a:rPr lang="fr-FR">
                <a:solidFill>
                  <a:schemeClr val="folHlink"/>
                </a:solidFill>
              </a:rPr>
              <a:t>La réforme pèse plus fréquemment sur les retraités ayant les pensions les plus élevées, mais dans une ampleur moindre que pour ceux disposant des plus faibles pensions.</a:t>
            </a:r>
          </a:p>
          <a:p>
            <a:endParaRPr lang="fr-FR">
              <a:solidFill>
                <a:schemeClr val="folHlink"/>
              </a:solidFill>
            </a:endParaRPr>
          </a:p>
        </p:txBody>
      </p:sp>
      <p:pic>
        <p:nvPicPr>
          <p:cNvPr id="15770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57698"/>
                                        </p:tgtEl>
                                        <p:attrNameLst>
                                          <p:attrName>style.visibility</p:attrName>
                                        </p:attrNameLst>
                                      </p:cBhvr>
                                      <p:to>
                                        <p:strVal val="visible"/>
                                      </p:to>
                                    </p:set>
                                    <p:anim calcmode="lin" valueType="num">
                                      <p:cBhvr>
                                        <p:cTn id="7" dur="500" fill="hold"/>
                                        <p:tgtEl>
                                          <p:spTgt spid="157698"/>
                                        </p:tgtEl>
                                        <p:attrNameLst>
                                          <p:attrName>ppt_w</p:attrName>
                                        </p:attrNameLst>
                                      </p:cBhvr>
                                      <p:tavLst>
                                        <p:tav tm="0">
                                          <p:val>
                                            <p:fltVal val="0"/>
                                          </p:val>
                                        </p:tav>
                                        <p:tav tm="100000">
                                          <p:val>
                                            <p:strVal val="#ppt_w"/>
                                          </p:val>
                                        </p:tav>
                                      </p:tavLst>
                                    </p:anim>
                                    <p:anim calcmode="lin" valueType="num">
                                      <p:cBhvr>
                                        <p:cTn id="8" dur="500" fill="hold"/>
                                        <p:tgtEl>
                                          <p:spTgt spid="15769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157699">
                                            <p:txEl>
                                              <p:pRg st="0" end="0"/>
                                            </p:txEl>
                                          </p:spTgt>
                                        </p:tgtEl>
                                        <p:attrNameLst>
                                          <p:attrName>style.visibility</p:attrName>
                                        </p:attrNameLst>
                                      </p:cBhvr>
                                      <p:to>
                                        <p:strVal val="visible"/>
                                      </p:to>
                                    </p:set>
                                    <p:anim calcmode="lin" valueType="num">
                                      <p:cBhvr>
                                        <p:cTn id="13" dur="500" fill="hold"/>
                                        <p:tgtEl>
                                          <p:spTgt spid="15769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57699">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1576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 name="Espace réservé du numéro de diapositive 5"/>
          <p:cNvSpPr>
            <a:spLocks noGrp="1"/>
          </p:cNvSpPr>
          <p:nvPr>
            <p:ph type="sldNum" sz="quarter" idx="12"/>
          </p:nvPr>
        </p:nvSpPr>
        <p:spPr/>
        <p:txBody>
          <a:bodyPr/>
          <a:lstStyle/>
          <a:p>
            <a:fld id="{57630549-9BC1-47EE-B225-CF5BB7C3B955}" type="slidenum">
              <a:rPr lang="fr-FR"/>
              <a:pPr/>
              <a:t>14</a:t>
            </a:fld>
            <a:endParaRPr lang="fr-FR"/>
          </a:p>
        </p:txBody>
      </p:sp>
      <p:sp>
        <p:nvSpPr>
          <p:cNvPr id="160770" name="Rectangle 2"/>
          <p:cNvSpPr>
            <a:spLocks noGrp="1" noChangeArrowheads="1"/>
          </p:cNvSpPr>
          <p:nvPr>
            <p:ph type="title"/>
          </p:nvPr>
        </p:nvSpPr>
        <p:spPr>
          <a:xfrm>
            <a:off x="1066800" y="304800"/>
            <a:ext cx="7543800" cy="820738"/>
          </a:xfrm>
        </p:spPr>
        <p:txBody>
          <a:bodyPr/>
          <a:lstStyle/>
          <a:p>
            <a:r>
              <a:rPr lang="fr-FR" sz="2400">
                <a:solidFill>
                  <a:schemeClr val="folHlink"/>
                </a:solidFill>
              </a:rPr>
              <a:t>4- </a:t>
            </a:r>
            <a:r>
              <a:rPr lang="fr-FR" sz="2400" u="sng">
                <a:solidFill>
                  <a:schemeClr val="folHlink"/>
                </a:solidFill>
                <a:effectLst/>
              </a:rPr>
              <a:t>Décomposition des effets de la réforme 1993 par paramètres de calcul, illustration faite sur la génération 1938</a:t>
            </a:r>
          </a:p>
        </p:txBody>
      </p:sp>
      <p:graphicFrame>
        <p:nvGraphicFramePr>
          <p:cNvPr id="160827" name="Group 59"/>
          <p:cNvGraphicFramePr>
            <a:graphicFrameLocks noGrp="1"/>
          </p:cNvGraphicFramePr>
          <p:nvPr>
            <p:ph type="tbl" idx="1"/>
          </p:nvPr>
        </p:nvGraphicFramePr>
        <p:xfrm>
          <a:off x="250825" y="1628775"/>
          <a:ext cx="8569325" cy="4956175"/>
        </p:xfrm>
        <a:graphic>
          <a:graphicData uri="http://schemas.openxmlformats.org/drawingml/2006/table">
            <a:tbl>
              <a:tblPr/>
              <a:tblGrid>
                <a:gridCol w="2141538"/>
                <a:gridCol w="2144712"/>
                <a:gridCol w="2141538"/>
                <a:gridCol w="2141537"/>
              </a:tblGrid>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6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HOMMES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6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FEMMES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6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Ensemble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200" b="1" i="0" u="none" strike="noStrike" cap="none" normalizeH="0" baseline="0" smtClean="0">
                          <a:ln>
                            <a:noFill/>
                          </a:ln>
                          <a:solidFill>
                            <a:srgbClr val="FF66FF"/>
                          </a:solidFill>
                          <a:effectLst>
                            <a:outerShdw blurRad="38100" dist="38100" dir="2700000" algn="tl">
                              <a:srgbClr val="000000"/>
                            </a:outerShdw>
                          </a:effectLst>
                          <a:latin typeface="Tahoma" pitchFamily="34" charset="0"/>
                        </a:rPr>
                        <a:t>Part des prestataires dont le taux est moindre avec la réforme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20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200" b="1" i="0" u="none" strike="noStrike" cap="none" normalizeH="0" baseline="0" smtClean="0">
                          <a:ln>
                            <a:noFill/>
                          </a:ln>
                          <a:solidFill>
                            <a:srgbClr val="FF66FF"/>
                          </a:solidFill>
                          <a:effectLst>
                            <a:outerShdw blurRad="38100" dist="38100" dir="2700000" algn="tl">
                              <a:srgbClr val="000000"/>
                            </a:outerShdw>
                          </a:effectLst>
                          <a:latin typeface="Tahoma" pitchFamily="34" charset="0"/>
                        </a:rPr>
                        <a:t>Part des prestataires dont le nombre d’années de salaires retenus dans le SAM est plus élevé avec la réforme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80 %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75 %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77 %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200" b="1" i="0" u="none" strike="noStrike" cap="none" normalizeH="0" baseline="0" smtClean="0">
                          <a:ln>
                            <a:noFill/>
                          </a:ln>
                          <a:solidFill>
                            <a:srgbClr val="FF66FF"/>
                          </a:solidFill>
                          <a:effectLst>
                            <a:outerShdw blurRad="38100" dist="38100" dir="2700000" algn="tl">
                              <a:srgbClr val="000000"/>
                            </a:outerShdw>
                          </a:effectLst>
                          <a:latin typeface="Tahoma" pitchFamily="34" charset="0"/>
                        </a:rPr>
                        <a:t>Part des prestataires dont le SAM est moindre avec la réforme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100 %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100 %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100 %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200" b="1" i="0" u="none" strike="noStrike" cap="none" normalizeH="0" baseline="0" smtClean="0">
                          <a:ln>
                            <a:noFill/>
                          </a:ln>
                          <a:solidFill>
                            <a:srgbClr val="FF66FF"/>
                          </a:solidFill>
                          <a:effectLst>
                            <a:outerShdw blurRad="38100" dist="38100" dir="2700000" algn="tl">
                              <a:srgbClr val="000000"/>
                            </a:outerShdw>
                          </a:effectLst>
                          <a:latin typeface="Tahoma" pitchFamily="34" charset="0"/>
                        </a:rPr>
                        <a:t>Moyenne des variations relatives de SAM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- 10,1 %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-13,4 %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-11,7 %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200" b="1" i="0" u="none" strike="noStrike" cap="none" normalizeH="0" baseline="0" smtClean="0">
                          <a:ln>
                            <a:noFill/>
                          </a:ln>
                          <a:solidFill>
                            <a:srgbClr val="FF66FF"/>
                          </a:solidFill>
                          <a:effectLst>
                            <a:outerShdw blurRad="38100" dist="38100" dir="2700000" algn="tl">
                              <a:srgbClr val="000000"/>
                            </a:outerShdw>
                          </a:effectLst>
                          <a:latin typeface="Tahoma" pitchFamily="34" charset="0"/>
                        </a:rPr>
                        <a:t>Part des prestataires qui perdent le bénéfice du minimum contributif avec la réforme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0,5 %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0,5 %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0,5 %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200" b="1" i="0" u="none" strike="noStrike" cap="none" normalizeH="0" baseline="0" smtClean="0">
                          <a:ln>
                            <a:noFill/>
                          </a:ln>
                          <a:solidFill>
                            <a:srgbClr val="FF66FF"/>
                          </a:solidFill>
                          <a:effectLst>
                            <a:outerShdw blurRad="38100" dist="38100" dir="2700000" algn="tl">
                              <a:srgbClr val="000000"/>
                            </a:outerShdw>
                          </a:effectLst>
                          <a:latin typeface="Tahoma" pitchFamily="34" charset="0"/>
                        </a:rPr>
                        <a:t>Part des prestataires dont la pension est identique grâce au minimum contributif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21 %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53 %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37 %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60813" name="Picture 45"/>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0770"/>
                                        </p:tgtEl>
                                        <p:attrNameLst>
                                          <p:attrName>style.visibility</p:attrName>
                                        </p:attrNameLst>
                                      </p:cBhvr>
                                      <p:to>
                                        <p:strVal val="visible"/>
                                      </p:to>
                                    </p:set>
                                    <p:anim calcmode="lin" valueType="num">
                                      <p:cBhvr>
                                        <p:cTn id="7" dur="500" fill="hold"/>
                                        <p:tgtEl>
                                          <p:spTgt spid="160770"/>
                                        </p:tgtEl>
                                        <p:attrNameLst>
                                          <p:attrName>ppt_w</p:attrName>
                                        </p:attrNameLst>
                                      </p:cBhvr>
                                      <p:tavLst>
                                        <p:tav tm="0">
                                          <p:val>
                                            <p:fltVal val="0"/>
                                          </p:val>
                                        </p:tav>
                                        <p:tav tm="100000">
                                          <p:val>
                                            <p:strVal val="#ppt_w"/>
                                          </p:val>
                                        </p:tav>
                                      </p:tavLst>
                                    </p:anim>
                                    <p:anim calcmode="lin" valueType="num">
                                      <p:cBhvr>
                                        <p:cTn id="8" dur="500" fill="hold"/>
                                        <p:tgtEl>
                                          <p:spTgt spid="16077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160827"/>
                                        </p:tgtEl>
                                        <p:attrNameLst>
                                          <p:attrName>style.visibility</p:attrName>
                                        </p:attrNameLst>
                                      </p:cBhvr>
                                      <p:to>
                                        <p:strVal val="visible"/>
                                      </p:to>
                                    </p:set>
                                    <p:animEffect transition="in" filter="checkerboard(across)">
                                      <p:cBhvr>
                                        <p:cTn id="13" dur="500"/>
                                        <p:tgtEl>
                                          <p:spTgt spid="160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E42F9FA2-8A61-4DD4-B9BF-0FE7D716B25A}" type="slidenum">
              <a:rPr lang="fr-FR"/>
              <a:pPr/>
              <a:t>15</a:t>
            </a:fld>
            <a:endParaRPr lang="fr-FR"/>
          </a:p>
        </p:txBody>
      </p:sp>
      <p:sp>
        <p:nvSpPr>
          <p:cNvPr id="161795" name="Rectangle 3"/>
          <p:cNvSpPr>
            <a:spLocks noGrp="1" noChangeArrowheads="1"/>
          </p:cNvSpPr>
          <p:nvPr>
            <p:ph type="body" idx="1"/>
          </p:nvPr>
        </p:nvSpPr>
        <p:spPr>
          <a:xfrm>
            <a:off x="1066800" y="1700213"/>
            <a:ext cx="7543800" cy="4395787"/>
          </a:xfrm>
        </p:spPr>
        <p:txBody>
          <a:bodyPr/>
          <a:lstStyle/>
          <a:p>
            <a:r>
              <a:rPr lang="fr-FR" sz="2800">
                <a:solidFill>
                  <a:schemeClr val="folHlink"/>
                </a:solidFill>
              </a:rPr>
              <a:t>La modification des paramètres de calcul du SAM a eu des répercussions importantes.</a:t>
            </a:r>
          </a:p>
          <a:p>
            <a:pPr>
              <a:buFont typeface="Wingdings" pitchFamily="2" charset="2"/>
              <a:buNone/>
            </a:pPr>
            <a:r>
              <a:rPr lang="fr-FR" sz="2800">
                <a:solidFill>
                  <a:schemeClr val="folHlink"/>
                </a:solidFill>
              </a:rPr>
              <a:t> </a:t>
            </a:r>
          </a:p>
          <a:p>
            <a:r>
              <a:rPr lang="fr-FR" sz="2800">
                <a:solidFill>
                  <a:schemeClr val="folHlink"/>
                </a:solidFill>
                <a:effectLst/>
              </a:rPr>
              <a:t>Pour 80 % des hommes et 75 % des femmes de la génération 1938, le nombre de salaires annuels retenus pour le calcul du Sam augmente, entraînant de ce fait la diminution de ce dernier.</a:t>
            </a:r>
          </a:p>
        </p:txBody>
      </p:sp>
      <p:pic>
        <p:nvPicPr>
          <p:cNvPr id="16179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anim calcmode="lin" valueType="num">
                                      <p:cBhvr>
                                        <p:cTn id="7" dur="500" fill="hold"/>
                                        <p:tgtEl>
                                          <p:spTgt spid="16179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179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1795">
                                            <p:txEl>
                                              <p:pRg st="1" end="1"/>
                                            </p:txEl>
                                          </p:spTgt>
                                        </p:tgtEl>
                                        <p:attrNameLst>
                                          <p:attrName>style.visibility</p:attrName>
                                        </p:attrNameLst>
                                      </p:cBhvr>
                                      <p:to>
                                        <p:strVal val="visible"/>
                                      </p:to>
                                    </p:set>
                                    <p:anim calcmode="lin" valueType="num">
                                      <p:cBhvr>
                                        <p:cTn id="13" dur="500" fill="hold"/>
                                        <p:tgtEl>
                                          <p:spTgt spid="16179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6179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1795">
                                            <p:txEl>
                                              <p:pRg st="2" end="2"/>
                                            </p:txEl>
                                          </p:spTgt>
                                        </p:tgtEl>
                                        <p:attrNameLst>
                                          <p:attrName>style.visibility</p:attrName>
                                        </p:attrNameLst>
                                      </p:cBhvr>
                                      <p:to>
                                        <p:strVal val="visible"/>
                                      </p:to>
                                    </p:set>
                                    <p:anim calcmode="lin" valueType="num">
                                      <p:cBhvr>
                                        <p:cTn id="19" dur="500" fill="hold"/>
                                        <p:tgtEl>
                                          <p:spTgt spid="16179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6179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8926702-7BDA-4A4F-ADDE-47304F2A50C4}" type="slidenum">
              <a:rPr lang="fr-FR"/>
              <a:pPr/>
              <a:t>16</a:t>
            </a:fld>
            <a:endParaRPr lang="fr-FR"/>
          </a:p>
        </p:txBody>
      </p:sp>
      <p:sp>
        <p:nvSpPr>
          <p:cNvPr id="162819" name="Rectangle 3"/>
          <p:cNvSpPr>
            <a:spLocks noGrp="1" noChangeArrowheads="1"/>
          </p:cNvSpPr>
          <p:nvPr>
            <p:ph type="body" idx="1"/>
          </p:nvPr>
        </p:nvSpPr>
        <p:spPr>
          <a:xfrm>
            <a:off x="1066800" y="908050"/>
            <a:ext cx="7543800" cy="5187950"/>
          </a:xfrm>
        </p:spPr>
        <p:txBody>
          <a:bodyPr/>
          <a:lstStyle/>
          <a:p>
            <a:endParaRPr lang="fr-FR">
              <a:solidFill>
                <a:schemeClr val="folHlink"/>
              </a:solidFill>
            </a:endParaRPr>
          </a:p>
          <a:p>
            <a:endParaRPr lang="fr-FR">
              <a:solidFill>
                <a:schemeClr val="folHlink"/>
              </a:solidFill>
            </a:endParaRPr>
          </a:p>
          <a:p>
            <a:r>
              <a:rPr lang="fr-FR">
                <a:solidFill>
                  <a:schemeClr val="folHlink"/>
                </a:solidFill>
              </a:rPr>
              <a:t>L’effet est accentué par la modification du coefficient de revalorisation des salaires, qui concerne l’ensemble des assurés, quelque soit le nombre de salaires d’activité reportés à leur compte.</a:t>
            </a:r>
          </a:p>
        </p:txBody>
      </p:sp>
      <p:pic>
        <p:nvPicPr>
          <p:cNvPr id="16282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2819">
                                            <p:txEl>
                                              <p:pRg st="2" end="2"/>
                                            </p:txEl>
                                          </p:spTgt>
                                        </p:tgtEl>
                                        <p:attrNameLst>
                                          <p:attrName>style.visibility</p:attrName>
                                        </p:attrNameLst>
                                      </p:cBhvr>
                                      <p:to>
                                        <p:strVal val="visible"/>
                                      </p:to>
                                    </p:set>
                                    <p:anim calcmode="lin" valueType="num">
                                      <p:cBhvr>
                                        <p:cTn id="7" dur="500" fill="hold"/>
                                        <p:tgtEl>
                                          <p:spTgt spid="162819">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162819">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8E05EA8-241E-451E-8115-769A4F1D6255}" type="slidenum">
              <a:rPr lang="fr-FR"/>
              <a:pPr/>
              <a:t>17</a:t>
            </a:fld>
            <a:endParaRPr lang="fr-FR"/>
          </a:p>
        </p:txBody>
      </p:sp>
      <p:sp>
        <p:nvSpPr>
          <p:cNvPr id="164867" name="Rectangle 3"/>
          <p:cNvSpPr>
            <a:spLocks noGrp="1" noChangeArrowheads="1"/>
          </p:cNvSpPr>
          <p:nvPr>
            <p:ph type="body" idx="1"/>
          </p:nvPr>
        </p:nvSpPr>
        <p:spPr>
          <a:xfrm>
            <a:off x="1042988" y="1916113"/>
            <a:ext cx="7567612" cy="4179887"/>
          </a:xfrm>
        </p:spPr>
        <p:txBody>
          <a:bodyPr/>
          <a:lstStyle/>
          <a:p>
            <a:r>
              <a:rPr lang="fr-FR">
                <a:solidFill>
                  <a:schemeClr val="folHlink"/>
                </a:solidFill>
              </a:rPr>
              <a:t>Les modifications de paramètres, notamment la baisse du SAM, n’entraînent pas systématiquement de diminution de la pension, du fait de l’existence du minimum contributif.</a:t>
            </a:r>
          </a:p>
        </p:txBody>
      </p:sp>
      <p:pic>
        <p:nvPicPr>
          <p:cNvPr id="164868"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 calcmode="lin" valueType="num">
                                      <p:cBhvr>
                                        <p:cTn id="7" dur="500" fill="hold"/>
                                        <p:tgtEl>
                                          <p:spTgt spid="1648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486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A6FB2DDD-CDCD-4681-B14C-94CF8B5EE3E2}" type="slidenum">
              <a:rPr lang="fr-FR"/>
              <a:pPr/>
              <a:t>18</a:t>
            </a:fld>
            <a:endParaRPr lang="fr-FR"/>
          </a:p>
        </p:txBody>
      </p:sp>
      <p:sp>
        <p:nvSpPr>
          <p:cNvPr id="165890" name="Rectangle 2"/>
          <p:cNvSpPr>
            <a:spLocks noGrp="1" noChangeArrowheads="1"/>
          </p:cNvSpPr>
          <p:nvPr>
            <p:ph type="title"/>
          </p:nvPr>
        </p:nvSpPr>
        <p:spPr/>
        <p:txBody>
          <a:bodyPr/>
          <a:lstStyle/>
          <a:p>
            <a:r>
              <a:rPr lang="fr-FR" sz="3600" b="0" i="1" u="sng">
                <a:solidFill>
                  <a:schemeClr val="hlink"/>
                </a:solidFill>
              </a:rPr>
              <a:t>B) Effet « indexation » et effets cumulés</a:t>
            </a:r>
          </a:p>
        </p:txBody>
      </p:sp>
      <p:sp>
        <p:nvSpPr>
          <p:cNvPr id="165891" name="Rectangle 3"/>
          <p:cNvSpPr>
            <a:spLocks noGrp="1" noChangeArrowheads="1"/>
          </p:cNvSpPr>
          <p:nvPr>
            <p:ph type="body" idx="1"/>
          </p:nvPr>
        </p:nvSpPr>
        <p:spPr/>
        <p:txBody>
          <a:bodyPr/>
          <a:lstStyle/>
          <a:p>
            <a:pPr>
              <a:lnSpc>
                <a:spcPct val="90000"/>
              </a:lnSpc>
            </a:pPr>
            <a:r>
              <a:rPr lang="fr-FR" sz="2800">
                <a:solidFill>
                  <a:schemeClr val="folHlink"/>
                </a:solidFill>
              </a:rPr>
              <a:t>Pour l’ensemble des retraités, l’incidence de la réforme est à présent mesurée sur les pensions versées en 2003.</a:t>
            </a:r>
          </a:p>
          <a:p>
            <a:pPr>
              <a:lnSpc>
                <a:spcPct val="90000"/>
              </a:lnSpc>
            </a:pPr>
            <a:r>
              <a:rPr lang="fr-FR" sz="2800">
                <a:solidFill>
                  <a:schemeClr val="folHlink"/>
                </a:solidFill>
              </a:rPr>
              <a:t>Pour les retraités débutant entre 1994 et 2003, l’effet de la réforme de 1993 englobe un effet « paramètre de calcul » et un effet « indexation ».</a:t>
            </a:r>
          </a:p>
          <a:p>
            <a:pPr>
              <a:lnSpc>
                <a:spcPct val="90000"/>
              </a:lnSpc>
            </a:pPr>
            <a:r>
              <a:rPr lang="fr-FR" sz="2800">
                <a:solidFill>
                  <a:schemeClr val="folHlink"/>
                </a:solidFill>
              </a:rPr>
              <a:t>Pour les assurés ayant demandé leur retraite avant 1993, seul l’effet « indexation » joue.</a:t>
            </a:r>
          </a:p>
        </p:txBody>
      </p:sp>
      <p:pic>
        <p:nvPicPr>
          <p:cNvPr id="16589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65890"/>
                                        </p:tgtEl>
                                        <p:attrNameLst>
                                          <p:attrName>style.visibility</p:attrName>
                                        </p:attrNameLst>
                                      </p:cBhvr>
                                      <p:to>
                                        <p:strVal val="visible"/>
                                      </p:to>
                                    </p:set>
                                    <p:anim calcmode="lin" valueType="num">
                                      <p:cBhvr>
                                        <p:cTn id="7" dur="500" fill="hold"/>
                                        <p:tgtEl>
                                          <p:spTgt spid="165890"/>
                                        </p:tgtEl>
                                        <p:attrNameLst>
                                          <p:attrName>ppt_w</p:attrName>
                                        </p:attrNameLst>
                                      </p:cBhvr>
                                      <p:tavLst>
                                        <p:tav tm="0">
                                          <p:val>
                                            <p:fltVal val="0"/>
                                          </p:val>
                                        </p:tav>
                                        <p:tav tm="100000">
                                          <p:val>
                                            <p:strVal val="#ppt_w"/>
                                          </p:val>
                                        </p:tav>
                                      </p:tavLst>
                                    </p:anim>
                                    <p:anim calcmode="lin" valueType="num">
                                      <p:cBhvr>
                                        <p:cTn id="8" dur="500" fill="hold"/>
                                        <p:tgtEl>
                                          <p:spTgt spid="16589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5891">
                                            <p:txEl>
                                              <p:pRg st="0" end="0"/>
                                            </p:txEl>
                                          </p:spTgt>
                                        </p:tgtEl>
                                        <p:attrNameLst>
                                          <p:attrName>style.visibility</p:attrName>
                                        </p:attrNameLst>
                                      </p:cBhvr>
                                      <p:to>
                                        <p:strVal val="visible"/>
                                      </p:to>
                                    </p:set>
                                    <p:anim calcmode="lin" valueType="num">
                                      <p:cBhvr>
                                        <p:cTn id="13" dur="500" fill="hold"/>
                                        <p:tgtEl>
                                          <p:spTgt spid="16589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6589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5891">
                                            <p:txEl>
                                              <p:pRg st="1" end="1"/>
                                            </p:txEl>
                                          </p:spTgt>
                                        </p:tgtEl>
                                        <p:attrNameLst>
                                          <p:attrName>style.visibility</p:attrName>
                                        </p:attrNameLst>
                                      </p:cBhvr>
                                      <p:to>
                                        <p:strVal val="visible"/>
                                      </p:to>
                                    </p:set>
                                    <p:anim calcmode="lin" valueType="num">
                                      <p:cBhvr>
                                        <p:cTn id="19" dur="500" fill="hold"/>
                                        <p:tgtEl>
                                          <p:spTgt spid="16589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6589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5891">
                                            <p:txEl>
                                              <p:pRg st="2" end="2"/>
                                            </p:txEl>
                                          </p:spTgt>
                                        </p:tgtEl>
                                        <p:attrNameLst>
                                          <p:attrName>style.visibility</p:attrName>
                                        </p:attrNameLst>
                                      </p:cBhvr>
                                      <p:to>
                                        <p:strVal val="visible"/>
                                      </p:to>
                                    </p:set>
                                    <p:anim calcmode="lin" valueType="num">
                                      <p:cBhvr>
                                        <p:cTn id="25" dur="500" fill="hold"/>
                                        <p:tgtEl>
                                          <p:spTgt spid="16589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65891">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0" grpId="0"/>
      <p:bldP spid="16589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8C214C2E-CEE4-461A-A539-6B19E3A2BAD6}" type="slidenum">
              <a:rPr lang="fr-FR"/>
              <a:pPr/>
              <a:t>19</a:t>
            </a:fld>
            <a:endParaRPr lang="fr-FR"/>
          </a:p>
        </p:txBody>
      </p:sp>
      <p:sp>
        <p:nvSpPr>
          <p:cNvPr id="166914" name="Rectangle 2"/>
          <p:cNvSpPr>
            <a:spLocks noGrp="1" noChangeArrowheads="1"/>
          </p:cNvSpPr>
          <p:nvPr>
            <p:ph type="title"/>
          </p:nvPr>
        </p:nvSpPr>
        <p:spPr/>
        <p:txBody>
          <a:bodyPr/>
          <a:lstStyle/>
          <a:p>
            <a:r>
              <a:rPr lang="fr-FR" sz="3200">
                <a:solidFill>
                  <a:schemeClr val="folHlink"/>
                </a:solidFill>
              </a:rPr>
              <a:t>1-Un effet « revalorisation » croissant avec les années de versement</a:t>
            </a:r>
          </a:p>
        </p:txBody>
      </p:sp>
      <p:sp>
        <p:nvSpPr>
          <p:cNvPr id="166915" name="Rectangle 3"/>
          <p:cNvSpPr>
            <a:spLocks noGrp="1" noChangeArrowheads="1"/>
          </p:cNvSpPr>
          <p:nvPr>
            <p:ph type="body" idx="1"/>
          </p:nvPr>
        </p:nvSpPr>
        <p:spPr>
          <a:xfrm>
            <a:off x="971550" y="2420938"/>
            <a:ext cx="7543800" cy="4114800"/>
          </a:xfrm>
        </p:spPr>
        <p:txBody>
          <a:bodyPr/>
          <a:lstStyle/>
          <a:p>
            <a:pPr>
              <a:lnSpc>
                <a:spcPct val="80000"/>
              </a:lnSpc>
            </a:pPr>
            <a:r>
              <a:rPr lang="fr-FR" sz="2800">
                <a:solidFill>
                  <a:schemeClr val="folHlink"/>
                </a:solidFill>
              </a:rPr>
              <a:t>Les effets « paramètres » induisent une variation de pension de l’ordre de – 5,7 % pour les retraités ayant liquidé entre 1994 et 2003. A la longue, l’incidence cumulée des effets « paramètres » et « indexation » aboutit à une variation de pension de   </a:t>
            </a:r>
          </a:p>
          <a:p>
            <a:pPr>
              <a:lnSpc>
                <a:spcPct val="80000"/>
              </a:lnSpc>
              <a:buFont typeface="Wingdings" pitchFamily="2" charset="2"/>
              <a:buNone/>
            </a:pPr>
            <a:r>
              <a:rPr lang="fr-FR" sz="2800">
                <a:solidFill>
                  <a:schemeClr val="folHlink"/>
                </a:solidFill>
              </a:rPr>
              <a:t>    – 9,1 %</a:t>
            </a:r>
          </a:p>
        </p:txBody>
      </p:sp>
      <p:pic>
        <p:nvPicPr>
          <p:cNvPr id="16691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66914"/>
                                        </p:tgtEl>
                                        <p:attrNameLst>
                                          <p:attrName>style.visibility</p:attrName>
                                        </p:attrNameLst>
                                      </p:cBhvr>
                                      <p:to>
                                        <p:strVal val="visible"/>
                                      </p:to>
                                    </p:set>
                                    <p:anim calcmode="lin" valueType="num">
                                      <p:cBhvr>
                                        <p:cTn id="7" dur="500" fill="hold"/>
                                        <p:tgtEl>
                                          <p:spTgt spid="166914"/>
                                        </p:tgtEl>
                                        <p:attrNameLst>
                                          <p:attrName>ppt_w</p:attrName>
                                        </p:attrNameLst>
                                      </p:cBhvr>
                                      <p:tavLst>
                                        <p:tav tm="0">
                                          <p:val>
                                            <p:fltVal val="0"/>
                                          </p:val>
                                        </p:tav>
                                        <p:tav tm="100000">
                                          <p:val>
                                            <p:strVal val="#ppt_w"/>
                                          </p:val>
                                        </p:tav>
                                      </p:tavLst>
                                    </p:anim>
                                    <p:anim calcmode="lin" valueType="num">
                                      <p:cBhvr>
                                        <p:cTn id="8" dur="500" fill="hold"/>
                                        <p:tgtEl>
                                          <p:spTgt spid="16691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166915">
                                            <p:txEl>
                                              <p:pRg st="0" end="0"/>
                                            </p:txEl>
                                          </p:spTgt>
                                        </p:tgtEl>
                                        <p:attrNameLst>
                                          <p:attrName>style.visibility</p:attrName>
                                        </p:attrNameLst>
                                      </p:cBhvr>
                                      <p:to>
                                        <p:strVal val="visible"/>
                                      </p:to>
                                    </p:set>
                                    <p:anim calcmode="lin" valueType="num">
                                      <p:cBhvr>
                                        <p:cTn id="13" dur="500" fill="hold"/>
                                        <p:tgtEl>
                                          <p:spTgt spid="16691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66915">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166915">
                                            <p:txEl>
                                              <p:pRg st="0" end="0"/>
                                            </p:txEl>
                                          </p:spTgt>
                                        </p:tgtEl>
                                      </p:cBhvr>
                                    </p:animEffect>
                                  </p:childTnLst>
                                </p:cTn>
                              </p:par>
                              <p:par>
                                <p:cTn id="16" presetID="53" presetClass="entr" presetSubtype="0" fill="hold" nodeType="withEffect">
                                  <p:stCondLst>
                                    <p:cond delay="0"/>
                                  </p:stCondLst>
                                  <p:childTnLst>
                                    <p:set>
                                      <p:cBhvr>
                                        <p:cTn id="17" dur="1" fill="hold">
                                          <p:stCondLst>
                                            <p:cond delay="0"/>
                                          </p:stCondLst>
                                        </p:cTn>
                                        <p:tgtEl>
                                          <p:spTgt spid="166915">
                                            <p:txEl>
                                              <p:pRg st="1" end="1"/>
                                            </p:txEl>
                                          </p:spTgt>
                                        </p:tgtEl>
                                        <p:attrNameLst>
                                          <p:attrName>style.visibility</p:attrName>
                                        </p:attrNameLst>
                                      </p:cBhvr>
                                      <p:to>
                                        <p:strVal val="visible"/>
                                      </p:to>
                                    </p:set>
                                    <p:anim calcmode="lin" valueType="num">
                                      <p:cBhvr>
                                        <p:cTn id="18" dur="500" fill="hold"/>
                                        <p:tgtEl>
                                          <p:spTgt spid="166915">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66915">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1669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20"/>
          <p:cNvSpPr>
            <a:spLocks noGrp="1" noChangeArrowheads="1"/>
          </p:cNvSpPr>
          <p:nvPr>
            <p:ph type="sldNum" sz="quarter" idx="4"/>
          </p:nvPr>
        </p:nvSpPr>
        <p:spPr/>
        <p:txBody>
          <a:bodyPr/>
          <a:lstStyle/>
          <a:p>
            <a:fld id="{56AB1EEB-1246-4196-8CCD-89B44557D558}" type="slidenum">
              <a:rPr lang="fr-FR"/>
              <a:pPr/>
              <a:t>2</a:t>
            </a:fld>
            <a:endParaRPr lang="fr-FR"/>
          </a:p>
        </p:txBody>
      </p:sp>
      <p:sp>
        <p:nvSpPr>
          <p:cNvPr id="139266" name="Rectangle 2"/>
          <p:cNvSpPr>
            <a:spLocks noGrp="1" noChangeArrowheads="1"/>
          </p:cNvSpPr>
          <p:nvPr>
            <p:ph type="ctrTitle"/>
          </p:nvPr>
        </p:nvSpPr>
        <p:spPr>
          <a:xfrm>
            <a:off x="971550" y="333375"/>
            <a:ext cx="7086600" cy="1431925"/>
          </a:xfrm>
        </p:spPr>
        <p:txBody>
          <a:bodyPr/>
          <a:lstStyle/>
          <a:p>
            <a:r>
              <a:rPr lang="fr-FR" b="0" u="sng">
                <a:solidFill>
                  <a:srgbClr val="FF66FF"/>
                </a:solidFill>
              </a:rPr>
              <a:t>I-PRESENTATION DE LA  REFORME DE 1993</a:t>
            </a:r>
          </a:p>
        </p:txBody>
      </p:sp>
      <p:pic>
        <p:nvPicPr>
          <p:cNvPr id="139268"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
        <p:nvSpPr>
          <p:cNvPr id="139270" name="Rectangle 6"/>
          <p:cNvSpPr>
            <a:spLocks noChangeArrowheads="1"/>
          </p:cNvSpPr>
          <p:nvPr/>
        </p:nvSpPr>
        <p:spPr bwMode="auto">
          <a:xfrm>
            <a:off x="755650" y="2276475"/>
            <a:ext cx="7920038" cy="2773363"/>
          </a:xfrm>
          <a:prstGeom prst="rect">
            <a:avLst/>
          </a:prstGeom>
          <a:noFill/>
          <a:ln w="9525">
            <a:noFill/>
            <a:miter lim="800000"/>
            <a:headEnd/>
            <a:tailEnd/>
          </a:ln>
          <a:effectLst/>
        </p:spPr>
        <p:txBody>
          <a:bodyPr>
            <a:spAutoFit/>
          </a:bodyPr>
          <a:lstStyle/>
          <a:p>
            <a:r>
              <a:rPr lang="fr-FR" b="0">
                <a:effectLst>
                  <a:outerShdw blurRad="38100" dist="38100" dir="2700000" algn="tl">
                    <a:srgbClr val="000000"/>
                  </a:outerShdw>
                </a:effectLst>
              </a:rPr>
              <a:t>La réforme des retraites de 1993 est mise en œuvre à partir du 1er janvier 1994. </a:t>
            </a:r>
          </a:p>
          <a:p>
            <a:r>
              <a:rPr lang="fr-FR" b="0">
                <a:effectLst>
                  <a:outerShdw blurRad="38100" dist="38100" dir="2700000" algn="tl">
                    <a:srgbClr val="000000"/>
                  </a:outerShdw>
                </a:effectLst>
              </a:rPr>
              <a:t>Une montée en charge progressive est prévue jusqu’en 2008.</a:t>
            </a:r>
          </a:p>
          <a:p>
            <a:pPr>
              <a:spcBef>
                <a:spcPct val="50000"/>
              </a:spcBef>
              <a:buClr>
                <a:schemeClr val="hlink"/>
              </a:buClr>
              <a:buSzPct val="70000"/>
              <a:buFont typeface="Wingdings" pitchFamily="2" charset="2"/>
              <a:buNone/>
            </a:pPr>
            <a:endParaRPr lang="fr-FR" b="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39266"/>
                                        </p:tgtEl>
                                        <p:attrNameLst>
                                          <p:attrName>style.visibility</p:attrName>
                                        </p:attrNameLst>
                                      </p:cBhvr>
                                      <p:to>
                                        <p:strVal val="visible"/>
                                      </p:to>
                                    </p:set>
                                    <p:anim calcmode="lin" valueType="num">
                                      <p:cBhvr>
                                        <p:cTn id="7" dur="500" fill="hold"/>
                                        <p:tgtEl>
                                          <p:spTgt spid="139266"/>
                                        </p:tgtEl>
                                        <p:attrNameLst>
                                          <p:attrName>ppt_w</p:attrName>
                                        </p:attrNameLst>
                                      </p:cBhvr>
                                      <p:tavLst>
                                        <p:tav tm="0">
                                          <p:val>
                                            <p:fltVal val="0"/>
                                          </p:val>
                                        </p:tav>
                                        <p:tav tm="100000">
                                          <p:val>
                                            <p:strVal val="#ppt_w"/>
                                          </p:val>
                                        </p:tav>
                                      </p:tavLst>
                                    </p:anim>
                                    <p:anim calcmode="lin" valueType="num">
                                      <p:cBhvr>
                                        <p:cTn id="8" dur="500" fill="hold"/>
                                        <p:tgtEl>
                                          <p:spTgt spid="139266"/>
                                        </p:tgtEl>
                                        <p:attrNameLst>
                                          <p:attrName>ppt_h</p:attrName>
                                        </p:attrNameLst>
                                      </p:cBhvr>
                                      <p:tavLst>
                                        <p:tav tm="0">
                                          <p:val>
                                            <p:fltVal val="0"/>
                                          </p:val>
                                        </p:tav>
                                        <p:tav tm="100000">
                                          <p:val>
                                            <p:strVal val="#ppt_h"/>
                                          </p:val>
                                        </p:tav>
                                      </p:tavLst>
                                    </p:anim>
                                    <p:animEffect transition="in" filter="fade">
                                      <p:cBhvr>
                                        <p:cTn id="9" dur="500"/>
                                        <p:tgtEl>
                                          <p:spTgt spid="13926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39270"/>
                                        </p:tgtEl>
                                        <p:attrNameLst>
                                          <p:attrName>style.visibility</p:attrName>
                                        </p:attrNameLst>
                                      </p:cBhvr>
                                      <p:to>
                                        <p:strVal val="visible"/>
                                      </p:to>
                                    </p:set>
                                    <p:anim calcmode="lin" valueType="num">
                                      <p:cBhvr>
                                        <p:cTn id="14" dur="500" fill="hold"/>
                                        <p:tgtEl>
                                          <p:spTgt spid="139270"/>
                                        </p:tgtEl>
                                        <p:attrNameLst>
                                          <p:attrName>ppt_w</p:attrName>
                                        </p:attrNameLst>
                                      </p:cBhvr>
                                      <p:tavLst>
                                        <p:tav tm="0">
                                          <p:val>
                                            <p:fltVal val="0"/>
                                          </p:val>
                                        </p:tav>
                                        <p:tav tm="100000">
                                          <p:val>
                                            <p:strVal val="#ppt_w"/>
                                          </p:val>
                                        </p:tav>
                                      </p:tavLst>
                                    </p:anim>
                                    <p:anim calcmode="lin" valueType="num">
                                      <p:cBhvr>
                                        <p:cTn id="15" dur="500" fill="hold"/>
                                        <p:tgtEl>
                                          <p:spTgt spid="139270"/>
                                        </p:tgtEl>
                                        <p:attrNameLst>
                                          <p:attrName>ppt_h</p:attrName>
                                        </p:attrNameLst>
                                      </p:cBhvr>
                                      <p:tavLst>
                                        <p:tav tm="0">
                                          <p:val>
                                            <p:fltVal val="0"/>
                                          </p:val>
                                        </p:tav>
                                        <p:tav tm="100000">
                                          <p:val>
                                            <p:strVal val="#ppt_h"/>
                                          </p:val>
                                        </p:tav>
                                      </p:tavLst>
                                    </p:anim>
                                    <p:animEffect transition="in" filter="fade">
                                      <p:cBhvr>
                                        <p:cTn id="16" dur="500"/>
                                        <p:tgtEl>
                                          <p:spTgt spid="139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70"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3831ED7C-2718-4375-8504-3BB8042278EF}" type="slidenum">
              <a:rPr lang="fr-FR"/>
              <a:pPr/>
              <a:t>20</a:t>
            </a:fld>
            <a:endParaRPr lang="fr-FR"/>
          </a:p>
        </p:txBody>
      </p:sp>
      <p:sp>
        <p:nvSpPr>
          <p:cNvPr id="167938" name="Rectangle 2"/>
          <p:cNvSpPr>
            <a:spLocks noGrp="1" noChangeArrowheads="1"/>
          </p:cNvSpPr>
          <p:nvPr>
            <p:ph type="title"/>
          </p:nvPr>
        </p:nvSpPr>
        <p:spPr/>
        <p:txBody>
          <a:bodyPr/>
          <a:lstStyle/>
          <a:p>
            <a:pPr algn="ctr"/>
            <a:r>
              <a:rPr lang="fr-FR" sz="3200">
                <a:solidFill>
                  <a:schemeClr val="folHlink"/>
                </a:solidFill>
              </a:rPr>
              <a:t>2-Des pensions plus faibles et des dépenses moindres pour le régime</a:t>
            </a:r>
          </a:p>
        </p:txBody>
      </p:sp>
      <p:sp>
        <p:nvSpPr>
          <p:cNvPr id="167939" name="Rectangle 3"/>
          <p:cNvSpPr>
            <a:spLocks noGrp="1" noChangeArrowheads="1"/>
          </p:cNvSpPr>
          <p:nvPr>
            <p:ph type="body" idx="1"/>
          </p:nvPr>
        </p:nvSpPr>
        <p:spPr/>
        <p:txBody>
          <a:bodyPr/>
          <a:lstStyle/>
          <a:p>
            <a:r>
              <a:rPr lang="fr-FR">
                <a:solidFill>
                  <a:schemeClr val="folHlink"/>
                </a:solidFill>
              </a:rPr>
              <a:t>La réforme de 1993 s’est traduite par le versement de pensions moins élevées pour l’ensemble des retraités présents entre 1994 et 2003.</a:t>
            </a:r>
          </a:p>
        </p:txBody>
      </p:sp>
      <p:pic>
        <p:nvPicPr>
          <p:cNvPr id="16794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67938"/>
                                        </p:tgtEl>
                                        <p:attrNameLst>
                                          <p:attrName>style.visibility</p:attrName>
                                        </p:attrNameLst>
                                      </p:cBhvr>
                                      <p:to>
                                        <p:strVal val="visible"/>
                                      </p:to>
                                    </p:set>
                                    <p:anim calcmode="lin" valueType="num">
                                      <p:cBhvr>
                                        <p:cTn id="7" dur="500" fill="hold"/>
                                        <p:tgtEl>
                                          <p:spTgt spid="167938"/>
                                        </p:tgtEl>
                                        <p:attrNameLst>
                                          <p:attrName>ppt_w</p:attrName>
                                        </p:attrNameLst>
                                      </p:cBhvr>
                                      <p:tavLst>
                                        <p:tav tm="0">
                                          <p:val>
                                            <p:fltVal val="0"/>
                                          </p:val>
                                        </p:tav>
                                        <p:tav tm="100000">
                                          <p:val>
                                            <p:strVal val="#ppt_w"/>
                                          </p:val>
                                        </p:tav>
                                      </p:tavLst>
                                    </p:anim>
                                    <p:anim calcmode="lin" valueType="num">
                                      <p:cBhvr>
                                        <p:cTn id="8" dur="500" fill="hold"/>
                                        <p:tgtEl>
                                          <p:spTgt spid="16793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7939">
                                            <p:txEl>
                                              <p:pRg st="0" end="0"/>
                                            </p:txEl>
                                          </p:spTgt>
                                        </p:tgtEl>
                                        <p:attrNameLst>
                                          <p:attrName>style.visibility</p:attrName>
                                        </p:attrNameLst>
                                      </p:cBhvr>
                                      <p:to>
                                        <p:strVal val="visible"/>
                                      </p:to>
                                    </p:set>
                                    <p:anim calcmode="lin" valueType="num">
                                      <p:cBhvr>
                                        <p:cTn id="13" dur="500" fill="hold"/>
                                        <p:tgtEl>
                                          <p:spTgt spid="16793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6793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p:bldP spid="16793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B9D55959-D2B2-43B5-A298-49A6764B22EF}" type="slidenum">
              <a:rPr lang="fr-FR"/>
              <a:pPr/>
              <a:t>21</a:t>
            </a:fld>
            <a:endParaRPr lang="fr-FR"/>
          </a:p>
        </p:txBody>
      </p:sp>
      <p:sp>
        <p:nvSpPr>
          <p:cNvPr id="169987" name="Rectangle 3"/>
          <p:cNvSpPr>
            <a:spLocks noGrp="1" noChangeArrowheads="1"/>
          </p:cNvSpPr>
          <p:nvPr>
            <p:ph type="body" idx="1"/>
          </p:nvPr>
        </p:nvSpPr>
        <p:spPr/>
        <p:txBody>
          <a:bodyPr/>
          <a:lstStyle/>
          <a:p>
            <a:r>
              <a:rPr lang="fr-FR">
                <a:solidFill>
                  <a:schemeClr val="folHlink"/>
                </a:solidFill>
              </a:rPr>
              <a:t>De 1994 à 2003, la moindre revalorisation des pensions a permis des économies supérieures à celles imputables aux effets paramètres.</a:t>
            </a:r>
          </a:p>
          <a:p>
            <a:r>
              <a:rPr lang="fr-FR">
                <a:solidFill>
                  <a:schemeClr val="folHlink"/>
                </a:solidFill>
              </a:rPr>
              <a:t>En 2003, les économies permises par l’indexation représentent près des deux tiers du total.</a:t>
            </a:r>
          </a:p>
        </p:txBody>
      </p:sp>
      <p:pic>
        <p:nvPicPr>
          <p:cNvPr id="169988"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 calcmode="lin" valueType="num">
                                      <p:cBhvr>
                                        <p:cTn id="7" dur="500" fill="hold"/>
                                        <p:tgtEl>
                                          <p:spTgt spid="16998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998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9987">
                                            <p:txEl>
                                              <p:pRg st="1" end="1"/>
                                            </p:txEl>
                                          </p:spTgt>
                                        </p:tgtEl>
                                        <p:attrNameLst>
                                          <p:attrName>style.visibility</p:attrName>
                                        </p:attrNameLst>
                                      </p:cBhvr>
                                      <p:to>
                                        <p:strVal val="visible"/>
                                      </p:to>
                                    </p:set>
                                    <p:anim calcmode="lin" valueType="num">
                                      <p:cBhvr>
                                        <p:cTn id="13" dur="500" fill="hold"/>
                                        <p:tgtEl>
                                          <p:spTgt spid="16998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69987">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DC8A12E1-B86E-47F9-A910-993FDA5EA64D}" type="slidenum">
              <a:rPr lang="fr-FR"/>
              <a:pPr/>
              <a:t>22</a:t>
            </a:fld>
            <a:endParaRPr lang="fr-FR"/>
          </a:p>
        </p:txBody>
      </p:sp>
      <p:sp>
        <p:nvSpPr>
          <p:cNvPr id="171011" name="Rectangle 3"/>
          <p:cNvSpPr>
            <a:spLocks noGrp="1" noChangeArrowheads="1"/>
          </p:cNvSpPr>
          <p:nvPr>
            <p:ph type="body" idx="1"/>
          </p:nvPr>
        </p:nvSpPr>
        <p:spPr/>
        <p:txBody>
          <a:bodyPr/>
          <a:lstStyle/>
          <a:p>
            <a:r>
              <a:rPr lang="fr-FR">
                <a:solidFill>
                  <a:schemeClr val="folHlink"/>
                </a:solidFill>
              </a:rPr>
              <a:t>Le niveau de vie relatif des retraités: un enjeu de taille à intégrer aux réflexions sur les évolutions des systèmes de retraite.</a:t>
            </a:r>
          </a:p>
        </p:txBody>
      </p:sp>
      <p:pic>
        <p:nvPicPr>
          <p:cNvPr id="17101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anim calcmode="lin" valueType="num">
                                      <p:cBhvr>
                                        <p:cTn id="7" dur="500" fill="hold"/>
                                        <p:tgtEl>
                                          <p:spTgt spid="1710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101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4"/>
          </p:nvPr>
        </p:nvSpPr>
        <p:spPr/>
        <p:txBody>
          <a:bodyPr/>
          <a:lstStyle/>
          <a:p>
            <a:fld id="{DB905A2F-CF91-4A3B-8138-D2444FBD0A75}" type="slidenum">
              <a:rPr lang="fr-FR"/>
              <a:pPr/>
              <a:t>23</a:t>
            </a:fld>
            <a:endParaRPr lang="fr-FR"/>
          </a:p>
        </p:txBody>
      </p:sp>
      <p:sp>
        <p:nvSpPr>
          <p:cNvPr id="172034" name="Rectangle 2"/>
          <p:cNvSpPr>
            <a:spLocks noGrp="1" noChangeArrowheads="1"/>
          </p:cNvSpPr>
          <p:nvPr>
            <p:ph type="ctrTitle"/>
          </p:nvPr>
        </p:nvSpPr>
        <p:spPr>
          <a:xfrm>
            <a:off x="1042988" y="2997200"/>
            <a:ext cx="7086600" cy="1431925"/>
          </a:xfrm>
        </p:spPr>
        <p:txBody>
          <a:bodyPr/>
          <a:lstStyle/>
          <a:p>
            <a:pPr algn="ctr"/>
            <a:r>
              <a:rPr lang="fr-FR" sz="6600">
                <a:solidFill>
                  <a:schemeClr val="accent1"/>
                </a:solidFill>
              </a:rPr>
              <a:t>LA REFORME DE 2003</a:t>
            </a:r>
          </a:p>
        </p:txBody>
      </p:sp>
      <p:pic>
        <p:nvPicPr>
          <p:cNvPr id="17203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172034"/>
                                        </p:tgtEl>
                                        <p:attrNameLst>
                                          <p:attrName>style.visibility</p:attrName>
                                        </p:attrNameLst>
                                      </p:cBhvr>
                                      <p:to>
                                        <p:strVal val="visible"/>
                                      </p:to>
                                    </p:set>
                                    <p:anim calcmode="lin" valueType="num">
                                      <p:cBhvr additive="base">
                                        <p:cTn id="7" dur="500" fill="hold">
                                          <p:stCondLst>
                                            <p:cond delay="0"/>
                                          </p:stCondLst>
                                        </p:cTn>
                                        <p:tgtEl>
                                          <p:spTgt spid="172034"/>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17203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9E2B7DCF-4F9D-4E79-8B3C-22F10DAFF0EB}" type="slidenum">
              <a:rPr lang="fr-FR"/>
              <a:pPr/>
              <a:t>24</a:t>
            </a:fld>
            <a:endParaRPr lang="fr-FR"/>
          </a:p>
        </p:txBody>
      </p:sp>
      <p:sp>
        <p:nvSpPr>
          <p:cNvPr id="173058" name="Rectangle 2"/>
          <p:cNvSpPr>
            <a:spLocks noGrp="1" noChangeArrowheads="1"/>
          </p:cNvSpPr>
          <p:nvPr>
            <p:ph type="title"/>
          </p:nvPr>
        </p:nvSpPr>
        <p:spPr/>
        <p:txBody>
          <a:bodyPr/>
          <a:lstStyle/>
          <a:p>
            <a:pPr algn="ctr"/>
            <a:r>
              <a:rPr lang="fr-FR" sz="3600" b="0" u="sng">
                <a:solidFill>
                  <a:srgbClr val="FF66FF"/>
                </a:solidFill>
              </a:rPr>
              <a:t>I- Modification des paramètres de financement</a:t>
            </a:r>
          </a:p>
        </p:txBody>
      </p:sp>
      <p:sp>
        <p:nvSpPr>
          <p:cNvPr id="173059" name="Rectangle 3"/>
          <p:cNvSpPr>
            <a:spLocks noGrp="1" noChangeArrowheads="1"/>
          </p:cNvSpPr>
          <p:nvPr>
            <p:ph type="body" idx="1"/>
          </p:nvPr>
        </p:nvSpPr>
        <p:spPr>
          <a:xfrm>
            <a:off x="1042988" y="1916113"/>
            <a:ext cx="7543800" cy="4687887"/>
          </a:xfrm>
        </p:spPr>
        <p:txBody>
          <a:bodyPr/>
          <a:lstStyle/>
          <a:p>
            <a:r>
              <a:rPr lang="fr-FR">
                <a:solidFill>
                  <a:schemeClr val="folHlink"/>
                </a:solidFill>
              </a:rPr>
              <a:t>Tout allongement du temps de retraite doit désormais être financé par un allongement du temps de travail.</a:t>
            </a:r>
          </a:p>
          <a:p>
            <a:r>
              <a:rPr lang="fr-FR">
                <a:solidFill>
                  <a:schemeClr val="folHlink"/>
                </a:solidFill>
              </a:rPr>
              <a:t>La loi du 21 août 2003 allonge, à partir de 2009, la durée d’assurance nécessaire pour bénéficier d’une retraite à taux plein d’un trimestre par an pour atteindre 41 annuités en 2012.</a:t>
            </a:r>
          </a:p>
          <a:p>
            <a:endParaRPr lang="fr-FR">
              <a:solidFill>
                <a:schemeClr val="folHlink"/>
              </a:solidFill>
            </a:endParaRPr>
          </a:p>
        </p:txBody>
      </p:sp>
      <p:pic>
        <p:nvPicPr>
          <p:cNvPr id="17306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73058"/>
                                        </p:tgtEl>
                                        <p:attrNameLst>
                                          <p:attrName>style.visibility</p:attrName>
                                        </p:attrNameLst>
                                      </p:cBhvr>
                                      <p:to>
                                        <p:strVal val="visible"/>
                                      </p:to>
                                    </p:set>
                                    <p:anim calcmode="lin" valueType="num">
                                      <p:cBhvr>
                                        <p:cTn id="7" dur="500" fill="hold"/>
                                        <p:tgtEl>
                                          <p:spTgt spid="173058"/>
                                        </p:tgtEl>
                                        <p:attrNameLst>
                                          <p:attrName>ppt_w</p:attrName>
                                        </p:attrNameLst>
                                      </p:cBhvr>
                                      <p:tavLst>
                                        <p:tav tm="0">
                                          <p:val>
                                            <p:fltVal val="0"/>
                                          </p:val>
                                        </p:tav>
                                        <p:tav tm="100000">
                                          <p:val>
                                            <p:strVal val="#ppt_w"/>
                                          </p:val>
                                        </p:tav>
                                      </p:tavLst>
                                    </p:anim>
                                    <p:anim calcmode="lin" valueType="num">
                                      <p:cBhvr>
                                        <p:cTn id="8" dur="500" fill="hold"/>
                                        <p:tgtEl>
                                          <p:spTgt spid="17305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73059">
                                            <p:txEl>
                                              <p:pRg st="0" end="0"/>
                                            </p:txEl>
                                          </p:spTgt>
                                        </p:tgtEl>
                                        <p:attrNameLst>
                                          <p:attrName>style.visibility</p:attrName>
                                        </p:attrNameLst>
                                      </p:cBhvr>
                                      <p:to>
                                        <p:strVal val="visible"/>
                                      </p:to>
                                    </p:set>
                                    <p:anim calcmode="lin" valueType="num">
                                      <p:cBhvr>
                                        <p:cTn id="13" dur="500" fill="hold"/>
                                        <p:tgtEl>
                                          <p:spTgt spid="17305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7305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73059">
                                            <p:txEl>
                                              <p:pRg st="1" end="1"/>
                                            </p:txEl>
                                          </p:spTgt>
                                        </p:tgtEl>
                                        <p:attrNameLst>
                                          <p:attrName>style.visibility</p:attrName>
                                        </p:attrNameLst>
                                      </p:cBhvr>
                                      <p:to>
                                        <p:strVal val="visible"/>
                                      </p:to>
                                    </p:set>
                                    <p:anim calcmode="lin" valueType="num">
                                      <p:cBhvr>
                                        <p:cTn id="19" dur="500" fill="hold"/>
                                        <p:tgtEl>
                                          <p:spTgt spid="17305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73059">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8" grpId="0"/>
      <p:bldP spid="173059"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3B666C6-B3AE-4A7D-9249-FE6CCAAAAE0A}" type="slidenum">
              <a:rPr lang="fr-FR"/>
              <a:pPr/>
              <a:t>25</a:t>
            </a:fld>
            <a:endParaRPr lang="fr-FR"/>
          </a:p>
        </p:txBody>
      </p:sp>
      <p:sp>
        <p:nvSpPr>
          <p:cNvPr id="175107" name="Rectangle 3"/>
          <p:cNvSpPr>
            <a:spLocks noGrp="1" noChangeArrowheads="1"/>
          </p:cNvSpPr>
          <p:nvPr>
            <p:ph type="body" idx="1"/>
          </p:nvPr>
        </p:nvSpPr>
        <p:spPr>
          <a:xfrm>
            <a:off x="1042988" y="1844675"/>
            <a:ext cx="7567612" cy="4251325"/>
          </a:xfrm>
        </p:spPr>
        <p:txBody>
          <a:bodyPr/>
          <a:lstStyle/>
          <a:p>
            <a:r>
              <a:rPr lang="fr-FR" sz="2800">
                <a:solidFill>
                  <a:schemeClr val="folHlink"/>
                </a:solidFill>
              </a:rPr>
              <a:t>Le ratio entre temps de retraite et temps de travail est examiné tous les 4 ans et doit être constant.</a:t>
            </a:r>
          </a:p>
          <a:p>
            <a:r>
              <a:rPr lang="fr-FR" sz="2800">
                <a:solidFill>
                  <a:schemeClr val="folHlink"/>
                </a:solidFill>
              </a:rPr>
              <a:t>La loi du 21 août 2003 crée, en outre, un « objectif de retraite » de base et complémentaire qui garantit aux salariés qui ont cotisé sur la base du SMIC, pour une durée de carrière complète, un niveau de pension égal à 85 % du SMIC net. </a:t>
            </a:r>
          </a:p>
          <a:p>
            <a:pPr>
              <a:buFont typeface="Wingdings" pitchFamily="2" charset="2"/>
              <a:buNone/>
            </a:pPr>
            <a:endParaRPr lang="fr-FR" sz="2800">
              <a:solidFill>
                <a:schemeClr val="folHlink"/>
              </a:solidFill>
            </a:endParaRPr>
          </a:p>
          <a:p>
            <a:pPr>
              <a:buFont typeface="Wingdings" pitchFamily="2" charset="2"/>
              <a:buNone/>
            </a:pPr>
            <a:endParaRPr lang="fr-FR" sz="2800">
              <a:solidFill>
                <a:schemeClr val="folHlink"/>
              </a:solidFill>
            </a:endParaRPr>
          </a:p>
        </p:txBody>
      </p:sp>
      <p:pic>
        <p:nvPicPr>
          <p:cNvPr id="175108"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animEffect transition="in" filter="fade">
                                      <p:cBhvr>
                                        <p:cTn id="7" dur="1000">
                                          <p:stCondLst>
                                            <p:cond delay="0"/>
                                          </p:stCondLst>
                                        </p:cTn>
                                        <p:tgtEl>
                                          <p:spTgt spid="175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5107">
                                            <p:txEl>
                                              <p:pRg st="1" end="1"/>
                                            </p:txEl>
                                          </p:spTgt>
                                        </p:tgtEl>
                                        <p:attrNameLst>
                                          <p:attrName>style.visibility</p:attrName>
                                        </p:attrNameLst>
                                      </p:cBhvr>
                                      <p:to>
                                        <p:strVal val="visible"/>
                                      </p:to>
                                    </p:set>
                                    <p:animEffect transition="in" filter="fade">
                                      <p:cBhvr>
                                        <p:cTn id="12" dur="1000">
                                          <p:stCondLst>
                                            <p:cond delay="0"/>
                                          </p:stCondLst>
                                        </p:cTn>
                                        <p:tgtEl>
                                          <p:spTgt spid="1751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E6F839DF-D87C-4E7A-9FA5-F57D3BC4065B}" type="slidenum">
              <a:rPr lang="fr-FR"/>
              <a:pPr/>
              <a:t>26</a:t>
            </a:fld>
            <a:endParaRPr lang="fr-FR"/>
          </a:p>
        </p:txBody>
      </p:sp>
      <p:sp>
        <p:nvSpPr>
          <p:cNvPr id="179203" name="Rectangle 3"/>
          <p:cNvSpPr>
            <a:spLocks noGrp="1" noChangeArrowheads="1"/>
          </p:cNvSpPr>
          <p:nvPr>
            <p:ph type="body" idx="1"/>
          </p:nvPr>
        </p:nvSpPr>
        <p:spPr>
          <a:xfrm>
            <a:off x="971550" y="1916113"/>
            <a:ext cx="7639050" cy="4465637"/>
          </a:xfrm>
        </p:spPr>
        <p:txBody>
          <a:bodyPr/>
          <a:lstStyle/>
          <a:p>
            <a:r>
              <a:rPr lang="fr-FR">
                <a:solidFill>
                  <a:schemeClr val="folHlink"/>
                </a:solidFill>
              </a:rPr>
              <a:t>C’est pourquoi le minimum contributif a été revalorisé de 9,3 % en 2004, 2006 et 2008.</a:t>
            </a:r>
          </a:p>
          <a:p>
            <a:pPr>
              <a:buFont typeface="Wingdings" pitchFamily="2" charset="2"/>
              <a:buNone/>
            </a:pPr>
            <a:endParaRPr lang="fr-FR">
              <a:solidFill>
                <a:schemeClr val="folHlink"/>
              </a:solidFill>
            </a:endParaRPr>
          </a:p>
          <a:p>
            <a:r>
              <a:rPr lang="fr-FR">
                <a:solidFill>
                  <a:schemeClr val="folHlink"/>
                </a:solidFill>
              </a:rPr>
              <a:t>La loi favorise le développement de l’épargne retraite (création du PERP,  et du PERCO). </a:t>
            </a:r>
          </a:p>
        </p:txBody>
      </p:sp>
      <p:pic>
        <p:nvPicPr>
          <p:cNvPr id="179204"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 calcmode="lin" valueType="num">
                                      <p:cBhvr>
                                        <p:cTn id="7" dur="500" fill="hold"/>
                                        <p:tgtEl>
                                          <p:spTgt spid="17920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920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79203">
                                            <p:txEl>
                                              <p:pRg st="2" end="2"/>
                                            </p:txEl>
                                          </p:spTgt>
                                        </p:tgtEl>
                                        <p:attrNameLst>
                                          <p:attrName>style.visibility</p:attrName>
                                        </p:attrNameLst>
                                      </p:cBhvr>
                                      <p:to>
                                        <p:strVal val="visible"/>
                                      </p:to>
                                    </p:set>
                                    <p:anim calcmode="lin" valueType="num">
                                      <p:cBhvr>
                                        <p:cTn id="13" dur="500" fill="hold"/>
                                        <p:tgtEl>
                                          <p:spTgt spid="17920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7920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183068C8-677A-46AC-B766-73FC46C767D6}" type="slidenum">
              <a:rPr lang="fr-FR"/>
              <a:pPr/>
              <a:t>27</a:t>
            </a:fld>
            <a:endParaRPr lang="fr-FR"/>
          </a:p>
        </p:txBody>
      </p:sp>
      <p:sp>
        <p:nvSpPr>
          <p:cNvPr id="180226" name="Rectangle 2"/>
          <p:cNvSpPr>
            <a:spLocks noGrp="1" noChangeArrowheads="1"/>
          </p:cNvSpPr>
          <p:nvPr>
            <p:ph type="title"/>
          </p:nvPr>
        </p:nvSpPr>
        <p:spPr/>
        <p:txBody>
          <a:bodyPr/>
          <a:lstStyle/>
          <a:p>
            <a:pPr algn="ctr"/>
            <a:r>
              <a:rPr lang="fr-FR" sz="3600" b="0" u="sng">
                <a:solidFill>
                  <a:srgbClr val="FF66FF"/>
                </a:solidFill>
              </a:rPr>
              <a:t>II- FACILITER LES CHOIX INDIVIDUELS</a:t>
            </a:r>
          </a:p>
        </p:txBody>
      </p:sp>
      <p:sp>
        <p:nvSpPr>
          <p:cNvPr id="180227" name="Rectangle 3"/>
          <p:cNvSpPr>
            <a:spLocks noGrp="1" noChangeArrowheads="1"/>
          </p:cNvSpPr>
          <p:nvPr>
            <p:ph type="body" idx="1"/>
          </p:nvPr>
        </p:nvSpPr>
        <p:spPr/>
        <p:txBody>
          <a:bodyPr/>
          <a:lstStyle/>
          <a:p>
            <a:r>
              <a:rPr lang="fr-FR" sz="2800">
                <a:solidFill>
                  <a:schemeClr val="folHlink"/>
                </a:solidFill>
              </a:rPr>
              <a:t>La réforme de 2003 abaisse le taux de décote jusqu’en 2013 pour atteindre 1,25 % pour chaque trimestre manquant, soit 5 % pour une année de cotisation en moins.</a:t>
            </a:r>
          </a:p>
          <a:p>
            <a:pPr>
              <a:buFont typeface="Wingdings" pitchFamily="2" charset="2"/>
              <a:buNone/>
            </a:pPr>
            <a:endParaRPr lang="fr-FR" sz="2800">
              <a:solidFill>
                <a:schemeClr val="folHlink"/>
              </a:solidFill>
            </a:endParaRPr>
          </a:p>
          <a:p>
            <a:r>
              <a:rPr lang="fr-FR" sz="2800">
                <a:solidFill>
                  <a:schemeClr val="folHlink"/>
                </a:solidFill>
              </a:rPr>
              <a:t>Une décote est aussi mise en place dans les régimes de la fonction publique.</a:t>
            </a:r>
          </a:p>
          <a:p>
            <a:pPr>
              <a:buFont typeface="Wingdings" pitchFamily="2" charset="2"/>
              <a:buNone/>
            </a:pPr>
            <a:endParaRPr lang="fr-FR" sz="2800">
              <a:solidFill>
                <a:schemeClr val="folHlink"/>
              </a:solidFill>
            </a:endParaRPr>
          </a:p>
        </p:txBody>
      </p:sp>
      <p:pic>
        <p:nvPicPr>
          <p:cNvPr id="180228"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80226"/>
                                        </p:tgtEl>
                                        <p:attrNameLst>
                                          <p:attrName>style.visibility</p:attrName>
                                        </p:attrNameLst>
                                      </p:cBhvr>
                                      <p:to>
                                        <p:strVal val="visible"/>
                                      </p:to>
                                    </p:set>
                                    <p:anim calcmode="lin" valueType="num">
                                      <p:cBhvr>
                                        <p:cTn id="7" dur="500" fill="hold"/>
                                        <p:tgtEl>
                                          <p:spTgt spid="180226"/>
                                        </p:tgtEl>
                                        <p:attrNameLst>
                                          <p:attrName>ppt_w</p:attrName>
                                        </p:attrNameLst>
                                      </p:cBhvr>
                                      <p:tavLst>
                                        <p:tav tm="0">
                                          <p:val>
                                            <p:fltVal val="0"/>
                                          </p:val>
                                        </p:tav>
                                        <p:tav tm="100000">
                                          <p:val>
                                            <p:strVal val="#ppt_w"/>
                                          </p:val>
                                        </p:tav>
                                      </p:tavLst>
                                    </p:anim>
                                    <p:anim calcmode="lin" valueType="num">
                                      <p:cBhvr>
                                        <p:cTn id="8" dur="500" fill="hold"/>
                                        <p:tgtEl>
                                          <p:spTgt spid="18022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80227">
                                            <p:txEl>
                                              <p:pRg st="0" end="0"/>
                                            </p:txEl>
                                          </p:spTgt>
                                        </p:tgtEl>
                                        <p:attrNameLst>
                                          <p:attrName>style.visibility</p:attrName>
                                        </p:attrNameLst>
                                      </p:cBhvr>
                                      <p:to>
                                        <p:strVal val="visible"/>
                                      </p:to>
                                    </p:set>
                                    <p:anim calcmode="lin" valueType="num">
                                      <p:cBhvr>
                                        <p:cTn id="13" dur="500" fill="hold"/>
                                        <p:tgtEl>
                                          <p:spTgt spid="18022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802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80227">
                                            <p:txEl>
                                              <p:pRg st="2" end="2"/>
                                            </p:txEl>
                                          </p:spTgt>
                                        </p:tgtEl>
                                        <p:attrNameLst>
                                          <p:attrName>style.visibility</p:attrName>
                                        </p:attrNameLst>
                                      </p:cBhvr>
                                      <p:to>
                                        <p:strVal val="visible"/>
                                      </p:to>
                                    </p:set>
                                    <p:anim calcmode="lin" valueType="num">
                                      <p:cBhvr>
                                        <p:cTn id="19" dur="500" fill="hold"/>
                                        <p:tgtEl>
                                          <p:spTgt spid="18022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8022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6" grpId="0"/>
      <p:bldP spid="180227"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8E7816F5-9E36-4429-BCC1-819AC420A43C}" type="slidenum">
              <a:rPr lang="fr-FR"/>
              <a:pPr/>
              <a:t>28</a:t>
            </a:fld>
            <a:endParaRPr lang="fr-FR"/>
          </a:p>
        </p:txBody>
      </p:sp>
      <p:sp>
        <p:nvSpPr>
          <p:cNvPr id="182275" name="Rectangle 3"/>
          <p:cNvSpPr>
            <a:spLocks noGrp="1" noChangeArrowheads="1"/>
          </p:cNvSpPr>
          <p:nvPr>
            <p:ph type="body" idx="1"/>
          </p:nvPr>
        </p:nvSpPr>
        <p:spPr/>
        <p:txBody>
          <a:bodyPr/>
          <a:lstStyle/>
          <a:p>
            <a:r>
              <a:rPr lang="fr-FR">
                <a:solidFill>
                  <a:schemeClr val="folHlink"/>
                </a:solidFill>
              </a:rPr>
              <a:t>Par ailleurs, la loi du 21 août 2003 ouvre, à partir du 1</a:t>
            </a:r>
            <a:r>
              <a:rPr lang="fr-FR" baseline="30000">
                <a:solidFill>
                  <a:schemeClr val="folHlink"/>
                </a:solidFill>
              </a:rPr>
              <a:t>er</a:t>
            </a:r>
            <a:r>
              <a:rPr lang="fr-FR">
                <a:solidFill>
                  <a:schemeClr val="folHlink"/>
                </a:solidFill>
              </a:rPr>
              <a:t> janvier 2004, la possibilité d’effectuer des versements pour la retraite (rachats de périodes), dans la limite de 12 trimestres:</a:t>
            </a:r>
          </a:p>
          <a:p>
            <a:pPr lvl="1">
              <a:buFontTx/>
              <a:buNone/>
            </a:pPr>
            <a:r>
              <a:rPr lang="fr-FR">
                <a:solidFill>
                  <a:schemeClr val="folHlink"/>
                </a:solidFill>
              </a:rPr>
              <a:t>- Au titre des années d’études supérieures;</a:t>
            </a:r>
          </a:p>
          <a:p>
            <a:pPr lvl="1">
              <a:buFontTx/>
              <a:buNone/>
            </a:pPr>
            <a:r>
              <a:rPr lang="fr-FR">
                <a:solidFill>
                  <a:schemeClr val="folHlink"/>
                </a:solidFill>
              </a:rPr>
              <a:t>- Au titre des années incomplètes.</a:t>
            </a:r>
          </a:p>
        </p:txBody>
      </p:sp>
      <p:pic>
        <p:nvPicPr>
          <p:cNvPr id="18227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anim calcmode="lin" valueType="num">
                                      <p:cBhvr>
                                        <p:cTn id="7" dur="500" fill="hold"/>
                                        <p:tgtEl>
                                          <p:spTgt spid="18227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8227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8227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82275">
                                            <p:txEl>
                                              <p:pRg st="1" end="1"/>
                                            </p:txEl>
                                          </p:spTgt>
                                        </p:tgtEl>
                                        <p:attrNameLst>
                                          <p:attrName>style.visibility</p:attrName>
                                        </p:attrNameLst>
                                      </p:cBhvr>
                                      <p:to>
                                        <p:strVal val="visible"/>
                                      </p:to>
                                    </p:set>
                                    <p:anim calcmode="lin" valueType="num">
                                      <p:cBhvr>
                                        <p:cTn id="14" dur="500" fill="hold"/>
                                        <p:tgtEl>
                                          <p:spTgt spid="18227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8227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8227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82275">
                                            <p:txEl>
                                              <p:pRg st="2" end="2"/>
                                            </p:txEl>
                                          </p:spTgt>
                                        </p:tgtEl>
                                        <p:attrNameLst>
                                          <p:attrName>style.visibility</p:attrName>
                                        </p:attrNameLst>
                                      </p:cBhvr>
                                      <p:to>
                                        <p:strVal val="visible"/>
                                      </p:to>
                                    </p:set>
                                    <p:anim calcmode="lin" valueType="num">
                                      <p:cBhvr>
                                        <p:cTn id="21" dur="500" fill="hold"/>
                                        <p:tgtEl>
                                          <p:spTgt spid="18227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8227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82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38FFBDED-9DC0-47F4-9B9D-2D927C1955D0}" type="slidenum">
              <a:rPr lang="fr-FR"/>
              <a:pPr/>
              <a:t>29</a:t>
            </a:fld>
            <a:endParaRPr lang="fr-FR"/>
          </a:p>
        </p:txBody>
      </p:sp>
      <p:sp>
        <p:nvSpPr>
          <p:cNvPr id="185347" name="Rectangle 3"/>
          <p:cNvSpPr>
            <a:spLocks noGrp="1" noChangeArrowheads="1"/>
          </p:cNvSpPr>
          <p:nvPr>
            <p:ph type="body" idx="1"/>
          </p:nvPr>
        </p:nvSpPr>
        <p:spPr>
          <a:xfrm>
            <a:off x="1066800" y="549275"/>
            <a:ext cx="7543800" cy="5546725"/>
          </a:xfrm>
        </p:spPr>
        <p:txBody>
          <a:bodyPr/>
          <a:lstStyle/>
          <a:p>
            <a:r>
              <a:rPr lang="fr-FR" sz="2800">
                <a:solidFill>
                  <a:schemeClr val="folHlink"/>
                </a:solidFill>
              </a:rPr>
              <a:t>Seuls les rachats au titre d’années d’études supérieures sont ouverts aux fonctionnaires.</a:t>
            </a:r>
          </a:p>
          <a:p>
            <a:pPr>
              <a:buFont typeface="Wingdings" pitchFamily="2" charset="2"/>
              <a:buNone/>
            </a:pPr>
            <a:endParaRPr lang="fr-FR" sz="2800">
              <a:solidFill>
                <a:schemeClr val="folHlink"/>
              </a:solidFill>
            </a:endParaRPr>
          </a:p>
          <a:p>
            <a:r>
              <a:rPr lang="fr-FR" sz="2800">
                <a:solidFill>
                  <a:schemeClr val="folHlink"/>
                </a:solidFill>
              </a:rPr>
              <a:t>Les non salariés peuvent aussi bénéficier de ces possibilités de versements complémentaires, cumulables avec les versements institués par la loi du 11 février 1994, dits « rachats Madelin », qui leur permettaient déjà de racheter, sous certaines conditions, les trimestres non validés dans leur carrière en raison de leurs faibles revenus.</a:t>
            </a:r>
          </a:p>
        </p:txBody>
      </p:sp>
      <p:pic>
        <p:nvPicPr>
          <p:cNvPr id="185348"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 calcmode="lin" valueType="num">
                                      <p:cBhvr>
                                        <p:cTn id="7" dur="500" fill="hold"/>
                                        <p:tgtEl>
                                          <p:spTgt spid="1853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853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85347">
                                            <p:txEl>
                                              <p:pRg st="2" end="2"/>
                                            </p:txEl>
                                          </p:spTgt>
                                        </p:tgtEl>
                                        <p:attrNameLst>
                                          <p:attrName>style.visibility</p:attrName>
                                        </p:attrNameLst>
                                      </p:cBhvr>
                                      <p:to>
                                        <p:strVal val="visible"/>
                                      </p:to>
                                    </p:set>
                                    <p:anim calcmode="lin" valueType="num">
                                      <p:cBhvr>
                                        <p:cTn id="13" dur="500" fill="hold"/>
                                        <p:tgtEl>
                                          <p:spTgt spid="185347">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8534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79C31003-5756-46E5-B716-BAF4983E308F}" type="slidenum">
              <a:rPr lang="fr-FR"/>
              <a:pPr/>
              <a:t>3</a:t>
            </a:fld>
            <a:endParaRPr lang="fr-FR"/>
          </a:p>
        </p:txBody>
      </p:sp>
      <p:sp>
        <p:nvSpPr>
          <p:cNvPr id="142338" name="Rectangle 2"/>
          <p:cNvSpPr>
            <a:spLocks noGrp="1" noChangeArrowheads="1"/>
          </p:cNvSpPr>
          <p:nvPr>
            <p:ph type="title"/>
          </p:nvPr>
        </p:nvSpPr>
        <p:spPr/>
        <p:txBody>
          <a:bodyPr/>
          <a:lstStyle/>
          <a:p>
            <a:pPr algn="ctr"/>
            <a:r>
              <a:rPr lang="fr-FR" sz="3600" b="0" i="1" u="sng">
                <a:solidFill>
                  <a:schemeClr val="hlink"/>
                </a:solidFill>
              </a:rPr>
              <a:t>A) La réforme de juillet 1993</a:t>
            </a:r>
          </a:p>
        </p:txBody>
      </p:sp>
      <p:sp>
        <p:nvSpPr>
          <p:cNvPr id="142339" name="Rectangle 3"/>
          <p:cNvSpPr>
            <a:spLocks noGrp="1" noChangeArrowheads="1"/>
          </p:cNvSpPr>
          <p:nvPr>
            <p:ph type="body" idx="1"/>
          </p:nvPr>
        </p:nvSpPr>
        <p:spPr/>
        <p:txBody>
          <a:bodyPr/>
          <a:lstStyle/>
          <a:p>
            <a:r>
              <a:rPr lang="fr-FR">
                <a:solidFill>
                  <a:schemeClr val="folHlink"/>
                </a:solidFill>
              </a:rPr>
              <a:t>La réforme entraîne la modification de différents paramètres de calcul de la pension de base servie par le régime général:</a:t>
            </a:r>
          </a:p>
          <a:p>
            <a:pPr>
              <a:buFont typeface="Wingdings" pitchFamily="2" charset="2"/>
              <a:buNone/>
            </a:pPr>
            <a:r>
              <a:rPr lang="fr-FR">
                <a:solidFill>
                  <a:schemeClr val="folHlink"/>
                </a:solidFill>
              </a:rPr>
              <a:t>		1) La durée nécessaire pour obtenir le taux plein passe progressivement, en fonction des générations, de 150 à 160 trimestres</a:t>
            </a:r>
          </a:p>
        </p:txBody>
      </p:sp>
      <p:pic>
        <p:nvPicPr>
          <p:cNvPr id="14234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2338"/>
                                        </p:tgtEl>
                                        <p:attrNameLst>
                                          <p:attrName>style.visibility</p:attrName>
                                        </p:attrNameLst>
                                      </p:cBhvr>
                                      <p:to>
                                        <p:strVal val="visible"/>
                                      </p:to>
                                    </p:set>
                                    <p:anim calcmode="lin" valueType="num">
                                      <p:cBhvr>
                                        <p:cTn id="7" dur="500" fill="hold"/>
                                        <p:tgtEl>
                                          <p:spTgt spid="142338"/>
                                        </p:tgtEl>
                                        <p:attrNameLst>
                                          <p:attrName>ppt_w</p:attrName>
                                        </p:attrNameLst>
                                      </p:cBhvr>
                                      <p:tavLst>
                                        <p:tav tm="0">
                                          <p:val>
                                            <p:fltVal val="0"/>
                                          </p:val>
                                        </p:tav>
                                        <p:tav tm="100000">
                                          <p:val>
                                            <p:strVal val="#ppt_w"/>
                                          </p:val>
                                        </p:tav>
                                      </p:tavLst>
                                    </p:anim>
                                    <p:anim calcmode="lin" valueType="num">
                                      <p:cBhvr>
                                        <p:cTn id="8" dur="500" fill="hold"/>
                                        <p:tgtEl>
                                          <p:spTgt spid="142338"/>
                                        </p:tgtEl>
                                        <p:attrNameLst>
                                          <p:attrName>ppt_h</p:attrName>
                                        </p:attrNameLst>
                                      </p:cBhvr>
                                      <p:tavLst>
                                        <p:tav tm="0">
                                          <p:val>
                                            <p:fltVal val="0"/>
                                          </p:val>
                                        </p:tav>
                                        <p:tav tm="100000">
                                          <p:val>
                                            <p:strVal val="#ppt_h"/>
                                          </p:val>
                                        </p:tav>
                                      </p:tavLst>
                                    </p:anim>
                                    <p:animEffect transition="in" filter="fade">
                                      <p:cBhvr>
                                        <p:cTn id="9" dur="500"/>
                                        <p:tgtEl>
                                          <p:spTgt spid="14233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42339">
                                            <p:txEl>
                                              <p:pRg st="0" end="0"/>
                                            </p:txEl>
                                          </p:spTgt>
                                        </p:tgtEl>
                                        <p:attrNameLst>
                                          <p:attrName>style.visibility</p:attrName>
                                        </p:attrNameLst>
                                      </p:cBhvr>
                                      <p:to>
                                        <p:strVal val="visible"/>
                                      </p:to>
                                    </p:set>
                                    <p:anim calcmode="lin" valueType="num">
                                      <p:cBhvr>
                                        <p:cTn id="14" dur="500" fill="hold"/>
                                        <p:tgtEl>
                                          <p:spTgt spid="142339">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42339">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4233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142339">
                                            <p:txEl>
                                              <p:pRg st="1" end="1"/>
                                            </p:txEl>
                                          </p:spTgt>
                                        </p:tgtEl>
                                        <p:attrNameLst>
                                          <p:attrName>style.visibility</p:attrName>
                                        </p:attrNameLst>
                                      </p:cBhvr>
                                      <p:to>
                                        <p:strVal val="visible"/>
                                      </p:to>
                                    </p:set>
                                    <p:animEffect transition="in" filter="checkerboard(across)">
                                      <p:cBhvr>
                                        <p:cTn id="21" dur="500"/>
                                        <p:tgtEl>
                                          <p:spTgt spid="142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8F2BFBB-68CA-4276-A815-328CBBC3C346}" type="slidenum">
              <a:rPr lang="fr-FR"/>
              <a:pPr/>
              <a:t>30</a:t>
            </a:fld>
            <a:endParaRPr lang="fr-FR"/>
          </a:p>
        </p:txBody>
      </p:sp>
      <p:sp>
        <p:nvSpPr>
          <p:cNvPr id="186371" name="Rectangle 3"/>
          <p:cNvSpPr>
            <a:spLocks noGrp="1" noChangeArrowheads="1"/>
          </p:cNvSpPr>
          <p:nvPr>
            <p:ph type="body" idx="1"/>
          </p:nvPr>
        </p:nvSpPr>
        <p:spPr>
          <a:xfrm>
            <a:off x="1066800" y="2420938"/>
            <a:ext cx="7543800" cy="3675062"/>
          </a:xfrm>
        </p:spPr>
        <p:txBody>
          <a:bodyPr/>
          <a:lstStyle/>
          <a:p>
            <a:r>
              <a:rPr lang="fr-FR">
                <a:solidFill>
                  <a:schemeClr val="folHlink"/>
                </a:solidFill>
              </a:rPr>
              <a:t>A partir de janvier 2004, après accord avec leur employeur, les salariés à temps partiel ont la possibilité de cotiser sur une assiette à temps plein.</a:t>
            </a:r>
          </a:p>
        </p:txBody>
      </p:sp>
      <p:pic>
        <p:nvPicPr>
          <p:cNvPr id="18637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anim calcmode="lin" valueType="num">
                                      <p:cBhvr>
                                        <p:cTn id="7" dur="500" fill="hold"/>
                                        <p:tgtEl>
                                          <p:spTgt spid="1863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8637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3226C734-20BF-4625-B17A-FDEAA231FA93}" type="slidenum">
              <a:rPr lang="fr-FR"/>
              <a:pPr/>
              <a:t>31</a:t>
            </a:fld>
            <a:endParaRPr lang="fr-FR"/>
          </a:p>
        </p:txBody>
      </p:sp>
      <p:sp>
        <p:nvSpPr>
          <p:cNvPr id="187394" name="Rectangle 2"/>
          <p:cNvSpPr>
            <a:spLocks noGrp="1" noChangeArrowheads="1"/>
          </p:cNvSpPr>
          <p:nvPr>
            <p:ph type="title"/>
          </p:nvPr>
        </p:nvSpPr>
        <p:spPr/>
        <p:txBody>
          <a:bodyPr/>
          <a:lstStyle/>
          <a:p>
            <a:pPr algn="ctr"/>
            <a:r>
              <a:rPr lang="fr-FR" sz="3600" b="0" u="sng">
                <a:solidFill>
                  <a:srgbClr val="FF66FF"/>
                </a:solidFill>
              </a:rPr>
              <a:t>III- Accroître les incitations au maintien d’activité</a:t>
            </a:r>
          </a:p>
        </p:txBody>
      </p:sp>
      <p:sp>
        <p:nvSpPr>
          <p:cNvPr id="187395" name="Rectangle 3"/>
          <p:cNvSpPr>
            <a:spLocks noGrp="1" noChangeArrowheads="1"/>
          </p:cNvSpPr>
          <p:nvPr>
            <p:ph type="body" idx="1"/>
          </p:nvPr>
        </p:nvSpPr>
        <p:spPr/>
        <p:txBody>
          <a:bodyPr/>
          <a:lstStyle/>
          <a:p>
            <a:r>
              <a:rPr lang="fr-FR">
                <a:solidFill>
                  <a:schemeClr val="folHlink"/>
                </a:solidFill>
              </a:rPr>
              <a:t>Pour les salariés, la réforme de 2003 instaure plusieurs incitations au maintien d’activité:</a:t>
            </a:r>
          </a:p>
          <a:p>
            <a:r>
              <a:rPr lang="fr-FR">
                <a:solidFill>
                  <a:schemeClr val="folHlink"/>
                </a:solidFill>
              </a:rPr>
              <a:t>La réforme de 2003 instaure une surcote qui permet de majorer le montant de la pension pour chaque trimestre de cotisation au-delà de la durée ouvrant droit au taux plein:</a:t>
            </a:r>
          </a:p>
          <a:p>
            <a:pPr lvl="1">
              <a:buFontTx/>
              <a:buNone/>
            </a:pPr>
            <a:endParaRPr lang="fr-FR">
              <a:solidFill>
                <a:schemeClr val="folHlink"/>
              </a:solidFill>
            </a:endParaRPr>
          </a:p>
        </p:txBody>
      </p:sp>
      <p:pic>
        <p:nvPicPr>
          <p:cNvPr id="18739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87394"/>
                                        </p:tgtEl>
                                        <p:attrNameLst>
                                          <p:attrName>style.visibility</p:attrName>
                                        </p:attrNameLst>
                                      </p:cBhvr>
                                      <p:to>
                                        <p:strVal val="visible"/>
                                      </p:to>
                                    </p:set>
                                    <p:anim calcmode="lin" valueType="num">
                                      <p:cBhvr>
                                        <p:cTn id="7" dur="500" fill="hold"/>
                                        <p:tgtEl>
                                          <p:spTgt spid="187394"/>
                                        </p:tgtEl>
                                        <p:attrNameLst>
                                          <p:attrName>ppt_w</p:attrName>
                                        </p:attrNameLst>
                                      </p:cBhvr>
                                      <p:tavLst>
                                        <p:tav tm="0">
                                          <p:val>
                                            <p:fltVal val="0"/>
                                          </p:val>
                                        </p:tav>
                                        <p:tav tm="100000">
                                          <p:val>
                                            <p:strVal val="#ppt_w"/>
                                          </p:val>
                                        </p:tav>
                                      </p:tavLst>
                                    </p:anim>
                                    <p:anim calcmode="lin" valueType="num">
                                      <p:cBhvr>
                                        <p:cTn id="8" dur="500" fill="hold"/>
                                        <p:tgtEl>
                                          <p:spTgt spid="18739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87395">
                                            <p:txEl>
                                              <p:pRg st="0" end="0"/>
                                            </p:txEl>
                                          </p:spTgt>
                                        </p:tgtEl>
                                        <p:attrNameLst>
                                          <p:attrName>style.visibility</p:attrName>
                                        </p:attrNameLst>
                                      </p:cBhvr>
                                      <p:to>
                                        <p:strVal val="visible"/>
                                      </p:to>
                                    </p:set>
                                    <p:anim calcmode="lin" valueType="num">
                                      <p:cBhvr>
                                        <p:cTn id="13" dur="500" fill="hold"/>
                                        <p:tgtEl>
                                          <p:spTgt spid="18739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8739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87395">
                                            <p:txEl>
                                              <p:pRg st="1" end="1"/>
                                            </p:txEl>
                                          </p:spTgt>
                                        </p:tgtEl>
                                        <p:attrNameLst>
                                          <p:attrName>style.visibility</p:attrName>
                                        </p:attrNameLst>
                                      </p:cBhvr>
                                      <p:to>
                                        <p:strVal val="visible"/>
                                      </p:to>
                                    </p:set>
                                    <p:anim calcmode="lin" valueType="num">
                                      <p:cBhvr>
                                        <p:cTn id="19" dur="500" fill="hold"/>
                                        <p:tgtEl>
                                          <p:spTgt spid="18739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87395">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p:bldP spid="187395"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21FA70BB-5F93-40A5-8C9F-2433919CC059}" type="slidenum">
              <a:rPr lang="fr-FR"/>
              <a:pPr/>
              <a:t>32</a:t>
            </a:fld>
            <a:endParaRPr lang="fr-FR"/>
          </a:p>
        </p:txBody>
      </p:sp>
      <p:sp>
        <p:nvSpPr>
          <p:cNvPr id="189443" name="Rectangle 3"/>
          <p:cNvSpPr>
            <a:spLocks noGrp="1" noChangeArrowheads="1"/>
          </p:cNvSpPr>
          <p:nvPr>
            <p:ph type="body" idx="1"/>
          </p:nvPr>
        </p:nvSpPr>
        <p:spPr>
          <a:xfrm>
            <a:off x="971550" y="1916113"/>
            <a:ext cx="7639050" cy="4249737"/>
          </a:xfrm>
        </p:spPr>
        <p:txBody>
          <a:bodyPr/>
          <a:lstStyle/>
          <a:p>
            <a:r>
              <a:rPr lang="fr-FR">
                <a:solidFill>
                  <a:schemeClr val="folHlink"/>
                </a:solidFill>
              </a:rPr>
              <a:t>Ouverture du dispositif pour éviter les décotes</a:t>
            </a:r>
          </a:p>
          <a:p>
            <a:pPr>
              <a:buFont typeface="Wingdings" pitchFamily="2" charset="2"/>
              <a:buNone/>
            </a:pPr>
            <a:endParaRPr lang="fr-FR">
              <a:solidFill>
                <a:schemeClr val="folHlink"/>
              </a:solidFill>
            </a:endParaRPr>
          </a:p>
          <a:p>
            <a:r>
              <a:rPr lang="fr-FR">
                <a:solidFill>
                  <a:schemeClr val="folHlink"/>
                </a:solidFill>
              </a:rPr>
              <a:t>La retraite progressive permet aux salariés âgés d’au moins 60 ans de travailler à temps partiel, tout en bénéficiant d’une fraction de leur pension de retraite.</a:t>
            </a:r>
          </a:p>
        </p:txBody>
      </p:sp>
      <p:pic>
        <p:nvPicPr>
          <p:cNvPr id="189444"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89443">
                                            <p:txEl>
                                              <p:pRg st="0" end="0"/>
                                            </p:txEl>
                                          </p:spTgt>
                                        </p:tgtEl>
                                        <p:attrNameLst>
                                          <p:attrName>style.visibility</p:attrName>
                                        </p:attrNameLst>
                                      </p:cBhvr>
                                      <p:to>
                                        <p:strVal val="visible"/>
                                      </p:to>
                                    </p:set>
                                    <p:anim calcmode="lin" valueType="num">
                                      <p:cBhvr>
                                        <p:cTn id="7" dur="500" fill="hold"/>
                                        <p:tgtEl>
                                          <p:spTgt spid="1894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8944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89443">
                                            <p:txEl>
                                              <p:pRg st="2" end="2"/>
                                            </p:txEl>
                                          </p:spTgt>
                                        </p:tgtEl>
                                        <p:attrNameLst>
                                          <p:attrName>style.visibility</p:attrName>
                                        </p:attrNameLst>
                                      </p:cBhvr>
                                      <p:to>
                                        <p:strVal val="visible"/>
                                      </p:to>
                                    </p:set>
                                    <p:anim calcmode="lin" valueType="num">
                                      <p:cBhvr>
                                        <p:cTn id="13" dur="500" fill="hold"/>
                                        <p:tgtEl>
                                          <p:spTgt spid="18944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8944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1DEA80FE-C09E-422E-B797-592F5C7A8B96}" type="slidenum">
              <a:rPr lang="fr-FR"/>
              <a:pPr/>
              <a:t>33</a:t>
            </a:fld>
            <a:endParaRPr lang="fr-FR"/>
          </a:p>
        </p:txBody>
      </p:sp>
      <p:sp>
        <p:nvSpPr>
          <p:cNvPr id="193539" name="Rectangle 3"/>
          <p:cNvSpPr>
            <a:spLocks noGrp="1" noChangeArrowheads="1"/>
          </p:cNvSpPr>
          <p:nvPr>
            <p:ph type="body" idx="1"/>
          </p:nvPr>
        </p:nvSpPr>
        <p:spPr>
          <a:xfrm>
            <a:off x="1042988" y="1844675"/>
            <a:ext cx="7567612" cy="4251325"/>
          </a:xfrm>
        </p:spPr>
        <p:txBody>
          <a:bodyPr/>
          <a:lstStyle/>
          <a:p>
            <a:r>
              <a:rPr lang="fr-FR">
                <a:solidFill>
                  <a:schemeClr val="folHlink"/>
                </a:solidFill>
              </a:rPr>
              <a:t>Les conditions du cumul emploi retraite sont simplifiées et assouplies, puis libéralisées en 2009</a:t>
            </a:r>
          </a:p>
          <a:p>
            <a:pPr>
              <a:buFont typeface="Wingdings" pitchFamily="2" charset="2"/>
              <a:buNone/>
            </a:pPr>
            <a:endParaRPr lang="fr-FR">
              <a:solidFill>
                <a:schemeClr val="folHlink"/>
              </a:solidFill>
            </a:endParaRPr>
          </a:p>
          <a:p>
            <a:pPr lvl="1">
              <a:buFontTx/>
              <a:buNone/>
            </a:pPr>
            <a:endParaRPr lang="fr-FR">
              <a:solidFill>
                <a:schemeClr val="folHlink"/>
              </a:solidFill>
            </a:endParaRPr>
          </a:p>
        </p:txBody>
      </p:sp>
      <p:pic>
        <p:nvPicPr>
          <p:cNvPr id="19354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 calcmode="lin" valueType="num">
                                      <p:cBhvr>
                                        <p:cTn id="7" dur="500" fill="hold"/>
                                        <p:tgtEl>
                                          <p:spTgt spid="1935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353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A012675-3E8B-4B49-A5F7-D7E1C60BC1FD}" type="slidenum">
              <a:rPr lang="fr-FR"/>
              <a:pPr/>
              <a:t>34</a:t>
            </a:fld>
            <a:endParaRPr lang="fr-FR"/>
          </a:p>
        </p:txBody>
      </p:sp>
      <p:sp>
        <p:nvSpPr>
          <p:cNvPr id="196611" name="Rectangle 3"/>
          <p:cNvSpPr>
            <a:spLocks noGrp="1" noChangeArrowheads="1"/>
          </p:cNvSpPr>
          <p:nvPr>
            <p:ph type="body" idx="1"/>
          </p:nvPr>
        </p:nvSpPr>
        <p:spPr>
          <a:xfrm>
            <a:off x="900113" y="549275"/>
            <a:ext cx="7710487" cy="5759450"/>
          </a:xfrm>
        </p:spPr>
        <p:txBody>
          <a:bodyPr/>
          <a:lstStyle/>
          <a:p>
            <a:pPr>
              <a:lnSpc>
                <a:spcPct val="80000"/>
              </a:lnSpc>
            </a:pPr>
            <a:r>
              <a:rPr lang="fr-FR" sz="2800">
                <a:solidFill>
                  <a:schemeClr val="folHlink"/>
                </a:solidFill>
              </a:rPr>
              <a:t>Pour les employeurs:</a:t>
            </a:r>
          </a:p>
          <a:p>
            <a:pPr>
              <a:lnSpc>
                <a:spcPct val="80000"/>
              </a:lnSpc>
              <a:buFont typeface="Wingdings" pitchFamily="2" charset="2"/>
              <a:buChar char="Ø"/>
            </a:pPr>
            <a:r>
              <a:rPr lang="fr-FR" sz="2800" u="sng">
                <a:solidFill>
                  <a:schemeClr val="folHlink"/>
                </a:solidFill>
              </a:rPr>
              <a:t>La mise à la retraite d’un salarié est restreinte:</a:t>
            </a:r>
          </a:p>
          <a:p>
            <a:pPr>
              <a:lnSpc>
                <a:spcPct val="80000"/>
              </a:lnSpc>
              <a:buFont typeface="Wingdings" pitchFamily="2" charset="2"/>
              <a:buNone/>
            </a:pPr>
            <a:endParaRPr lang="fr-FR" sz="2800" u="sng">
              <a:solidFill>
                <a:schemeClr val="folHlink"/>
              </a:solidFill>
            </a:endParaRPr>
          </a:p>
          <a:p>
            <a:pPr>
              <a:lnSpc>
                <a:spcPct val="80000"/>
              </a:lnSpc>
              <a:buFontTx/>
              <a:buChar char="-"/>
            </a:pPr>
            <a:r>
              <a:rPr lang="fr-FR" sz="2800">
                <a:solidFill>
                  <a:schemeClr val="folHlink"/>
                </a:solidFill>
              </a:rPr>
              <a:t>Avec la réforme de 2003, l’âge auquel l’employeur peut mettre un salarié à la retraite passe de 60 à 65 ans sauf accord de branche dérogatoire;</a:t>
            </a:r>
          </a:p>
          <a:p>
            <a:pPr>
              <a:lnSpc>
                <a:spcPct val="80000"/>
              </a:lnSpc>
              <a:buFontTx/>
              <a:buNone/>
            </a:pPr>
            <a:endParaRPr lang="fr-FR" sz="2800">
              <a:solidFill>
                <a:schemeClr val="folHlink"/>
              </a:solidFill>
            </a:endParaRPr>
          </a:p>
          <a:p>
            <a:pPr>
              <a:lnSpc>
                <a:spcPct val="80000"/>
              </a:lnSpc>
              <a:buFontTx/>
              <a:buNone/>
            </a:pPr>
            <a:r>
              <a:rPr lang="fr-FR">
                <a:solidFill>
                  <a:schemeClr val="folHlink"/>
                </a:solidFill>
              </a:rPr>
              <a:t>- </a:t>
            </a:r>
            <a:r>
              <a:rPr lang="fr-FR" sz="2800">
                <a:solidFill>
                  <a:schemeClr val="folHlink"/>
                </a:solidFill>
              </a:rPr>
              <a:t>Depuis le 1</a:t>
            </a:r>
            <a:r>
              <a:rPr lang="fr-FR" sz="2800" baseline="30000">
                <a:solidFill>
                  <a:schemeClr val="folHlink"/>
                </a:solidFill>
              </a:rPr>
              <a:t>er</a:t>
            </a:r>
            <a:r>
              <a:rPr lang="fr-FR" sz="2800">
                <a:solidFill>
                  <a:schemeClr val="folHlink"/>
                </a:solidFill>
              </a:rPr>
              <a:t> janvier 2010, l’employeur ne peut mettre à la retraite un salarié que de façon concertée à partir de 65 ans, la mise à la retraite d’office n’est possible qu’à partir de 70 ans.</a:t>
            </a:r>
          </a:p>
        </p:txBody>
      </p:sp>
      <p:pic>
        <p:nvPicPr>
          <p:cNvPr id="19661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96611">
                                            <p:txEl>
                                              <p:pRg st="0" end="0"/>
                                            </p:txEl>
                                          </p:spTgt>
                                        </p:tgtEl>
                                        <p:attrNameLst>
                                          <p:attrName>style.visibility</p:attrName>
                                        </p:attrNameLst>
                                      </p:cBhvr>
                                      <p:to>
                                        <p:strVal val="visible"/>
                                      </p:to>
                                    </p:set>
                                    <p:anim calcmode="lin" valueType="num">
                                      <p:cBhvr>
                                        <p:cTn id="7" dur="500" fill="hold"/>
                                        <p:tgtEl>
                                          <p:spTgt spid="1966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66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96611">
                                            <p:txEl>
                                              <p:pRg st="1" end="1"/>
                                            </p:txEl>
                                          </p:spTgt>
                                        </p:tgtEl>
                                        <p:attrNameLst>
                                          <p:attrName>style.visibility</p:attrName>
                                        </p:attrNameLst>
                                      </p:cBhvr>
                                      <p:to>
                                        <p:strVal val="visible"/>
                                      </p:to>
                                    </p:set>
                                    <p:anim calcmode="lin" valueType="num">
                                      <p:cBhvr>
                                        <p:cTn id="13" dur="500" fill="hold"/>
                                        <p:tgtEl>
                                          <p:spTgt spid="19661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9661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96611">
                                            <p:txEl>
                                              <p:pRg st="3" end="3"/>
                                            </p:txEl>
                                          </p:spTgt>
                                        </p:tgtEl>
                                        <p:attrNameLst>
                                          <p:attrName>style.visibility</p:attrName>
                                        </p:attrNameLst>
                                      </p:cBhvr>
                                      <p:to>
                                        <p:strVal val="visible"/>
                                      </p:to>
                                    </p:set>
                                    <p:anim calcmode="lin" valueType="num">
                                      <p:cBhvr>
                                        <p:cTn id="19" dur="500" fill="hold"/>
                                        <p:tgtEl>
                                          <p:spTgt spid="196611">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19661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96611">
                                            <p:txEl>
                                              <p:pRg st="5" end="5"/>
                                            </p:txEl>
                                          </p:spTgt>
                                        </p:tgtEl>
                                        <p:attrNameLst>
                                          <p:attrName>style.visibility</p:attrName>
                                        </p:attrNameLst>
                                      </p:cBhvr>
                                      <p:to>
                                        <p:strVal val="visible"/>
                                      </p:to>
                                    </p:set>
                                    <p:anim calcmode="lin" valueType="num">
                                      <p:cBhvr>
                                        <p:cTn id="25" dur="500" fill="hold"/>
                                        <p:tgtEl>
                                          <p:spTgt spid="196611">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196611">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1"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50AFE5DA-01C6-4174-93FB-6F2D0C8D31D4}" type="slidenum">
              <a:rPr lang="fr-FR"/>
              <a:pPr/>
              <a:t>35</a:t>
            </a:fld>
            <a:endParaRPr lang="fr-FR"/>
          </a:p>
        </p:txBody>
      </p:sp>
      <p:sp>
        <p:nvSpPr>
          <p:cNvPr id="198659" name="Rectangle 3"/>
          <p:cNvSpPr>
            <a:spLocks noGrp="1" noChangeArrowheads="1"/>
          </p:cNvSpPr>
          <p:nvPr>
            <p:ph type="body" idx="1"/>
          </p:nvPr>
        </p:nvSpPr>
        <p:spPr>
          <a:xfrm>
            <a:off x="1042988" y="1773238"/>
            <a:ext cx="7567612" cy="4608512"/>
          </a:xfrm>
        </p:spPr>
        <p:txBody>
          <a:bodyPr/>
          <a:lstStyle/>
          <a:p>
            <a:pPr>
              <a:lnSpc>
                <a:spcPct val="80000"/>
              </a:lnSpc>
            </a:pPr>
            <a:r>
              <a:rPr lang="fr-FR" sz="2800">
                <a:solidFill>
                  <a:schemeClr val="folHlink"/>
                </a:solidFill>
              </a:rPr>
              <a:t>La loi du 21 août 2003 renchérit le coût des préretraites d’entreprise et restreint l’accès aux dispositifs existants.</a:t>
            </a:r>
          </a:p>
          <a:p>
            <a:pPr>
              <a:lnSpc>
                <a:spcPct val="80000"/>
              </a:lnSpc>
              <a:buFont typeface="Wingdings" pitchFamily="2" charset="2"/>
              <a:buNone/>
            </a:pPr>
            <a:endParaRPr lang="fr-FR" sz="2800">
              <a:solidFill>
                <a:schemeClr val="folHlink"/>
              </a:solidFill>
            </a:endParaRPr>
          </a:p>
          <a:p>
            <a:pPr>
              <a:lnSpc>
                <a:spcPct val="80000"/>
              </a:lnSpc>
              <a:buFont typeface="Wingdings" pitchFamily="2" charset="2"/>
              <a:buNone/>
            </a:pPr>
            <a:endParaRPr lang="fr-FR" sz="2800">
              <a:solidFill>
                <a:schemeClr val="folHlink"/>
              </a:solidFill>
            </a:endParaRPr>
          </a:p>
          <a:p>
            <a:pPr>
              <a:lnSpc>
                <a:spcPct val="80000"/>
              </a:lnSpc>
            </a:pPr>
            <a:r>
              <a:rPr lang="fr-FR" sz="2800">
                <a:solidFill>
                  <a:schemeClr val="folHlink"/>
                </a:solidFill>
              </a:rPr>
              <a:t>C’est pourquoi a été instauré une contribution de 23,85 % à la charge de l’employeur qui est affectée au fonds de réserve pour les retraites. La LFSS pour 2008 a relevé de 50 %¨cette contribution et a également appliquée la CSG au taux de 7,5 %.</a:t>
            </a:r>
          </a:p>
        </p:txBody>
      </p:sp>
      <p:pic>
        <p:nvPicPr>
          <p:cNvPr id="19866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98659">
                                            <p:txEl>
                                              <p:pRg st="0" end="0"/>
                                            </p:txEl>
                                          </p:spTgt>
                                        </p:tgtEl>
                                        <p:attrNameLst>
                                          <p:attrName>style.visibility</p:attrName>
                                        </p:attrNameLst>
                                      </p:cBhvr>
                                      <p:to>
                                        <p:strVal val="visible"/>
                                      </p:to>
                                    </p:set>
                                    <p:anim calcmode="lin" valueType="num">
                                      <p:cBhvr>
                                        <p:cTn id="7" dur="500" fill="hold"/>
                                        <p:tgtEl>
                                          <p:spTgt spid="19865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865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98659">
                                            <p:txEl>
                                              <p:pRg st="3" end="3"/>
                                            </p:txEl>
                                          </p:spTgt>
                                        </p:tgtEl>
                                        <p:attrNameLst>
                                          <p:attrName>style.visibility</p:attrName>
                                        </p:attrNameLst>
                                      </p:cBhvr>
                                      <p:to>
                                        <p:strVal val="visible"/>
                                      </p:to>
                                    </p:set>
                                    <p:anim calcmode="lin" valueType="num">
                                      <p:cBhvr>
                                        <p:cTn id="13" dur="500" fill="hold"/>
                                        <p:tgtEl>
                                          <p:spTgt spid="198659">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198659">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489D9F8A-4EE9-4C68-A103-5C60058EF4B9}" type="slidenum">
              <a:rPr lang="fr-FR"/>
              <a:pPr/>
              <a:t>36</a:t>
            </a:fld>
            <a:endParaRPr lang="fr-FR"/>
          </a:p>
        </p:txBody>
      </p:sp>
      <p:sp>
        <p:nvSpPr>
          <p:cNvPr id="199683" name="Rectangle 3"/>
          <p:cNvSpPr>
            <a:spLocks noGrp="1" noChangeArrowheads="1"/>
          </p:cNvSpPr>
          <p:nvPr>
            <p:ph type="body" idx="1"/>
          </p:nvPr>
        </p:nvSpPr>
        <p:spPr/>
        <p:txBody>
          <a:bodyPr/>
          <a:lstStyle/>
          <a:p>
            <a:r>
              <a:rPr lang="fr-FR" sz="2800">
                <a:solidFill>
                  <a:schemeClr val="folHlink"/>
                </a:solidFill>
              </a:rPr>
              <a:t>La réforme de 2003 a aussi limité les préretraites publiques et durcit l’accès au dispositif de cessation d’activité de certains travailleurs salariés (CATS). Ce dispositif permet aux salariés qui répondent à certaines conditions de cesser leur activité dès l’âge de 55 ans en bénéficiant d’une allocation et d’une protection sociale jusqu’à leur retraite.</a:t>
            </a:r>
          </a:p>
        </p:txBody>
      </p:sp>
      <p:pic>
        <p:nvPicPr>
          <p:cNvPr id="199684"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 calcmode="lin" valueType="num">
                                      <p:cBhvr>
                                        <p:cTn id="7" dur="500" fill="hold"/>
                                        <p:tgtEl>
                                          <p:spTgt spid="19968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968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B04A5F39-4DDA-4CD3-AF64-5039E59E849B}" type="slidenum">
              <a:rPr lang="fr-FR"/>
              <a:pPr/>
              <a:t>37</a:t>
            </a:fld>
            <a:endParaRPr lang="fr-FR"/>
          </a:p>
        </p:txBody>
      </p:sp>
      <p:sp>
        <p:nvSpPr>
          <p:cNvPr id="201731" name="Rectangle 3"/>
          <p:cNvSpPr>
            <a:spLocks noGrp="1" noChangeArrowheads="1"/>
          </p:cNvSpPr>
          <p:nvPr>
            <p:ph type="body" idx="1"/>
          </p:nvPr>
        </p:nvSpPr>
        <p:spPr>
          <a:xfrm>
            <a:off x="971550" y="1773238"/>
            <a:ext cx="7639050" cy="4322762"/>
          </a:xfrm>
        </p:spPr>
        <p:txBody>
          <a:bodyPr/>
          <a:lstStyle/>
          <a:p>
            <a:r>
              <a:rPr lang="fr-FR" sz="2800">
                <a:solidFill>
                  <a:schemeClr val="folHlink"/>
                </a:solidFill>
              </a:rPr>
              <a:t>La réforme de 2003 ferme ou resserre les dispositifs de préretraite à temps partiel.</a:t>
            </a:r>
          </a:p>
          <a:p>
            <a:pPr>
              <a:buFont typeface="Wingdings" pitchFamily="2" charset="2"/>
              <a:buNone/>
            </a:pPr>
            <a:endParaRPr lang="fr-FR" sz="2800">
              <a:solidFill>
                <a:schemeClr val="folHlink"/>
              </a:solidFill>
            </a:endParaRPr>
          </a:p>
          <a:p>
            <a:r>
              <a:rPr lang="fr-FR" sz="2800">
                <a:solidFill>
                  <a:schemeClr val="folHlink"/>
                </a:solidFill>
              </a:rPr>
              <a:t>Dans le régime général et les régimes alignés, elle supprime la préretraite progressive au 31 décembre 2004. Seules les conventions conclues avant cette date continuent de produire leurs effets.</a:t>
            </a:r>
          </a:p>
        </p:txBody>
      </p:sp>
      <p:pic>
        <p:nvPicPr>
          <p:cNvPr id="20173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1731">
                                            <p:txEl>
                                              <p:pRg st="0" end="0"/>
                                            </p:txEl>
                                          </p:spTgt>
                                        </p:tgtEl>
                                        <p:attrNameLst>
                                          <p:attrName>style.visibility</p:attrName>
                                        </p:attrNameLst>
                                      </p:cBhvr>
                                      <p:to>
                                        <p:strVal val="visible"/>
                                      </p:to>
                                    </p:set>
                                    <p:anim calcmode="lin" valueType="num">
                                      <p:cBhvr>
                                        <p:cTn id="7" dur="500" fill="hold"/>
                                        <p:tgtEl>
                                          <p:spTgt spid="20173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173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1731">
                                            <p:txEl>
                                              <p:pRg st="2" end="2"/>
                                            </p:txEl>
                                          </p:spTgt>
                                        </p:tgtEl>
                                        <p:attrNameLst>
                                          <p:attrName>style.visibility</p:attrName>
                                        </p:attrNameLst>
                                      </p:cBhvr>
                                      <p:to>
                                        <p:strVal val="visible"/>
                                      </p:to>
                                    </p:set>
                                    <p:anim calcmode="lin" valueType="num">
                                      <p:cBhvr>
                                        <p:cTn id="13" dur="500" fill="hold"/>
                                        <p:tgtEl>
                                          <p:spTgt spid="201731">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01731">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419628D3-6D03-4F97-9BAE-895C6D19CB7F}" type="slidenum">
              <a:rPr lang="fr-FR"/>
              <a:pPr/>
              <a:t>38</a:t>
            </a:fld>
            <a:endParaRPr lang="fr-FR"/>
          </a:p>
        </p:txBody>
      </p:sp>
      <p:sp>
        <p:nvSpPr>
          <p:cNvPr id="202755" name="Rectangle 3"/>
          <p:cNvSpPr>
            <a:spLocks noGrp="1" noChangeArrowheads="1"/>
          </p:cNvSpPr>
          <p:nvPr>
            <p:ph type="body" idx="1"/>
          </p:nvPr>
        </p:nvSpPr>
        <p:spPr>
          <a:xfrm>
            <a:off x="1066800" y="333375"/>
            <a:ext cx="7543800" cy="5762625"/>
          </a:xfrm>
        </p:spPr>
        <p:txBody>
          <a:bodyPr/>
          <a:lstStyle/>
          <a:p>
            <a:pPr>
              <a:lnSpc>
                <a:spcPct val="80000"/>
              </a:lnSpc>
            </a:pPr>
            <a:r>
              <a:rPr lang="fr-FR" sz="2800">
                <a:solidFill>
                  <a:schemeClr val="folHlink"/>
                </a:solidFill>
              </a:rPr>
              <a:t>Dans la fonction publique, elle modifie la cessation progressive d’activité (CPA): elle est ouverte aux agents qui pourront désormais justifier de 33 années de cotisations tous régimes et de 25 années de service public. L’âge d’accès , initialement de 55 ans, est peu à peu relevé à partir de 2004 pour atteindre 57 ans en 2008.Les agents peuvent désormais choisir entre deux options de temps partiel: celui-ci peut être dégressif ou fixe.</a:t>
            </a:r>
          </a:p>
          <a:p>
            <a:pPr>
              <a:lnSpc>
                <a:spcPct val="80000"/>
              </a:lnSpc>
              <a:buFont typeface="Wingdings" pitchFamily="2" charset="2"/>
              <a:buNone/>
            </a:pPr>
            <a:endParaRPr lang="fr-FR" sz="2800">
              <a:solidFill>
                <a:schemeClr val="folHlink"/>
              </a:solidFill>
            </a:endParaRPr>
          </a:p>
          <a:p>
            <a:pPr>
              <a:lnSpc>
                <a:spcPct val="80000"/>
              </a:lnSpc>
            </a:pPr>
            <a:r>
              <a:rPr lang="fr-FR" sz="2800">
                <a:solidFill>
                  <a:schemeClr val="folHlink"/>
                </a:solidFill>
              </a:rPr>
              <a:t>La période en CPA compte pour le calcul de la pension au prorata de la durée de service effectué.</a:t>
            </a:r>
          </a:p>
          <a:p>
            <a:pPr>
              <a:lnSpc>
                <a:spcPct val="80000"/>
              </a:lnSpc>
            </a:pPr>
            <a:endParaRPr lang="fr-FR" sz="2800">
              <a:solidFill>
                <a:schemeClr val="folHlink"/>
              </a:solidFill>
            </a:endParaRPr>
          </a:p>
          <a:p>
            <a:pPr>
              <a:lnSpc>
                <a:spcPct val="80000"/>
              </a:lnSpc>
            </a:pPr>
            <a:endParaRPr lang="fr-FR" sz="2800"/>
          </a:p>
        </p:txBody>
      </p:sp>
      <p:pic>
        <p:nvPicPr>
          <p:cNvPr id="20275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2755">
                                            <p:txEl>
                                              <p:pRg st="0" end="0"/>
                                            </p:txEl>
                                          </p:spTgt>
                                        </p:tgtEl>
                                        <p:attrNameLst>
                                          <p:attrName>style.visibility</p:attrName>
                                        </p:attrNameLst>
                                      </p:cBhvr>
                                      <p:to>
                                        <p:strVal val="visible"/>
                                      </p:to>
                                    </p:set>
                                    <p:anim calcmode="lin" valueType="num">
                                      <p:cBhvr>
                                        <p:cTn id="7" dur="500" fill="hold"/>
                                        <p:tgtEl>
                                          <p:spTgt spid="20275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275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2755">
                                            <p:txEl>
                                              <p:pRg st="2" end="2"/>
                                            </p:txEl>
                                          </p:spTgt>
                                        </p:tgtEl>
                                        <p:attrNameLst>
                                          <p:attrName>style.visibility</p:attrName>
                                        </p:attrNameLst>
                                      </p:cBhvr>
                                      <p:to>
                                        <p:strVal val="visible"/>
                                      </p:to>
                                    </p:set>
                                    <p:anim calcmode="lin" valueType="num">
                                      <p:cBhvr>
                                        <p:cTn id="13" dur="500" fill="hold"/>
                                        <p:tgtEl>
                                          <p:spTgt spid="202755">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0275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B2E9231C-EC5C-4862-92A9-CEE16868AE28}" type="slidenum">
              <a:rPr lang="fr-FR"/>
              <a:pPr/>
              <a:t>39</a:t>
            </a:fld>
            <a:endParaRPr lang="fr-FR"/>
          </a:p>
        </p:txBody>
      </p:sp>
      <p:sp>
        <p:nvSpPr>
          <p:cNvPr id="203778" name="Rectangle 2"/>
          <p:cNvSpPr>
            <a:spLocks noGrp="1" noChangeArrowheads="1"/>
          </p:cNvSpPr>
          <p:nvPr>
            <p:ph type="title"/>
          </p:nvPr>
        </p:nvSpPr>
        <p:spPr/>
        <p:txBody>
          <a:bodyPr/>
          <a:lstStyle/>
          <a:p>
            <a:pPr algn="ctr"/>
            <a:r>
              <a:rPr lang="fr-FR" sz="3200" b="0" u="sng">
                <a:solidFill>
                  <a:srgbClr val="FF66FF"/>
                </a:solidFill>
              </a:rPr>
              <a:t>IV-CREATION DE NOUVEAUX DISPOSITIFS DE DEPARTS ANTICIPES EN RETRAITE</a:t>
            </a:r>
          </a:p>
        </p:txBody>
      </p:sp>
      <p:sp>
        <p:nvSpPr>
          <p:cNvPr id="203779" name="Rectangle 3"/>
          <p:cNvSpPr>
            <a:spLocks noGrp="1" noChangeArrowheads="1"/>
          </p:cNvSpPr>
          <p:nvPr>
            <p:ph type="body" idx="1"/>
          </p:nvPr>
        </p:nvSpPr>
        <p:spPr>
          <a:xfrm>
            <a:off x="1066800" y="1981200"/>
            <a:ext cx="7543800" cy="4687888"/>
          </a:xfrm>
        </p:spPr>
        <p:txBody>
          <a:bodyPr/>
          <a:lstStyle/>
          <a:p>
            <a:pPr>
              <a:lnSpc>
                <a:spcPct val="80000"/>
              </a:lnSpc>
            </a:pPr>
            <a:r>
              <a:rPr lang="fr-FR" sz="2400">
                <a:solidFill>
                  <a:schemeClr val="folHlink"/>
                </a:solidFill>
              </a:rPr>
              <a:t>La réforme de 2003 crée une retraite anticipée pour carrière longue en permettant aux salariés qui  ont commencé à travailler entre 14 et 17 ans et qui ont dépassé la durée de cotisation requise avant leurs 60 ans, de partir à la retraite à taux plein avant cet âge plancher, moyennant une durée de cotisation plus longue (42 ans pour partir à 56 ou 57 ans, 41 ans pour partir à 58 ans, 40 ans pour partir à 59 ans). </a:t>
            </a:r>
          </a:p>
          <a:p>
            <a:pPr>
              <a:lnSpc>
                <a:spcPct val="80000"/>
              </a:lnSpc>
              <a:buFont typeface="Wingdings" pitchFamily="2" charset="2"/>
              <a:buNone/>
            </a:pPr>
            <a:endParaRPr lang="fr-FR" sz="2400">
              <a:solidFill>
                <a:schemeClr val="folHlink"/>
              </a:solidFill>
            </a:endParaRPr>
          </a:p>
          <a:p>
            <a:pPr>
              <a:lnSpc>
                <a:spcPct val="80000"/>
              </a:lnSpc>
            </a:pPr>
            <a:r>
              <a:rPr lang="fr-FR" sz="2400">
                <a:solidFill>
                  <a:schemeClr val="folHlink"/>
                </a:solidFill>
              </a:rPr>
              <a:t>Une durée minimale de cotisation en début de carrière est également requise (5 trimestres avant la fin de l’année civile dès 16 ans pour un départ entre 56 et 58 ans, ou dès 17 ans pour un départ à 59 ans)</a:t>
            </a:r>
          </a:p>
        </p:txBody>
      </p:sp>
      <p:pic>
        <p:nvPicPr>
          <p:cNvPr id="20378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03778"/>
                                        </p:tgtEl>
                                        <p:attrNameLst>
                                          <p:attrName>style.visibility</p:attrName>
                                        </p:attrNameLst>
                                      </p:cBhvr>
                                      <p:to>
                                        <p:strVal val="visible"/>
                                      </p:to>
                                    </p:set>
                                    <p:anim calcmode="lin" valueType="num">
                                      <p:cBhvr>
                                        <p:cTn id="7" dur="500" fill="hold"/>
                                        <p:tgtEl>
                                          <p:spTgt spid="203778"/>
                                        </p:tgtEl>
                                        <p:attrNameLst>
                                          <p:attrName>ppt_w</p:attrName>
                                        </p:attrNameLst>
                                      </p:cBhvr>
                                      <p:tavLst>
                                        <p:tav tm="0">
                                          <p:val>
                                            <p:fltVal val="0"/>
                                          </p:val>
                                        </p:tav>
                                        <p:tav tm="100000">
                                          <p:val>
                                            <p:strVal val="#ppt_w"/>
                                          </p:val>
                                        </p:tav>
                                      </p:tavLst>
                                    </p:anim>
                                    <p:anim calcmode="lin" valueType="num">
                                      <p:cBhvr>
                                        <p:cTn id="8" dur="500" fill="hold"/>
                                        <p:tgtEl>
                                          <p:spTgt spid="20377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3779">
                                            <p:txEl>
                                              <p:pRg st="0" end="0"/>
                                            </p:txEl>
                                          </p:spTgt>
                                        </p:tgtEl>
                                        <p:attrNameLst>
                                          <p:attrName>style.visibility</p:attrName>
                                        </p:attrNameLst>
                                      </p:cBhvr>
                                      <p:to>
                                        <p:strVal val="visible"/>
                                      </p:to>
                                    </p:set>
                                    <p:anim calcmode="lin" valueType="num">
                                      <p:cBhvr>
                                        <p:cTn id="13" dur="500" fill="hold"/>
                                        <p:tgtEl>
                                          <p:spTgt spid="20377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377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03779">
                                            <p:txEl>
                                              <p:pRg st="2" end="2"/>
                                            </p:txEl>
                                          </p:spTgt>
                                        </p:tgtEl>
                                        <p:attrNameLst>
                                          <p:attrName>style.visibility</p:attrName>
                                        </p:attrNameLst>
                                      </p:cBhvr>
                                      <p:to>
                                        <p:strVal val="visible"/>
                                      </p:to>
                                    </p:set>
                                    <p:anim calcmode="lin" valueType="num">
                                      <p:cBhvr>
                                        <p:cTn id="19" dur="500" fill="hold"/>
                                        <p:tgtEl>
                                          <p:spTgt spid="20377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03779">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790B4FB6-3128-4154-9F01-615F77C802EF}" type="slidenum">
              <a:rPr lang="fr-FR"/>
              <a:pPr/>
              <a:t>4</a:t>
            </a:fld>
            <a:endParaRPr lang="fr-FR"/>
          </a:p>
        </p:txBody>
      </p:sp>
      <p:sp>
        <p:nvSpPr>
          <p:cNvPr id="143363" name="Rectangle 3"/>
          <p:cNvSpPr>
            <a:spLocks noGrp="1" noChangeArrowheads="1"/>
          </p:cNvSpPr>
          <p:nvPr>
            <p:ph type="body" idx="1"/>
          </p:nvPr>
        </p:nvSpPr>
        <p:spPr>
          <a:xfrm>
            <a:off x="900113" y="620713"/>
            <a:ext cx="7543800" cy="5473700"/>
          </a:xfrm>
        </p:spPr>
        <p:txBody>
          <a:bodyPr/>
          <a:lstStyle/>
          <a:p>
            <a:pPr>
              <a:buFont typeface="Wingdings" pitchFamily="2" charset="2"/>
              <a:buNone/>
            </a:pPr>
            <a:r>
              <a:rPr lang="fr-FR" sz="2800">
                <a:solidFill>
                  <a:schemeClr val="folHlink"/>
                </a:solidFill>
              </a:rPr>
              <a:t>2) Le nombre d’années de salaires retenues pour le calcul du salaire de référence est passé de 10 à 25, également en fonction des générations;</a:t>
            </a:r>
          </a:p>
          <a:p>
            <a:pPr>
              <a:buFont typeface="Wingdings" pitchFamily="2" charset="2"/>
              <a:buNone/>
            </a:pPr>
            <a:r>
              <a:rPr lang="fr-FR" sz="2800">
                <a:solidFill>
                  <a:schemeClr val="folHlink"/>
                </a:solidFill>
              </a:rPr>
              <a:t>3) La série de revalorisations des salaires retenus pour calculer le salaire de référence est indexée sur l’évolution des prix et non plus sur celle du salaire moyen.</a:t>
            </a:r>
          </a:p>
          <a:p>
            <a:pPr>
              <a:buFont typeface="Wingdings" pitchFamily="2" charset="2"/>
              <a:buNone/>
            </a:pPr>
            <a:endParaRPr lang="fr-FR" sz="2800">
              <a:solidFill>
                <a:schemeClr val="folHlink"/>
              </a:solidFill>
            </a:endParaRPr>
          </a:p>
          <a:p>
            <a:r>
              <a:rPr lang="fr-FR" sz="2800">
                <a:solidFill>
                  <a:schemeClr val="folHlink"/>
                </a:solidFill>
              </a:rPr>
              <a:t>Avec la réforme de 1993, les pensions sont officiellement indexées sur les prix.</a:t>
            </a:r>
          </a:p>
          <a:p>
            <a:pPr>
              <a:buFont typeface="Wingdings" pitchFamily="2" charset="2"/>
              <a:buNone/>
            </a:pPr>
            <a:endParaRPr lang="fr-FR" sz="2800">
              <a:solidFill>
                <a:schemeClr val="folHlink"/>
              </a:solidFill>
            </a:endParaRPr>
          </a:p>
        </p:txBody>
      </p:sp>
      <p:pic>
        <p:nvPicPr>
          <p:cNvPr id="143364"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Effect transition="in" filter="checkerboard(across)">
                                      <p:cBhvr>
                                        <p:cTn id="7" dur="500"/>
                                        <p:tgtEl>
                                          <p:spTgt spid="143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43363">
                                            <p:txEl>
                                              <p:pRg st="1" end="1"/>
                                            </p:txEl>
                                          </p:spTgt>
                                        </p:tgtEl>
                                        <p:attrNameLst>
                                          <p:attrName>style.visibility</p:attrName>
                                        </p:attrNameLst>
                                      </p:cBhvr>
                                      <p:to>
                                        <p:strVal val="visible"/>
                                      </p:to>
                                    </p:set>
                                    <p:animEffect transition="in" filter="checkerboard(across)">
                                      <p:cBhvr>
                                        <p:cTn id="12" dur="500"/>
                                        <p:tgtEl>
                                          <p:spTgt spid="143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143363">
                                            <p:txEl>
                                              <p:pRg st="3" end="3"/>
                                            </p:txEl>
                                          </p:spTgt>
                                        </p:tgtEl>
                                        <p:attrNameLst>
                                          <p:attrName>style.visibility</p:attrName>
                                        </p:attrNameLst>
                                      </p:cBhvr>
                                      <p:to>
                                        <p:strVal val="visible"/>
                                      </p:to>
                                    </p:set>
                                    <p:anim calcmode="lin" valueType="num">
                                      <p:cBhvr>
                                        <p:cTn id="17" dur="500" fill="hold"/>
                                        <p:tgtEl>
                                          <p:spTgt spid="14336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14336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143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515E82E9-7D74-4473-A34F-FB3E201D33AE}" type="slidenum">
              <a:rPr lang="fr-FR"/>
              <a:pPr/>
              <a:t>40</a:t>
            </a:fld>
            <a:endParaRPr lang="fr-FR"/>
          </a:p>
        </p:txBody>
      </p:sp>
      <p:sp>
        <p:nvSpPr>
          <p:cNvPr id="204803" name="Rectangle 3"/>
          <p:cNvSpPr>
            <a:spLocks noGrp="1" noChangeArrowheads="1"/>
          </p:cNvSpPr>
          <p:nvPr>
            <p:ph type="body" idx="1"/>
          </p:nvPr>
        </p:nvSpPr>
        <p:spPr>
          <a:xfrm>
            <a:off x="1066800" y="549275"/>
            <a:ext cx="7543800" cy="5546725"/>
          </a:xfrm>
        </p:spPr>
        <p:txBody>
          <a:bodyPr/>
          <a:lstStyle/>
          <a:p>
            <a:r>
              <a:rPr lang="fr-FR">
                <a:solidFill>
                  <a:schemeClr val="folHlink"/>
                </a:solidFill>
              </a:rPr>
              <a:t>Le dispositif , applicable à partir du 1</a:t>
            </a:r>
            <a:r>
              <a:rPr lang="fr-FR" baseline="30000">
                <a:solidFill>
                  <a:schemeClr val="folHlink"/>
                </a:solidFill>
              </a:rPr>
              <a:t>er</a:t>
            </a:r>
            <a:r>
              <a:rPr lang="fr-FR">
                <a:solidFill>
                  <a:schemeClr val="folHlink"/>
                </a:solidFill>
              </a:rPr>
              <a:t> janvier 2004 pour les affiliés au régime général et aux régimes alignés, est mis en place progressivement à partir du 1</a:t>
            </a:r>
            <a:r>
              <a:rPr lang="fr-FR" baseline="30000">
                <a:solidFill>
                  <a:schemeClr val="folHlink"/>
                </a:solidFill>
              </a:rPr>
              <a:t>er</a:t>
            </a:r>
            <a:r>
              <a:rPr lang="fr-FR">
                <a:solidFill>
                  <a:schemeClr val="folHlink"/>
                </a:solidFill>
              </a:rPr>
              <a:t> janvier 2005 dans la fonction publique d’État et dans le régime de la fonction publique territoriale et hospitalière géré par la  caisse nationale de retraites des agents des collectivités locales (CNRACL).</a:t>
            </a:r>
          </a:p>
        </p:txBody>
      </p:sp>
      <p:pic>
        <p:nvPicPr>
          <p:cNvPr id="204804"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4803">
                                            <p:txEl>
                                              <p:pRg st="0" end="0"/>
                                            </p:txEl>
                                          </p:spTgt>
                                        </p:tgtEl>
                                        <p:attrNameLst>
                                          <p:attrName>style.visibility</p:attrName>
                                        </p:attrNameLst>
                                      </p:cBhvr>
                                      <p:to>
                                        <p:strVal val="visible"/>
                                      </p:to>
                                    </p:set>
                                    <p:anim calcmode="lin" valueType="num">
                                      <p:cBhvr>
                                        <p:cTn id="7" dur="500" fill="hold"/>
                                        <p:tgtEl>
                                          <p:spTgt spid="20480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480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3A54BCAE-952F-4CAC-AC1A-A7C8833D2AE9}" type="slidenum">
              <a:rPr lang="fr-FR"/>
              <a:pPr/>
              <a:t>41</a:t>
            </a:fld>
            <a:endParaRPr lang="fr-FR"/>
          </a:p>
        </p:txBody>
      </p:sp>
      <p:sp>
        <p:nvSpPr>
          <p:cNvPr id="205827" name="Rectangle 3"/>
          <p:cNvSpPr>
            <a:spLocks noGrp="1" noChangeArrowheads="1"/>
          </p:cNvSpPr>
          <p:nvPr>
            <p:ph type="body" idx="1"/>
          </p:nvPr>
        </p:nvSpPr>
        <p:spPr>
          <a:xfrm>
            <a:off x="1066800" y="476250"/>
            <a:ext cx="7543800" cy="5619750"/>
          </a:xfrm>
        </p:spPr>
        <p:txBody>
          <a:bodyPr/>
          <a:lstStyle/>
          <a:p>
            <a:r>
              <a:rPr lang="fr-FR">
                <a:solidFill>
                  <a:schemeClr val="folHlink"/>
                </a:solidFill>
              </a:rPr>
              <a:t>L’accord interprofessionnel du 13 novembre 2003 a transposé ces dispositions dans les régimes ARRCO et AGIRC.</a:t>
            </a:r>
          </a:p>
          <a:p>
            <a:pPr>
              <a:buFont typeface="Wingdings" pitchFamily="2" charset="2"/>
              <a:buNone/>
            </a:pPr>
            <a:endParaRPr lang="fr-FR">
              <a:solidFill>
                <a:schemeClr val="folHlink"/>
              </a:solidFill>
            </a:endParaRPr>
          </a:p>
          <a:p>
            <a:r>
              <a:rPr lang="fr-FR">
                <a:solidFill>
                  <a:schemeClr val="folHlink"/>
                </a:solidFill>
              </a:rPr>
              <a:t>Pour financer la mesure « carrières longues », la cotisation vieillesse du régime général est majorée de 0,2 point en janvier 2006.</a:t>
            </a:r>
          </a:p>
        </p:txBody>
      </p:sp>
      <p:pic>
        <p:nvPicPr>
          <p:cNvPr id="205828"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5827">
                                            <p:txEl>
                                              <p:pRg st="0" end="0"/>
                                            </p:txEl>
                                          </p:spTgt>
                                        </p:tgtEl>
                                        <p:attrNameLst>
                                          <p:attrName>style.visibility</p:attrName>
                                        </p:attrNameLst>
                                      </p:cBhvr>
                                      <p:to>
                                        <p:strVal val="visible"/>
                                      </p:to>
                                    </p:set>
                                    <p:anim calcmode="lin" valueType="num">
                                      <p:cBhvr>
                                        <p:cTn id="7" dur="500" fill="hold"/>
                                        <p:tgtEl>
                                          <p:spTgt spid="2058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58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5827">
                                            <p:txEl>
                                              <p:pRg st="2" end="2"/>
                                            </p:txEl>
                                          </p:spTgt>
                                        </p:tgtEl>
                                        <p:attrNameLst>
                                          <p:attrName>style.visibility</p:attrName>
                                        </p:attrNameLst>
                                      </p:cBhvr>
                                      <p:to>
                                        <p:strVal val="visible"/>
                                      </p:to>
                                    </p:set>
                                    <p:anim calcmode="lin" valueType="num">
                                      <p:cBhvr>
                                        <p:cTn id="13" dur="500" fill="hold"/>
                                        <p:tgtEl>
                                          <p:spTgt spid="205827">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0582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0C8FDE1-128B-4D5E-B90F-DC936F44A1E3}" type="slidenum">
              <a:rPr lang="fr-FR"/>
              <a:pPr/>
              <a:t>42</a:t>
            </a:fld>
            <a:endParaRPr lang="fr-FR"/>
          </a:p>
        </p:txBody>
      </p:sp>
      <p:sp>
        <p:nvSpPr>
          <p:cNvPr id="206851" name="Rectangle 3"/>
          <p:cNvSpPr>
            <a:spLocks noGrp="1" noChangeArrowheads="1"/>
          </p:cNvSpPr>
          <p:nvPr>
            <p:ph type="body" idx="1"/>
          </p:nvPr>
        </p:nvSpPr>
        <p:spPr>
          <a:xfrm>
            <a:off x="1066800" y="549275"/>
            <a:ext cx="7543800" cy="5903913"/>
          </a:xfrm>
        </p:spPr>
        <p:txBody>
          <a:bodyPr/>
          <a:lstStyle/>
          <a:p>
            <a:r>
              <a:rPr lang="fr-FR" sz="2800">
                <a:solidFill>
                  <a:schemeClr val="folHlink"/>
                </a:solidFill>
              </a:rPr>
              <a:t>La loi du 21 août 2003 instaure également la possibilité d’un départ anticipé en retraite dès l’âge de 55 ans, pour les travailleurs handicapés qui ont exercé une activité salariée et qui peuvent justifier d’une certaine durée de cotisation et d’un taux d’incapacité permanente d’au moins 80 % ou d’un handicap de niveau équivalent, durant l’intégralité de la durée d’assurance requise.</a:t>
            </a:r>
          </a:p>
          <a:p>
            <a:pPr>
              <a:buFont typeface="Wingdings" pitchFamily="2" charset="2"/>
              <a:buNone/>
            </a:pPr>
            <a:endParaRPr lang="fr-FR" sz="2800">
              <a:solidFill>
                <a:schemeClr val="folHlink"/>
              </a:solidFill>
            </a:endParaRPr>
          </a:p>
          <a:p>
            <a:r>
              <a:rPr lang="fr-FR" sz="2800">
                <a:solidFill>
                  <a:schemeClr val="folHlink"/>
                </a:solidFill>
              </a:rPr>
              <a:t>Cette mesure s’applique aux pensions qui ont pris effet à partir du 1</a:t>
            </a:r>
            <a:r>
              <a:rPr lang="fr-FR" sz="2800" baseline="30000">
                <a:solidFill>
                  <a:schemeClr val="folHlink"/>
                </a:solidFill>
              </a:rPr>
              <a:t>er</a:t>
            </a:r>
            <a:r>
              <a:rPr lang="fr-FR" sz="2800">
                <a:solidFill>
                  <a:schemeClr val="folHlink"/>
                </a:solidFill>
              </a:rPr>
              <a:t> juillet 2004.</a:t>
            </a:r>
          </a:p>
        </p:txBody>
      </p:sp>
      <p:pic>
        <p:nvPicPr>
          <p:cNvPr id="20685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6851">
                                            <p:txEl>
                                              <p:pRg st="0" end="0"/>
                                            </p:txEl>
                                          </p:spTgt>
                                        </p:tgtEl>
                                        <p:attrNameLst>
                                          <p:attrName>style.visibility</p:attrName>
                                        </p:attrNameLst>
                                      </p:cBhvr>
                                      <p:to>
                                        <p:strVal val="visible"/>
                                      </p:to>
                                    </p:set>
                                    <p:anim calcmode="lin" valueType="num">
                                      <p:cBhvr>
                                        <p:cTn id="7" dur="500" fill="hold"/>
                                        <p:tgtEl>
                                          <p:spTgt spid="2068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685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6851">
                                            <p:txEl>
                                              <p:pRg st="2" end="2"/>
                                            </p:txEl>
                                          </p:spTgt>
                                        </p:tgtEl>
                                        <p:attrNameLst>
                                          <p:attrName>style.visibility</p:attrName>
                                        </p:attrNameLst>
                                      </p:cBhvr>
                                      <p:to>
                                        <p:strVal val="visible"/>
                                      </p:to>
                                    </p:set>
                                    <p:anim calcmode="lin" valueType="num">
                                      <p:cBhvr>
                                        <p:cTn id="13" dur="500" fill="hold"/>
                                        <p:tgtEl>
                                          <p:spTgt spid="206851">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06851">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8CCB3112-AB79-44B3-AF61-C3903DAA241B}" type="slidenum">
              <a:rPr lang="fr-FR"/>
              <a:pPr/>
              <a:t>43</a:t>
            </a:fld>
            <a:endParaRPr lang="fr-FR"/>
          </a:p>
        </p:txBody>
      </p:sp>
      <p:sp>
        <p:nvSpPr>
          <p:cNvPr id="207874" name="Rectangle 2"/>
          <p:cNvSpPr>
            <a:spLocks noGrp="1" noChangeArrowheads="1"/>
          </p:cNvSpPr>
          <p:nvPr>
            <p:ph type="title"/>
          </p:nvPr>
        </p:nvSpPr>
        <p:spPr>
          <a:xfrm>
            <a:off x="1066800" y="304800"/>
            <a:ext cx="7543800" cy="963613"/>
          </a:xfrm>
        </p:spPr>
        <p:txBody>
          <a:bodyPr/>
          <a:lstStyle/>
          <a:p>
            <a:pPr algn="ctr"/>
            <a:r>
              <a:rPr lang="fr-FR" sz="3200" b="0" u="sng">
                <a:solidFill>
                  <a:srgbClr val="FF66FF"/>
                </a:solidFill>
              </a:rPr>
              <a:t>V- HARMONISATION DES REGLES DES DIFFERENTS REGIMES</a:t>
            </a:r>
          </a:p>
        </p:txBody>
      </p:sp>
      <p:sp>
        <p:nvSpPr>
          <p:cNvPr id="207875" name="Rectangle 3"/>
          <p:cNvSpPr>
            <a:spLocks noGrp="1" noChangeArrowheads="1"/>
          </p:cNvSpPr>
          <p:nvPr>
            <p:ph type="body" idx="1"/>
          </p:nvPr>
        </p:nvSpPr>
        <p:spPr>
          <a:xfrm>
            <a:off x="755650" y="1700213"/>
            <a:ext cx="7854950" cy="4395787"/>
          </a:xfrm>
        </p:spPr>
        <p:txBody>
          <a:bodyPr/>
          <a:lstStyle/>
          <a:p>
            <a:r>
              <a:rPr lang="fr-FR">
                <a:solidFill>
                  <a:schemeClr val="folHlink"/>
                </a:solidFill>
              </a:rPr>
              <a:t>La loi du 21 août 2003 organise une convergence des régimes publics et privés.</a:t>
            </a:r>
          </a:p>
          <a:p>
            <a:pPr>
              <a:buFont typeface="Wingdings" pitchFamily="2" charset="2"/>
              <a:buNone/>
            </a:pPr>
            <a:endParaRPr lang="fr-FR">
              <a:solidFill>
                <a:schemeClr val="folHlink"/>
              </a:solidFill>
            </a:endParaRPr>
          </a:p>
          <a:p>
            <a:r>
              <a:rPr lang="fr-FR">
                <a:solidFill>
                  <a:schemeClr val="folHlink"/>
                </a:solidFill>
              </a:rPr>
              <a:t>Pour les régimes publics, le calcul de la pension est maintenu sur le salaire des six derniers mois, avec un taux maximum de liquidation de 75 %.</a:t>
            </a:r>
          </a:p>
        </p:txBody>
      </p:sp>
      <p:pic>
        <p:nvPicPr>
          <p:cNvPr id="20787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07874"/>
                                        </p:tgtEl>
                                        <p:attrNameLst>
                                          <p:attrName>style.visibility</p:attrName>
                                        </p:attrNameLst>
                                      </p:cBhvr>
                                      <p:to>
                                        <p:strVal val="visible"/>
                                      </p:to>
                                    </p:set>
                                    <p:anim calcmode="lin" valueType="num">
                                      <p:cBhvr>
                                        <p:cTn id="7" dur="500" fill="hold"/>
                                        <p:tgtEl>
                                          <p:spTgt spid="207874"/>
                                        </p:tgtEl>
                                        <p:attrNameLst>
                                          <p:attrName>ppt_w</p:attrName>
                                        </p:attrNameLst>
                                      </p:cBhvr>
                                      <p:tavLst>
                                        <p:tav tm="0">
                                          <p:val>
                                            <p:fltVal val="0"/>
                                          </p:val>
                                        </p:tav>
                                        <p:tav tm="100000">
                                          <p:val>
                                            <p:strVal val="#ppt_w"/>
                                          </p:val>
                                        </p:tav>
                                      </p:tavLst>
                                    </p:anim>
                                    <p:anim calcmode="lin" valueType="num">
                                      <p:cBhvr>
                                        <p:cTn id="8" dur="500" fill="hold"/>
                                        <p:tgtEl>
                                          <p:spTgt spid="20787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7875">
                                            <p:txEl>
                                              <p:pRg st="0" end="0"/>
                                            </p:txEl>
                                          </p:spTgt>
                                        </p:tgtEl>
                                        <p:attrNameLst>
                                          <p:attrName>style.visibility</p:attrName>
                                        </p:attrNameLst>
                                      </p:cBhvr>
                                      <p:to>
                                        <p:strVal val="visible"/>
                                      </p:to>
                                    </p:set>
                                    <p:anim calcmode="lin" valueType="num">
                                      <p:cBhvr>
                                        <p:cTn id="13" dur="500" fill="hold"/>
                                        <p:tgtEl>
                                          <p:spTgt spid="20787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787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07875">
                                            <p:txEl>
                                              <p:pRg st="2" end="2"/>
                                            </p:txEl>
                                          </p:spTgt>
                                        </p:tgtEl>
                                        <p:attrNameLst>
                                          <p:attrName>style.visibility</p:attrName>
                                        </p:attrNameLst>
                                      </p:cBhvr>
                                      <p:to>
                                        <p:strVal val="visible"/>
                                      </p:to>
                                    </p:set>
                                    <p:anim calcmode="lin" valueType="num">
                                      <p:cBhvr>
                                        <p:cTn id="19" dur="500" fill="hold"/>
                                        <p:tgtEl>
                                          <p:spTgt spid="20787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0787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p:bldP spid="207875"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1B482BE6-34D8-4DE4-8A87-449475DCAA29}" type="slidenum">
              <a:rPr lang="fr-FR"/>
              <a:pPr/>
              <a:t>44</a:t>
            </a:fld>
            <a:endParaRPr lang="fr-FR"/>
          </a:p>
        </p:txBody>
      </p:sp>
      <p:sp>
        <p:nvSpPr>
          <p:cNvPr id="208899" name="Rectangle 3"/>
          <p:cNvSpPr>
            <a:spLocks noGrp="1" noChangeArrowheads="1"/>
          </p:cNvSpPr>
          <p:nvPr>
            <p:ph type="body" idx="1"/>
          </p:nvPr>
        </p:nvSpPr>
        <p:spPr>
          <a:xfrm>
            <a:off x="1066800" y="333375"/>
            <a:ext cx="7543800" cy="6119813"/>
          </a:xfrm>
        </p:spPr>
        <p:txBody>
          <a:bodyPr/>
          <a:lstStyle/>
          <a:p>
            <a:pPr>
              <a:lnSpc>
                <a:spcPct val="90000"/>
              </a:lnSpc>
            </a:pPr>
            <a:r>
              <a:rPr lang="fr-FR">
                <a:solidFill>
                  <a:schemeClr val="folHlink"/>
                </a:solidFill>
              </a:rPr>
              <a:t>Cependant la loi a aligné la durée de cotisation de la fonction publique sur celle du régime général de façon progressive dès 2003 (deux trimestres supplémentaires par an) pour atteindre 40 annuités en 2008.</a:t>
            </a:r>
          </a:p>
          <a:p>
            <a:pPr>
              <a:lnSpc>
                <a:spcPct val="90000"/>
              </a:lnSpc>
              <a:buFont typeface="Wingdings" pitchFamily="2" charset="2"/>
              <a:buNone/>
            </a:pPr>
            <a:endParaRPr lang="fr-FR">
              <a:solidFill>
                <a:schemeClr val="folHlink"/>
              </a:solidFill>
            </a:endParaRPr>
          </a:p>
          <a:p>
            <a:pPr>
              <a:lnSpc>
                <a:spcPct val="90000"/>
              </a:lnSpc>
            </a:pPr>
            <a:r>
              <a:rPr lang="fr-FR">
                <a:solidFill>
                  <a:schemeClr val="folHlink"/>
                </a:solidFill>
              </a:rPr>
              <a:t>Dorénavant les règles de proratisation du calcul de la pension sont les mêmes dans les deux secteurs. A partir de 2009, la durée d’assurance augmente progressivement dans les deux secteurs</a:t>
            </a:r>
          </a:p>
        </p:txBody>
      </p:sp>
      <p:pic>
        <p:nvPicPr>
          <p:cNvPr id="20890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8899">
                                            <p:txEl>
                                              <p:pRg st="0" end="0"/>
                                            </p:txEl>
                                          </p:spTgt>
                                        </p:tgtEl>
                                        <p:attrNameLst>
                                          <p:attrName>style.visibility</p:attrName>
                                        </p:attrNameLst>
                                      </p:cBhvr>
                                      <p:to>
                                        <p:strVal val="visible"/>
                                      </p:to>
                                    </p:set>
                                    <p:anim calcmode="lin" valueType="num">
                                      <p:cBhvr>
                                        <p:cTn id="7" dur="500" fill="hold"/>
                                        <p:tgtEl>
                                          <p:spTgt spid="2088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889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8899">
                                            <p:txEl>
                                              <p:pRg st="2" end="2"/>
                                            </p:txEl>
                                          </p:spTgt>
                                        </p:tgtEl>
                                        <p:attrNameLst>
                                          <p:attrName>style.visibility</p:attrName>
                                        </p:attrNameLst>
                                      </p:cBhvr>
                                      <p:to>
                                        <p:strVal val="visible"/>
                                      </p:to>
                                    </p:set>
                                    <p:anim calcmode="lin" valueType="num">
                                      <p:cBhvr>
                                        <p:cTn id="13" dur="500" fill="hold"/>
                                        <p:tgtEl>
                                          <p:spTgt spid="208899">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08899">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FD7AECF7-AD7D-41AF-ACBF-FE55F8661478}" type="slidenum">
              <a:rPr lang="fr-FR"/>
              <a:pPr/>
              <a:t>45</a:t>
            </a:fld>
            <a:endParaRPr lang="fr-FR"/>
          </a:p>
        </p:txBody>
      </p:sp>
      <p:sp>
        <p:nvSpPr>
          <p:cNvPr id="209923" name="Rectangle 3"/>
          <p:cNvSpPr>
            <a:spLocks noGrp="1" noChangeArrowheads="1"/>
          </p:cNvSpPr>
          <p:nvPr>
            <p:ph type="body" idx="1"/>
          </p:nvPr>
        </p:nvSpPr>
        <p:spPr>
          <a:xfrm>
            <a:off x="1066800" y="333375"/>
            <a:ext cx="7543800" cy="6048375"/>
          </a:xfrm>
        </p:spPr>
        <p:txBody>
          <a:bodyPr/>
          <a:lstStyle/>
          <a:p>
            <a:r>
              <a:rPr lang="fr-FR" sz="2800">
                <a:solidFill>
                  <a:schemeClr val="folHlink"/>
                </a:solidFill>
              </a:rPr>
              <a:t>Le rapprochement entre régimes publics et privés s’est accompagné de la création le 1</a:t>
            </a:r>
            <a:r>
              <a:rPr lang="fr-FR" sz="2800" baseline="30000">
                <a:solidFill>
                  <a:schemeClr val="folHlink"/>
                </a:solidFill>
              </a:rPr>
              <a:t>er</a:t>
            </a:r>
            <a:r>
              <a:rPr lang="fr-FR" sz="2800">
                <a:solidFill>
                  <a:schemeClr val="folHlink"/>
                </a:solidFill>
              </a:rPr>
              <a:t> janvier 2005, de la retraite additionnelle dans la fonction publique.</a:t>
            </a:r>
          </a:p>
          <a:p>
            <a:pPr>
              <a:buFont typeface="Wingdings" pitchFamily="2" charset="2"/>
              <a:buNone/>
            </a:pPr>
            <a:endParaRPr lang="fr-FR" sz="2800">
              <a:solidFill>
                <a:schemeClr val="folHlink"/>
              </a:solidFill>
            </a:endParaRPr>
          </a:p>
          <a:p>
            <a:r>
              <a:rPr lang="fr-FR" sz="2800">
                <a:solidFill>
                  <a:schemeClr val="folHlink"/>
                </a:solidFill>
              </a:rPr>
              <a:t>Il s’agit d’un régime complémentaire obligatoire par points qui prend en compte la partie du salaire non soumise à cotisations pour la retraite, dans la limite de 20 % du traitement indiciaire, moyennant une cotisation de 10 % répartie pour moitié entre le salarié et l’employeur.</a:t>
            </a:r>
          </a:p>
        </p:txBody>
      </p:sp>
      <p:pic>
        <p:nvPicPr>
          <p:cNvPr id="209924"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9923">
                                            <p:txEl>
                                              <p:pRg st="0" end="0"/>
                                            </p:txEl>
                                          </p:spTgt>
                                        </p:tgtEl>
                                        <p:attrNameLst>
                                          <p:attrName>style.visibility</p:attrName>
                                        </p:attrNameLst>
                                      </p:cBhvr>
                                      <p:to>
                                        <p:strVal val="visible"/>
                                      </p:to>
                                    </p:set>
                                    <p:anim calcmode="lin" valueType="num">
                                      <p:cBhvr>
                                        <p:cTn id="7" dur="500" fill="hold"/>
                                        <p:tgtEl>
                                          <p:spTgt spid="20992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992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9923">
                                            <p:txEl>
                                              <p:pRg st="2" end="2"/>
                                            </p:txEl>
                                          </p:spTgt>
                                        </p:tgtEl>
                                        <p:attrNameLst>
                                          <p:attrName>style.visibility</p:attrName>
                                        </p:attrNameLst>
                                      </p:cBhvr>
                                      <p:to>
                                        <p:strVal val="visible"/>
                                      </p:to>
                                    </p:set>
                                    <p:anim calcmode="lin" valueType="num">
                                      <p:cBhvr>
                                        <p:cTn id="13" dur="500" fill="hold"/>
                                        <p:tgtEl>
                                          <p:spTgt spid="20992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0992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8DDEF3DD-6808-4ED2-A812-7859CDC1826F}" type="slidenum">
              <a:rPr lang="fr-FR"/>
              <a:pPr/>
              <a:t>46</a:t>
            </a:fld>
            <a:endParaRPr lang="fr-FR"/>
          </a:p>
        </p:txBody>
      </p:sp>
      <p:sp>
        <p:nvSpPr>
          <p:cNvPr id="210947" name="Rectangle 3"/>
          <p:cNvSpPr>
            <a:spLocks noGrp="1" noChangeArrowheads="1"/>
          </p:cNvSpPr>
          <p:nvPr>
            <p:ph type="body" idx="1"/>
          </p:nvPr>
        </p:nvSpPr>
        <p:spPr>
          <a:xfrm>
            <a:off x="1066800" y="620713"/>
            <a:ext cx="7543800" cy="5475287"/>
          </a:xfrm>
        </p:spPr>
        <p:txBody>
          <a:bodyPr/>
          <a:lstStyle/>
          <a:p>
            <a:pPr>
              <a:lnSpc>
                <a:spcPct val="90000"/>
              </a:lnSpc>
            </a:pPr>
            <a:r>
              <a:rPr lang="fr-FR">
                <a:solidFill>
                  <a:schemeClr val="folHlink"/>
                </a:solidFill>
              </a:rPr>
              <a:t>Revalorisations des retraites des fonctionnaires selon l’inflation</a:t>
            </a:r>
          </a:p>
          <a:p>
            <a:pPr>
              <a:lnSpc>
                <a:spcPct val="90000"/>
              </a:lnSpc>
              <a:buFont typeface="Wingdings" pitchFamily="2" charset="2"/>
              <a:buNone/>
            </a:pPr>
            <a:endParaRPr lang="fr-FR">
              <a:solidFill>
                <a:schemeClr val="folHlink"/>
              </a:solidFill>
            </a:endParaRPr>
          </a:p>
          <a:p>
            <a:pPr>
              <a:lnSpc>
                <a:spcPct val="90000"/>
              </a:lnSpc>
            </a:pPr>
            <a:r>
              <a:rPr lang="fr-FR">
                <a:solidFill>
                  <a:schemeClr val="folHlink"/>
                </a:solidFill>
              </a:rPr>
              <a:t>En 2006, institution d’une décote pour les fonctionnaires à un taux de  0,125% par trimestre manquant.</a:t>
            </a:r>
          </a:p>
          <a:p>
            <a:pPr>
              <a:lnSpc>
                <a:spcPct val="90000"/>
              </a:lnSpc>
              <a:buFont typeface="Wingdings" pitchFamily="2" charset="2"/>
              <a:buNone/>
            </a:pPr>
            <a:r>
              <a:rPr lang="fr-FR">
                <a:solidFill>
                  <a:schemeClr val="folHlink"/>
                </a:solidFill>
              </a:rPr>
              <a:t>	</a:t>
            </a:r>
          </a:p>
          <a:p>
            <a:pPr>
              <a:lnSpc>
                <a:spcPct val="90000"/>
              </a:lnSpc>
              <a:buFont typeface="Wingdings" pitchFamily="2" charset="2"/>
              <a:buNone/>
            </a:pPr>
            <a:r>
              <a:rPr lang="fr-FR">
                <a:solidFill>
                  <a:schemeClr val="folHlink"/>
                </a:solidFill>
              </a:rPr>
              <a:t>	La décote augmente de 0,125 % par trimestre pour atteindre 1,25 % par trimestre manquant en 2015 (5% par an).</a:t>
            </a:r>
          </a:p>
        </p:txBody>
      </p:sp>
      <p:pic>
        <p:nvPicPr>
          <p:cNvPr id="210948"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10947">
                                            <p:txEl>
                                              <p:pRg st="0" end="0"/>
                                            </p:txEl>
                                          </p:spTgt>
                                        </p:tgtEl>
                                        <p:attrNameLst>
                                          <p:attrName>style.visibility</p:attrName>
                                        </p:attrNameLst>
                                      </p:cBhvr>
                                      <p:to>
                                        <p:strVal val="visible"/>
                                      </p:to>
                                    </p:set>
                                    <p:anim calcmode="lin" valueType="num">
                                      <p:cBhvr>
                                        <p:cTn id="7" dur="500" fill="hold"/>
                                        <p:tgtEl>
                                          <p:spTgt spid="2109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1094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1094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210947">
                                            <p:txEl>
                                              <p:pRg st="2" end="2"/>
                                            </p:txEl>
                                          </p:spTgt>
                                        </p:tgtEl>
                                        <p:attrNameLst>
                                          <p:attrName>style.visibility</p:attrName>
                                        </p:attrNameLst>
                                      </p:cBhvr>
                                      <p:to>
                                        <p:strVal val="visible"/>
                                      </p:to>
                                    </p:set>
                                    <p:anim calcmode="lin" valueType="num">
                                      <p:cBhvr>
                                        <p:cTn id="14" dur="500" fill="hold"/>
                                        <p:tgtEl>
                                          <p:spTgt spid="210947">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10947">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1094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210947">
                                            <p:txEl>
                                              <p:pRg st="4" end="4"/>
                                            </p:txEl>
                                          </p:spTgt>
                                        </p:tgtEl>
                                        <p:attrNameLst>
                                          <p:attrName>style.visibility</p:attrName>
                                        </p:attrNameLst>
                                      </p:cBhvr>
                                      <p:to>
                                        <p:strVal val="visible"/>
                                      </p:to>
                                    </p:set>
                                    <p:anim calcmode="lin" valueType="num">
                                      <p:cBhvr>
                                        <p:cTn id="21" dur="500" fill="hold"/>
                                        <p:tgtEl>
                                          <p:spTgt spid="210947">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10947">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109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840A72DD-E9A8-4A78-86AE-254D5E0F1141}" type="slidenum">
              <a:rPr lang="fr-FR"/>
              <a:pPr/>
              <a:t>47</a:t>
            </a:fld>
            <a:endParaRPr lang="fr-FR"/>
          </a:p>
        </p:txBody>
      </p:sp>
      <p:sp>
        <p:nvSpPr>
          <p:cNvPr id="211971" name="Rectangle 3"/>
          <p:cNvSpPr>
            <a:spLocks noGrp="1" noChangeArrowheads="1"/>
          </p:cNvSpPr>
          <p:nvPr>
            <p:ph type="body" idx="1"/>
          </p:nvPr>
        </p:nvSpPr>
        <p:spPr>
          <a:xfrm>
            <a:off x="1066800" y="476250"/>
            <a:ext cx="7543800" cy="5619750"/>
          </a:xfrm>
        </p:spPr>
        <p:txBody>
          <a:bodyPr/>
          <a:lstStyle/>
          <a:p>
            <a:r>
              <a:rPr lang="fr-FR">
                <a:solidFill>
                  <a:schemeClr val="folHlink"/>
                </a:solidFill>
              </a:rPr>
              <a:t>La surcote est de 0,75 % par trimestre de services ( 3% par an) effectué au-delà de 60 ans, dans la limite de 20 trimestres.</a:t>
            </a:r>
          </a:p>
          <a:p>
            <a:r>
              <a:rPr lang="fr-FR">
                <a:solidFill>
                  <a:schemeClr val="folHlink"/>
                </a:solidFill>
              </a:rPr>
              <a:t>Les conditions du cumul emploi retraite sont assouplies: possibilité de cumuler l’intégralité de sa pension avec un salaire d’activité servi par une entreprise privée, une association ou une entreprise publique.</a:t>
            </a:r>
          </a:p>
        </p:txBody>
      </p:sp>
      <p:pic>
        <p:nvPicPr>
          <p:cNvPr id="21197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 calcmode="lin" valueType="num">
                                      <p:cBhvr>
                                        <p:cTn id="7" dur="500" fill="hold"/>
                                        <p:tgtEl>
                                          <p:spTgt spid="2119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119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11971">
                                            <p:txEl>
                                              <p:pRg st="1" end="1"/>
                                            </p:txEl>
                                          </p:spTgt>
                                        </p:tgtEl>
                                        <p:attrNameLst>
                                          <p:attrName>style.visibility</p:attrName>
                                        </p:attrNameLst>
                                      </p:cBhvr>
                                      <p:to>
                                        <p:strVal val="visible"/>
                                      </p:to>
                                    </p:set>
                                    <p:anim calcmode="lin" valueType="num">
                                      <p:cBhvr>
                                        <p:cTn id="13" dur="500" fill="hold"/>
                                        <p:tgtEl>
                                          <p:spTgt spid="21197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1197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E7528C1B-2B4D-4CC8-BF1F-9F18F3A051A3}" type="slidenum">
              <a:rPr lang="fr-FR"/>
              <a:pPr/>
              <a:t>48</a:t>
            </a:fld>
            <a:endParaRPr lang="fr-FR"/>
          </a:p>
        </p:txBody>
      </p:sp>
      <p:sp>
        <p:nvSpPr>
          <p:cNvPr id="212995" name="Rectangle 3"/>
          <p:cNvSpPr>
            <a:spLocks noGrp="1" noChangeArrowheads="1"/>
          </p:cNvSpPr>
          <p:nvPr>
            <p:ph type="body" idx="1"/>
          </p:nvPr>
        </p:nvSpPr>
        <p:spPr>
          <a:xfrm>
            <a:off x="1066800" y="549275"/>
            <a:ext cx="7543800" cy="5546725"/>
          </a:xfrm>
        </p:spPr>
        <p:txBody>
          <a:bodyPr/>
          <a:lstStyle/>
          <a:p>
            <a:r>
              <a:rPr lang="fr-FR" u="sng">
                <a:solidFill>
                  <a:schemeClr val="folHlink"/>
                </a:solidFill>
              </a:rPr>
              <a:t>En ce qui concerne les autres régimes</a:t>
            </a:r>
            <a:r>
              <a:rPr lang="fr-FR">
                <a:solidFill>
                  <a:schemeClr val="folHlink"/>
                </a:solidFill>
              </a:rPr>
              <a:t>:</a:t>
            </a:r>
          </a:p>
          <a:p>
            <a:pPr>
              <a:buFont typeface="Wingdings" pitchFamily="2" charset="2"/>
              <a:buNone/>
            </a:pPr>
            <a:endParaRPr lang="fr-FR">
              <a:solidFill>
                <a:schemeClr val="folHlink"/>
              </a:solidFill>
            </a:endParaRPr>
          </a:p>
          <a:p>
            <a:pPr lvl="1">
              <a:buFontTx/>
              <a:buNone/>
            </a:pPr>
            <a:r>
              <a:rPr lang="fr-FR">
                <a:solidFill>
                  <a:schemeClr val="folHlink"/>
                </a:solidFill>
              </a:rPr>
              <a:t>- Le régime de base des professions libérales est harmonisé avec les conditions applicables dans le régime général;</a:t>
            </a:r>
          </a:p>
          <a:p>
            <a:pPr lvl="1">
              <a:buFontTx/>
              <a:buNone/>
            </a:pPr>
            <a:endParaRPr lang="fr-FR">
              <a:solidFill>
                <a:schemeClr val="folHlink"/>
              </a:solidFill>
            </a:endParaRPr>
          </a:p>
          <a:p>
            <a:pPr lvl="1">
              <a:buFontTx/>
              <a:buNone/>
            </a:pPr>
            <a:r>
              <a:rPr lang="fr-FR">
                <a:solidFill>
                  <a:schemeClr val="folHlink"/>
                </a:solidFill>
              </a:rPr>
              <a:t>- La retraite complémentaire obligatoire est étendue aux commerçants et industriel depuis le 1</a:t>
            </a:r>
            <a:r>
              <a:rPr lang="fr-FR" baseline="30000">
                <a:solidFill>
                  <a:schemeClr val="folHlink"/>
                </a:solidFill>
              </a:rPr>
              <a:t>er</a:t>
            </a:r>
            <a:r>
              <a:rPr lang="fr-FR">
                <a:solidFill>
                  <a:schemeClr val="folHlink"/>
                </a:solidFill>
              </a:rPr>
              <a:t> janvier 2004.</a:t>
            </a:r>
          </a:p>
        </p:txBody>
      </p:sp>
      <p:pic>
        <p:nvPicPr>
          <p:cNvPr id="21299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 calcmode="lin" valueType="num">
                                      <p:cBhvr>
                                        <p:cTn id="7" dur="500" fill="hold"/>
                                        <p:tgtEl>
                                          <p:spTgt spid="21299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1299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1299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212995">
                                            <p:txEl>
                                              <p:pRg st="2" end="2"/>
                                            </p:txEl>
                                          </p:spTgt>
                                        </p:tgtEl>
                                        <p:attrNameLst>
                                          <p:attrName>style.visibility</p:attrName>
                                        </p:attrNameLst>
                                      </p:cBhvr>
                                      <p:to>
                                        <p:strVal val="visible"/>
                                      </p:to>
                                    </p:set>
                                    <p:anim calcmode="lin" valueType="num">
                                      <p:cBhvr>
                                        <p:cTn id="14" dur="500" fill="hold"/>
                                        <p:tgtEl>
                                          <p:spTgt spid="21299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1299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1299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212995">
                                            <p:txEl>
                                              <p:pRg st="4" end="4"/>
                                            </p:txEl>
                                          </p:spTgt>
                                        </p:tgtEl>
                                        <p:attrNameLst>
                                          <p:attrName>style.visibility</p:attrName>
                                        </p:attrNameLst>
                                      </p:cBhvr>
                                      <p:to>
                                        <p:strVal val="visible"/>
                                      </p:to>
                                    </p:set>
                                    <p:anim calcmode="lin" valueType="num">
                                      <p:cBhvr>
                                        <p:cTn id="21" dur="500" fill="hold"/>
                                        <p:tgtEl>
                                          <p:spTgt spid="212995">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12995">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129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BF0EC424-213E-478D-84CA-308D92E7AC14}" type="slidenum">
              <a:rPr lang="fr-FR"/>
              <a:pPr/>
              <a:t>49</a:t>
            </a:fld>
            <a:endParaRPr lang="fr-FR"/>
          </a:p>
        </p:txBody>
      </p:sp>
      <p:sp>
        <p:nvSpPr>
          <p:cNvPr id="214018" name="Rectangle 2"/>
          <p:cNvSpPr>
            <a:spLocks noGrp="1" noChangeArrowheads="1"/>
          </p:cNvSpPr>
          <p:nvPr>
            <p:ph type="title"/>
          </p:nvPr>
        </p:nvSpPr>
        <p:spPr>
          <a:xfrm>
            <a:off x="1066800" y="304800"/>
            <a:ext cx="7543800" cy="1036638"/>
          </a:xfrm>
        </p:spPr>
        <p:txBody>
          <a:bodyPr/>
          <a:lstStyle/>
          <a:p>
            <a:pPr algn="ctr"/>
            <a:r>
              <a:rPr lang="fr-FR" sz="3200" b="0" u="sng">
                <a:solidFill>
                  <a:srgbClr val="FF66FF"/>
                </a:solidFill>
              </a:rPr>
              <a:t>VI-MODIFICATION DES AVANTAGES FAMILIAUX</a:t>
            </a:r>
          </a:p>
        </p:txBody>
      </p:sp>
      <p:sp>
        <p:nvSpPr>
          <p:cNvPr id="214019" name="Rectangle 3"/>
          <p:cNvSpPr>
            <a:spLocks noGrp="1" noChangeArrowheads="1"/>
          </p:cNvSpPr>
          <p:nvPr>
            <p:ph type="body" idx="1"/>
          </p:nvPr>
        </p:nvSpPr>
        <p:spPr>
          <a:xfrm>
            <a:off x="719138" y="1628775"/>
            <a:ext cx="8424862" cy="4968875"/>
          </a:xfrm>
        </p:spPr>
        <p:txBody>
          <a:bodyPr/>
          <a:lstStyle/>
          <a:p>
            <a:pPr>
              <a:lnSpc>
                <a:spcPct val="80000"/>
              </a:lnSpc>
            </a:pPr>
            <a:r>
              <a:rPr lang="fr-FR" sz="2800">
                <a:solidFill>
                  <a:schemeClr val="folHlink"/>
                </a:solidFill>
              </a:rPr>
              <a:t>Révision des pensions de réversion</a:t>
            </a:r>
          </a:p>
          <a:p>
            <a:pPr>
              <a:lnSpc>
                <a:spcPct val="80000"/>
              </a:lnSpc>
              <a:buFont typeface="Wingdings" pitchFamily="2" charset="2"/>
              <a:buNone/>
            </a:pPr>
            <a:endParaRPr lang="fr-FR" sz="2800">
              <a:solidFill>
                <a:schemeClr val="folHlink"/>
              </a:solidFill>
            </a:endParaRPr>
          </a:p>
          <a:p>
            <a:pPr>
              <a:lnSpc>
                <a:spcPct val="80000"/>
              </a:lnSpc>
            </a:pPr>
            <a:r>
              <a:rPr lang="fr-FR" sz="2800">
                <a:solidFill>
                  <a:schemeClr val="folHlink"/>
                </a:solidFill>
              </a:rPr>
              <a:t>Modifications des conditions d’octroi de la majoration de la durée d’assurance (MDA)</a:t>
            </a:r>
          </a:p>
          <a:p>
            <a:pPr>
              <a:lnSpc>
                <a:spcPct val="80000"/>
              </a:lnSpc>
              <a:buFont typeface="Wingdings" pitchFamily="2" charset="2"/>
              <a:buNone/>
            </a:pPr>
            <a:endParaRPr lang="fr-FR" sz="2800">
              <a:solidFill>
                <a:schemeClr val="folHlink"/>
              </a:solidFill>
            </a:endParaRPr>
          </a:p>
          <a:p>
            <a:pPr>
              <a:lnSpc>
                <a:spcPct val="80000"/>
              </a:lnSpc>
            </a:pPr>
            <a:r>
              <a:rPr lang="fr-FR" sz="2800">
                <a:solidFill>
                  <a:schemeClr val="folHlink"/>
                </a:solidFill>
              </a:rPr>
              <a:t>Majoration supplémentaire octroyée pour les parents d’enfants présentant un handicap de </a:t>
            </a:r>
          </a:p>
          <a:p>
            <a:pPr>
              <a:lnSpc>
                <a:spcPct val="80000"/>
              </a:lnSpc>
              <a:buFont typeface="Wingdings" pitchFamily="2" charset="2"/>
              <a:buNone/>
            </a:pPr>
            <a:r>
              <a:rPr lang="fr-FR" sz="2800">
                <a:solidFill>
                  <a:schemeClr val="folHlink"/>
                </a:solidFill>
              </a:rPr>
              <a:t>   80 % minimum</a:t>
            </a:r>
          </a:p>
          <a:p>
            <a:pPr>
              <a:lnSpc>
                <a:spcPct val="80000"/>
              </a:lnSpc>
              <a:buFont typeface="Wingdings" pitchFamily="2" charset="2"/>
              <a:buNone/>
            </a:pPr>
            <a:endParaRPr lang="fr-FR" sz="2800">
              <a:solidFill>
                <a:schemeClr val="folHlink"/>
              </a:solidFill>
            </a:endParaRPr>
          </a:p>
          <a:p>
            <a:pPr>
              <a:lnSpc>
                <a:spcPct val="80000"/>
              </a:lnSpc>
            </a:pPr>
            <a:r>
              <a:rPr lang="fr-FR" sz="2800">
                <a:solidFill>
                  <a:schemeClr val="folHlink"/>
                </a:solidFill>
              </a:rPr>
              <a:t>Affiliation gratuite à l’assurance vieillesse des parents au foyer pour les personnes ayant à leur domicile une personne de leur famille handicapée.</a:t>
            </a:r>
          </a:p>
        </p:txBody>
      </p:sp>
      <p:pic>
        <p:nvPicPr>
          <p:cNvPr id="21402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14018"/>
                                        </p:tgtEl>
                                        <p:attrNameLst>
                                          <p:attrName>style.visibility</p:attrName>
                                        </p:attrNameLst>
                                      </p:cBhvr>
                                      <p:to>
                                        <p:strVal val="visible"/>
                                      </p:to>
                                    </p:set>
                                    <p:anim calcmode="lin" valueType="num">
                                      <p:cBhvr>
                                        <p:cTn id="7" dur="500" fill="hold"/>
                                        <p:tgtEl>
                                          <p:spTgt spid="214018"/>
                                        </p:tgtEl>
                                        <p:attrNameLst>
                                          <p:attrName>ppt_w</p:attrName>
                                        </p:attrNameLst>
                                      </p:cBhvr>
                                      <p:tavLst>
                                        <p:tav tm="0">
                                          <p:val>
                                            <p:fltVal val="0"/>
                                          </p:val>
                                        </p:tav>
                                        <p:tav tm="100000">
                                          <p:val>
                                            <p:strVal val="#ppt_w"/>
                                          </p:val>
                                        </p:tav>
                                      </p:tavLst>
                                    </p:anim>
                                    <p:anim calcmode="lin" valueType="num">
                                      <p:cBhvr>
                                        <p:cTn id="8" dur="500" fill="hold"/>
                                        <p:tgtEl>
                                          <p:spTgt spid="21401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214019">
                                            <p:txEl>
                                              <p:pRg st="0" end="0"/>
                                            </p:txEl>
                                          </p:spTgt>
                                        </p:tgtEl>
                                        <p:attrNameLst>
                                          <p:attrName>style.visibility</p:attrName>
                                        </p:attrNameLst>
                                      </p:cBhvr>
                                      <p:to>
                                        <p:strVal val="visible"/>
                                      </p:to>
                                    </p:set>
                                    <p:anim calcmode="lin" valueType="num">
                                      <p:cBhvr>
                                        <p:cTn id="13" dur="500" fill="hold"/>
                                        <p:tgtEl>
                                          <p:spTgt spid="21401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14019">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21401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214019">
                                            <p:txEl>
                                              <p:pRg st="2" end="2"/>
                                            </p:txEl>
                                          </p:spTgt>
                                        </p:tgtEl>
                                        <p:attrNameLst>
                                          <p:attrName>style.visibility</p:attrName>
                                        </p:attrNameLst>
                                      </p:cBhvr>
                                      <p:to>
                                        <p:strVal val="visible"/>
                                      </p:to>
                                    </p:set>
                                    <p:anim calcmode="lin" valueType="num">
                                      <p:cBhvr>
                                        <p:cTn id="20" dur="500" fill="hold"/>
                                        <p:tgtEl>
                                          <p:spTgt spid="214019">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214019">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2140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214019">
                                            <p:txEl>
                                              <p:pRg st="4" end="4"/>
                                            </p:txEl>
                                          </p:spTgt>
                                        </p:tgtEl>
                                        <p:attrNameLst>
                                          <p:attrName>style.visibility</p:attrName>
                                        </p:attrNameLst>
                                      </p:cBhvr>
                                      <p:to>
                                        <p:strVal val="visible"/>
                                      </p:to>
                                    </p:set>
                                    <p:anim calcmode="lin" valueType="num">
                                      <p:cBhvr>
                                        <p:cTn id="27" dur="500" fill="hold"/>
                                        <p:tgtEl>
                                          <p:spTgt spid="214019">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14019">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14019">
                                            <p:txEl>
                                              <p:pRg st="4" end="4"/>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214019">
                                            <p:txEl>
                                              <p:pRg st="5" end="5"/>
                                            </p:txEl>
                                          </p:spTgt>
                                        </p:tgtEl>
                                        <p:attrNameLst>
                                          <p:attrName>style.visibility</p:attrName>
                                        </p:attrNameLst>
                                      </p:cBhvr>
                                      <p:to>
                                        <p:strVal val="visible"/>
                                      </p:to>
                                    </p:set>
                                    <p:anim calcmode="lin" valueType="num">
                                      <p:cBhvr>
                                        <p:cTn id="32" dur="500" fill="hold"/>
                                        <p:tgtEl>
                                          <p:spTgt spid="214019">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214019">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214019">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nodeType="clickEffect">
                                  <p:stCondLst>
                                    <p:cond delay="0"/>
                                  </p:stCondLst>
                                  <p:childTnLst>
                                    <p:set>
                                      <p:cBhvr>
                                        <p:cTn id="38" dur="1" fill="hold">
                                          <p:stCondLst>
                                            <p:cond delay="0"/>
                                          </p:stCondLst>
                                        </p:cTn>
                                        <p:tgtEl>
                                          <p:spTgt spid="214019">
                                            <p:txEl>
                                              <p:pRg st="7" end="7"/>
                                            </p:txEl>
                                          </p:spTgt>
                                        </p:tgtEl>
                                        <p:attrNameLst>
                                          <p:attrName>style.visibility</p:attrName>
                                        </p:attrNameLst>
                                      </p:cBhvr>
                                      <p:to>
                                        <p:strVal val="visible"/>
                                      </p:to>
                                    </p:set>
                                    <p:anim calcmode="lin" valueType="num">
                                      <p:cBhvr>
                                        <p:cTn id="39" dur="500" fill="hold"/>
                                        <p:tgtEl>
                                          <p:spTgt spid="214019">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214019">
                                            <p:txEl>
                                              <p:pRg st="7" end="7"/>
                                            </p:txEl>
                                          </p:spTgt>
                                        </p:tgtEl>
                                        <p:attrNameLst>
                                          <p:attrName>ppt_h</p:attrName>
                                        </p:attrNameLst>
                                      </p:cBhvr>
                                      <p:tavLst>
                                        <p:tav tm="0">
                                          <p:val>
                                            <p:fltVal val="0"/>
                                          </p:val>
                                        </p:tav>
                                        <p:tav tm="100000">
                                          <p:val>
                                            <p:strVal val="#ppt_h"/>
                                          </p:val>
                                        </p:tav>
                                      </p:tavLst>
                                    </p:anim>
                                    <p:animEffect transition="in" filter="fade">
                                      <p:cBhvr>
                                        <p:cTn id="41" dur="500"/>
                                        <p:tgtEl>
                                          <p:spTgt spid="2140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4B13B863-A9DD-4651-A0CD-C3B7103A1E2A}" type="slidenum">
              <a:rPr lang="fr-FR"/>
              <a:pPr/>
              <a:t>5</a:t>
            </a:fld>
            <a:endParaRPr lang="fr-FR"/>
          </a:p>
        </p:txBody>
      </p:sp>
      <p:sp>
        <p:nvSpPr>
          <p:cNvPr id="145410" name="Rectangle 2"/>
          <p:cNvSpPr>
            <a:spLocks noGrp="1" noChangeArrowheads="1"/>
          </p:cNvSpPr>
          <p:nvPr>
            <p:ph type="title"/>
          </p:nvPr>
        </p:nvSpPr>
        <p:spPr>
          <a:xfrm>
            <a:off x="1042988" y="549275"/>
            <a:ext cx="7543800" cy="792163"/>
          </a:xfrm>
        </p:spPr>
        <p:txBody>
          <a:bodyPr/>
          <a:lstStyle/>
          <a:p>
            <a:pPr algn="ctr"/>
            <a:r>
              <a:rPr lang="fr-FR" sz="3600" b="0" i="1" u="sng">
                <a:solidFill>
                  <a:schemeClr val="hlink"/>
                </a:solidFill>
              </a:rPr>
              <a:t>B)Une réforme qui affecte les nouveaux retraités comme les personnes déjà en retraite</a:t>
            </a:r>
          </a:p>
        </p:txBody>
      </p:sp>
      <p:sp>
        <p:nvSpPr>
          <p:cNvPr id="145411" name="Rectangle 3"/>
          <p:cNvSpPr>
            <a:spLocks noGrp="1" noChangeArrowheads="1"/>
          </p:cNvSpPr>
          <p:nvPr>
            <p:ph type="body" idx="1"/>
          </p:nvPr>
        </p:nvSpPr>
        <p:spPr>
          <a:xfrm>
            <a:off x="1116013" y="2060575"/>
            <a:ext cx="7543800" cy="4543425"/>
          </a:xfrm>
        </p:spPr>
        <p:txBody>
          <a:bodyPr/>
          <a:lstStyle/>
          <a:p>
            <a:pPr>
              <a:lnSpc>
                <a:spcPct val="80000"/>
              </a:lnSpc>
            </a:pPr>
            <a:r>
              <a:rPr lang="fr-FR" sz="2800">
                <a:solidFill>
                  <a:schemeClr val="folHlink"/>
                </a:solidFill>
              </a:rPr>
              <a:t>L’augmentation de la durée nécessaire pour obtenir le taux plein s’effectue au rythme d’un trimestre supplémentaire par génération:</a:t>
            </a:r>
          </a:p>
          <a:p>
            <a:pPr>
              <a:lnSpc>
                <a:spcPct val="80000"/>
              </a:lnSpc>
              <a:buFont typeface="Wingdings" pitchFamily="2" charset="2"/>
              <a:buNone/>
            </a:pPr>
            <a:endParaRPr lang="fr-FR" sz="2800">
              <a:solidFill>
                <a:schemeClr val="folHlink"/>
              </a:solidFill>
            </a:endParaRPr>
          </a:p>
          <a:p>
            <a:pPr lvl="1">
              <a:lnSpc>
                <a:spcPct val="80000"/>
              </a:lnSpc>
            </a:pPr>
            <a:r>
              <a:rPr lang="fr-FR" sz="2400">
                <a:solidFill>
                  <a:schemeClr val="folHlink"/>
                </a:solidFill>
              </a:rPr>
              <a:t>Le nombre  de trimestre requis passe de 150 trimestres pour la génération 1933 à160 pour celle de 1943 et les suivantes;</a:t>
            </a:r>
          </a:p>
          <a:p>
            <a:pPr lvl="1">
              <a:lnSpc>
                <a:spcPct val="80000"/>
              </a:lnSpc>
              <a:buFontTx/>
              <a:buNone/>
            </a:pPr>
            <a:endParaRPr lang="fr-FR" sz="2400">
              <a:solidFill>
                <a:schemeClr val="folHlink"/>
              </a:solidFill>
            </a:endParaRPr>
          </a:p>
          <a:p>
            <a:pPr lvl="1">
              <a:lnSpc>
                <a:spcPct val="80000"/>
              </a:lnSpc>
            </a:pPr>
            <a:r>
              <a:rPr lang="fr-FR" sz="2400">
                <a:solidFill>
                  <a:schemeClr val="folHlink"/>
                </a:solidFill>
              </a:rPr>
              <a:t>En 2003, le nombre de trimestres nécessaires  pour le taux plein est porté à 160 trimestres pour tous les nouveaux retraités, quelle que soit leur génération.</a:t>
            </a:r>
          </a:p>
          <a:p>
            <a:pPr>
              <a:lnSpc>
                <a:spcPct val="80000"/>
              </a:lnSpc>
            </a:pPr>
            <a:endParaRPr lang="fr-FR" sz="2800">
              <a:solidFill>
                <a:schemeClr val="folHlink"/>
              </a:solidFill>
            </a:endParaRPr>
          </a:p>
          <a:p>
            <a:pPr>
              <a:lnSpc>
                <a:spcPct val="80000"/>
              </a:lnSpc>
            </a:pPr>
            <a:endParaRPr lang="fr-FR" sz="2800">
              <a:solidFill>
                <a:schemeClr val="folHlink"/>
              </a:solidFill>
            </a:endParaRPr>
          </a:p>
        </p:txBody>
      </p:sp>
      <p:pic>
        <p:nvPicPr>
          <p:cNvPr id="14541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5410"/>
                                        </p:tgtEl>
                                        <p:attrNameLst>
                                          <p:attrName>style.visibility</p:attrName>
                                        </p:attrNameLst>
                                      </p:cBhvr>
                                      <p:to>
                                        <p:strVal val="visible"/>
                                      </p:to>
                                    </p:set>
                                    <p:anim calcmode="lin" valueType="num">
                                      <p:cBhvr>
                                        <p:cTn id="7" dur="500" fill="hold"/>
                                        <p:tgtEl>
                                          <p:spTgt spid="145410"/>
                                        </p:tgtEl>
                                        <p:attrNameLst>
                                          <p:attrName>ppt_w</p:attrName>
                                        </p:attrNameLst>
                                      </p:cBhvr>
                                      <p:tavLst>
                                        <p:tav tm="0">
                                          <p:val>
                                            <p:fltVal val="0"/>
                                          </p:val>
                                        </p:tav>
                                        <p:tav tm="100000">
                                          <p:val>
                                            <p:strVal val="#ppt_w"/>
                                          </p:val>
                                        </p:tav>
                                      </p:tavLst>
                                    </p:anim>
                                    <p:anim calcmode="lin" valueType="num">
                                      <p:cBhvr>
                                        <p:cTn id="8" dur="500" fill="hold"/>
                                        <p:tgtEl>
                                          <p:spTgt spid="145410"/>
                                        </p:tgtEl>
                                        <p:attrNameLst>
                                          <p:attrName>ppt_h</p:attrName>
                                        </p:attrNameLst>
                                      </p:cBhvr>
                                      <p:tavLst>
                                        <p:tav tm="0">
                                          <p:val>
                                            <p:fltVal val="0"/>
                                          </p:val>
                                        </p:tav>
                                        <p:tav tm="100000">
                                          <p:val>
                                            <p:strVal val="#ppt_h"/>
                                          </p:val>
                                        </p:tav>
                                      </p:tavLst>
                                    </p:anim>
                                    <p:animEffect transition="in" filter="fade">
                                      <p:cBhvr>
                                        <p:cTn id="9" dur="500"/>
                                        <p:tgtEl>
                                          <p:spTgt spid="1454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45411">
                                            <p:txEl>
                                              <p:pRg st="0" end="0"/>
                                            </p:txEl>
                                          </p:spTgt>
                                        </p:tgtEl>
                                        <p:attrNameLst>
                                          <p:attrName>style.visibility</p:attrName>
                                        </p:attrNameLst>
                                      </p:cBhvr>
                                      <p:to>
                                        <p:strVal val="visible"/>
                                      </p:to>
                                    </p:set>
                                    <p:anim calcmode="lin" valueType="num">
                                      <p:cBhvr>
                                        <p:cTn id="14" dur="500" fill="hold"/>
                                        <p:tgtEl>
                                          <p:spTgt spid="145411">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45411">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454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45411">
                                            <p:txEl>
                                              <p:pRg st="2" end="2"/>
                                            </p:txEl>
                                          </p:spTgt>
                                        </p:tgtEl>
                                        <p:attrNameLst>
                                          <p:attrName>style.visibility</p:attrName>
                                        </p:attrNameLst>
                                      </p:cBhvr>
                                      <p:to>
                                        <p:strVal val="visible"/>
                                      </p:to>
                                    </p:set>
                                    <p:anim calcmode="lin" valueType="num">
                                      <p:cBhvr>
                                        <p:cTn id="21" dur="500" fill="hold"/>
                                        <p:tgtEl>
                                          <p:spTgt spid="14541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45411">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454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145411">
                                            <p:txEl>
                                              <p:pRg st="4" end="4"/>
                                            </p:txEl>
                                          </p:spTgt>
                                        </p:tgtEl>
                                        <p:attrNameLst>
                                          <p:attrName>style.visibility</p:attrName>
                                        </p:attrNameLst>
                                      </p:cBhvr>
                                      <p:to>
                                        <p:strVal val="visible"/>
                                      </p:to>
                                    </p:set>
                                    <p:anim calcmode="lin" valueType="num">
                                      <p:cBhvr>
                                        <p:cTn id="28" dur="500" fill="hold"/>
                                        <p:tgtEl>
                                          <p:spTgt spid="145411">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145411">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145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0DA2543F-557C-40A3-817B-6B2288D5978D}" type="slidenum">
              <a:rPr lang="fr-FR"/>
              <a:pPr/>
              <a:t>50</a:t>
            </a:fld>
            <a:endParaRPr lang="fr-FR"/>
          </a:p>
        </p:txBody>
      </p:sp>
      <p:sp>
        <p:nvSpPr>
          <p:cNvPr id="218116" name="Rectangle 4"/>
          <p:cNvSpPr>
            <a:spLocks noGrp="1" noChangeArrowheads="1"/>
          </p:cNvSpPr>
          <p:nvPr>
            <p:ph type="ctrTitle"/>
          </p:nvPr>
        </p:nvSpPr>
        <p:spPr>
          <a:xfrm>
            <a:off x="755650" y="1196975"/>
            <a:ext cx="7445375" cy="3960813"/>
          </a:xfrm>
        </p:spPr>
        <p:txBody>
          <a:bodyPr/>
          <a:lstStyle/>
          <a:p>
            <a:pPr algn="ctr"/>
            <a:r>
              <a:rPr lang="fr-FR" sz="6600" u="sng">
                <a:solidFill>
                  <a:schemeClr val="accent1"/>
                </a:solidFill>
                <a:effectLst/>
              </a:rPr>
              <a:t>LES MECANISMES DE SOLIDARITE</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218116"/>
                                        </p:tgtEl>
                                        <p:attrNameLst>
                                          <p:attrName>style.visibility</p:attrName>
                                        </p:attrNameLst>
                                      </p:cBhvr>
                                      <p:to>
                                        <p:strVal val="visible"/>
                                      </p:to>
                                    </p:set>
                                    <p:anim calcmode="lin" valueType="num">
                                      <p:cBhvr additive="base">
                                        <p:cTn id="7" dur="500" fill="hold">
                                          <p:stCondLst>
                                            <p:cond delay="0"/>
                                          </p:stCondLst>
                                        </p:cTn>
                                        <p:tgtEl>
                                          <p:spTgt spid="218116"/>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2181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6" grpId="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DC81C451-3BFE-4441-BE2E-3DA4F1DAE99F}" type="slidenum">
              <a:rPr lang="fr-FR"/>
              <a:pPr/>
              <a:t>51</a:t>
            </a:fld>
            <a:endParaRPr lang="fr-FR"/>
          </a:p>
        </p:txBody>
      </p:sp>
      <p:sp>
        <p:nvSpPr>
          <p:cNvPr id="81924" name="Rectangle 4"/>
          <p:cNvSpPr>
            <a:spLocks noGrp="1" noChangeArrowheads="1"/>
          </p:cNvSpPr>
          <p:nvPr>
            <p:ph type="title"/>
          </p:nvPr>
        </p:nvSpPr>
        <p:spPr>
          <a:xfrm>
            <a:off x="1187450" y="0"/>
            <a:ext cx="7345363" cy="981075"/>
          </a:xfrm>
        </p:spPr>
        <p:txBody>
          <a:bodyPr/>
          <a:lstStyle/>
          <a:p>
            <a:pPr algn="ctr"/>
            <a:r>
              <a:rPr lang="fr-FR" sz="2400" i="1"/>
              <a:t/>
            </a:r>
            <a:br>
              <a:rPr lang="fr-FR" sz="2400" i="1"/>
            </a:br>
            <a:r>
              <a:rPr lang="fr-FR" sz="2400" i="1"/>
              <a:t/>
            </a:r>
            <a:br>
              <a:rPr lang="fr-FR" sz="2400" i="1"/>
            </a:br>
            <a:r>
              <a:rPr lang="fr-FR" sz="2400" i="1"/>
              <a:t/>
            </a:r>
            <a:br>
              <a:rPr lang="fr-FR" sz="2400" i="1"/>
            </a:br>
            <a:r>
              <a:rPr lang="fr-FR" sz="2400" i="1"/>
              <a:t> </a:t>
            </a:r>
            <a:br>
              <a:rPr lang="fr-FR" sz="2400" i="1"/>
            </a:br>
            <a:r>
              <a:rPr lang="fr-FR" sz="2400" i="1"/>
              <a:t/>
            </a:r>
            <a:br>
              <a:rPr lang="fr-FR" sz="2400" i="1"/>
            </a:br>
            <a:r>
              <a:rPr lang="fr-FR" sz="3200" b="0" u="sng">
                <a:solidFill>
                  <a:srgbClr val="FF66FF"/>
                </a:solidFill>
              </a:rPr>
              <a:t>PRESENTATION DES</a:t>
            </a:r>
            <a:r>
              <a:rPr lang="fr-FR" sz="3200" b="0" i="1">
                <a:solidFill>
                  <a:srgbClr val="FF66FF"/>
                </a:solidFill>
              </a:rPr>
              <a:t> </a:t>
            </a:r>
            <a:r>
              <a:rPr lang="fr-FR" sz="3200" b="0" u="sng">
                <a:solidFill>
                  <a:srgbClr val="FF66FF"/>
                </a:solidFill>
                <a:effectLst/>
              </a:rPr>
              <a:t>MECANISMES DE SOLIDARITE</a:t>
            </a:r>
            <a:r>
              <a:rPr lang="fr-FR" u="sng"/>
              <a:t/>
            </a:r>
            <a:br>
              <a:rPr lang="fr-FR" u="sng"/>
            </a:br>
            <a:r>
              <a:rPr lang="fr-FR" sz="2400" i="1"/>
              <a:t/>
            </a:r>
            <a:br>
              <a:rPr lang="fr-FR" sz="2400" i="1"/>
            </a:br>
            <a:r>
              <a:rPr lang="fr-FR" sz="2400" i="1"/>
              <a:t/>
            </a:r>
            <a:br>
              <a:rPr lang="fr-FR" sz="2400" i="1"/>
            </a:br>
            <a:r>
              <a:rPr lang="fr-FR" sz="2400" i="1"/>
              <a:t/>
            </a:r>
            <a:br>
              <a:rPr lang="fr-FR" sz="2400" i="1"/>
            </a:br>
            <a:r>
              <a:rPr lang="fr-FR" sz="2400" i="1"/>
              <a:t/>
            </a:r>
            <a:br>
              <a:rPr lang="fr-FR" sz="2400" i="1"/>
            </a:br>
            <a:endParaRPr lang="fr-FR" sz="2400" i="1"/>
          </a:p>
        </p:txBody>
      </p:sp>
      <p:sp>
        <p:nvSpPr>
          <p:cNvPr id="81953" name="Rectangle 33"/>
          <p:cNvSpPr>
            <a:spLocks noGrp="1" noChangeArrowheads="1"/>
          </p:cNvSpPr>
          <p:nvPr>
            <p:ph idx="1"/>
          </p:nvPr>
        </p:nvSpPr>
        <p:spPr>
          <a:xfrm>
            <a:off x="323850" y="1700213"/>
            <a:ext cx="8569325" cy="4114800"/>
          </a:xfrm>
        </p:spPr>
        <p:txBody>
          <a:bodyPr/>
          <a:lstStyle/>
          <a:p>
            <a:pPr>
              <a:buFontTx/>
              <a:buNone/>
            </a:pPr>
            <a:r>
              <a:rPr lang="fr-FR" sz="2400" b="1">
                <a:solidFill>
                  <a:schemeClr val="folHlink"/>
                </a:solidFill>
              </a:rPr>
              <a:t>Le principe de solidarité est un principe fondateur du système de la Sécurité Sociale.</a:t>
            </a:r>
          </a:p>
          <a:p>
            <a:pPr>
              <a:buFontTx/>
              <a:buNone/>
            </a:pPr>
            <a:endParaRPr lang="fr-FR" sz="2400" b="1">
              <a:solidFill>
                <a:schemeClr val="folHlink"/>
              </a:solidFill>
            </a:endParaRPr>
          </a:p>
          <a:p>
            <a:pPr>
              <a:buFont typeface="Wingdings" pitchFamily="2" charset="2"/>
              <a:buNone/>
            </a:pPr>
            <a:r>
              <a:rPr lang="fr-FR" sz="2400" b="1">
                <a:solidFill>
                  <a:schemeClr val="folHlink"/>
                </a:solidFill>
                <a:effectLst/>
              </a:rPr>
              <a:t>Cette dernière est construite sur la superposition des logiques de solidarité et d’assurance : on cotise pour se prémunir contre le risque vieillesse. Le lien entre cotisations et prestations versées est assurantiel. La pension est ainsi calculée en fonction des cotisations versées. Mais la solidarité et la mutualisation des risques permettent d’apporter des mécanismes correcteurs là où la logique assurantielle peut sembler insuffisante.</a:t>
            </a:r>
          </a:p>
        </p:txBody>
      </p:sp>
      <p:pic>
        <p:nvPicPr>
          <p:cNvPr id="81950" name="Picture 30"/>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81924"/>
                                        </p:tgtEl>
                                        <p:attrNameLst>
                                          <p:attrName>style.visibility</p:attrName>
                                        </p:attrNameLst>
                                      </p:cBhvr>
                                      <p:to>
                                        <p:strVal val="visible"/>
                                      </p:to>
                                    </p:set>
                                    <p:anim calcmode="lin" valueType="num">
                                      <p:cBhvr>
                                        <p:cTn id="7" dur="500" fill="hold"/>
                                        <p:tgtEl>
                                          <p:spTgt spid="81924"/>
                                        </p:tgtEl>
                                        <p:attrNameLst>
                                          <p:attrName>ppt_w</p:attrName>
                                        </p:attrNameLst>
                                      </p:cBhvr>
                                      <p:tavLst>
                                        <p:tav tm="0">
                                          <p:val>
                                            <p:fltVal val="0"/>
                                          </p:val>
                                        </p:tav>
                                        <p:tav tm="100000">
                                          <p:val>
                                            <p:strVal val="#ppt_w"/>
                                          </p:val>
                                        </p:tav>
                                      </p:tavLst>
                                    </p:anim>
                                    <p:anim calcmode="lin" valueType="num">
                                      <p:cBhvr>
                                        <p:cTn id="8" dur="500" fill="hold"/>
                                        <p:tgtEl>
                                          <p:spTgt spid="8192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81953">
                                            <p:txEl>
                                              <p:pRg st="0" end="0"/>
                                            </p:txEl>
                                          </p:spTgt>
                                        </p:tgtEl>
                                        <p:attrNameLst>
                                          <p:attrName>style.visibility</p:attrName>
                                        </p:attrNameLst>
                                      </p:cBhvr>
                                      <p:to>
                                        <p:strVal val="visible"/>
                                      </p:to>
                                    </p:set>
                                    <p:anim calcmode="lin" valueType="num">
                                      <p:cBhvr>
                                        <p:cTn id="13" dur="500" fill="hold"/>
                                        <p:tgtEl>
                                          <p:spTgt spid="8195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195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8195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81953">
                                            <p:txEl>
                                              <p:pRg st="2" end="2"/>
                                            </p:txEl>
                                          </p:spTgt>
                                        </p:tgtEl>
                                        <p:attrNameLst>
                                          <p:attrName>style.visibility</p:attrName>
                                        </p:attrNameLst>
                                      </p:cBhvr>
                                      <p:to>
                                        <p:strVal val="visible"/>
                                      </p:to>
                                    </p:set>
                                    <p:anim calcmode="lin" valueType="num">
                                      <p:cBhvr>
                                        <p:cTn id="20" dur="500" fill="hold"/>
                                        <p:tgtEl>
                                          <p:spTgt spid="8195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8195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819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E9D829CF-78C4-4C65-B1CF-8DB6276DE59F}" type="slidenum">
              <a:rPr lang="fr-FR"/>
              <a:pPr/>
              <a:t>52</a:t>
            </a:fld>
            <a:endParaRPr lang="fr-FR"/>
          </a:p>
        </p:txBody>
      </p:sp>
      <p:sp>
        <p:nvSpPr>
          <p:cNvPr id="86019" name="Rectangle 3"/>
          <p:cNvSpPr>
            <a:spLocks noGrp="1" noChangeArrowheads="1"/>
          </p:cNvSpPr>
          <p:nvPr>
            <p:ph type="body" idx="4294967295"/>
          </p:nvPr>
        </p:nvSpPr>
        <p:spPr>
          <a:xfrm>
            <a:off x="755650" y="0"/>
            <a:ext cx="8388350" cy="6669088"/>
          </a:xfrm>
        </p:spPr>
        <p:txBody>
          <a:bodyPr/>
          <a:lstStyle/>
          <a:p>
            <a:pPr>
              <a:lnSpc>
                <a:spcPct val="80000"/>
              </a:lnSpc>
              <a:buFont typeface="Wingdings" pitchFamily="2" charset="2"/>
              <a:buNone/>
            </a:pPr>
            <a:endParaRPr lang="fr-FR" sz="1600" b="1">
              <a:solidFill>
                <a:schemeClr val="hlink"/>
              </a:solidFill>
            </a:endParaRPr>
          </a:p>
          <a:p>
            <a:pPr>
              <a:lnSpc>
                <a:spcPct val="80000"/>
              </a:lnSpc>
              <a:buFont typeface="Wingdings" pitchFamily="2" charset="2"/>
              <a:buNone/>
            </a:pPr>
            <a:r>
              <a:rPr lang="fr-FR" sz="2400" b="1" u="sng">
                <a:solidFill>
                  <a:schemeClr val="hlink"/>
                </a:solidFill>
              </a:rPr>
              <a:t>Les différents dispositifs de « solidarité vieillesse » en 4 grands groupes :</a:t>
            </a:r>
          </a:p>
          <a:p>
            <a:pPr>
              <a:lnSpc>
                <a:spcPct val="80000"/>
              </a:lnSpc>
              <a:buFont typeface="Wingdings" pitchFamily="2" charset="2"/>
              <a:buNone/>
            </a:pPr>
            <a:endParaRPr lang="fr-FR" sz="2400" b="1">
              <a:solidFill>
                <a:schemeClr val="folHlink"/>
              </a:solidFill>
            </a:endParaRPr>
          </a:p>
          <a:p>
            <a:pPr>
              <a:lnSpc>
                <a:spcPct val="80000"/>
              </a:lnSpc>
            </a:pPr>
            <a:r>
              <a:rPr lang="fr-FR" sz="2000" b="1">
                <a:solidFill>
                  <a:schemeClr val="folHlink"/>
                </a:solidFill>
              </a:rPr>
              <a:t>les périodes assimilées qui visent à compenser un déficit de trimestre dû à la réalisation d’un risque social ( chômage, maladie, ATMP, invalidité) ou à l’intérêt général (service militaire)</a:t>
            </a:r>
          </a:p>
          <a:p>
            <a:pPr>
              <a:lnSpc>
                <a:spcPct val="80000"/>
              </a:lnSpc>
            </a:pPr>
            <a:endParaRPr lang="fr-FR" sz="2000" b="1">
              <a:solidFill>
                <a:schemeClr val="folHlink"/>
              </a:solidFill>
            </a:endParaRPr>
          </a:p>
          <a:p>
            <a:pPr>
              <a:lnSpc>
                <a:spcPct val="80000"/>
              </a:lnSpc>
            </a:pPr>
            <a:r>
              <a:rPr lang="fr-FR" sz="2000" b="1">
                <a:solidFill>
                  <a:schemeClr val="folHlink"/>
                </a:solidFill>
              </a:rPr>
              <a:t>les majorations de durée d’assurance qui permettent de minimiser l’impact sur la carrière du temps consacré aux enfants, ou de valoriser une carrière trop courte ( MDA +65 ans)</a:t>
            </a:r>
          </a:p>
          <a:p>
            <a:pPr>
              <a:lnSpc>
                <a:spcPct val="80000"/>
              </a:lnSpc>
              <a:buFont typeface="Wingdings" pitchFamily="2" charset="2"/>
              <a:buNone/>
            </a:pPr>
            <a:endParaRPr lang="fr-FR" sz="2000" b="1">
              <a:solidFill>
                <a:schemeClr val="folHlink"/>
              </a:solidFill>
            </a:endParaRPr>
          </a:p>
          <a:p>
            <a:pPr>
              <a:lnSpc>
                <a:spcPct val="80000"/>
              </a:lnSpc>
            </a:pPr>
            <a:r>
              <a:rPr lang="fr-FR" sz="2000" b="1">
                <a:solidFill>
                  <a:schemeClr val="folHlink"/>
                </a:solidFill>
              </a:rPr>
              <a:t>les bonifications de pension, liées à une politique familiale incitatrice</a:t>
            </a:r>
          </a:p>
          <a:p>
            <a:pPr>
              <a:lnSpc>
                <a:spcPct val="80000"/>
              </a:lnSpc>
              <a:buFont typeface="Wingdings" pitchFamily="2" charset="2"/>
              <a:buNone/>
            </a:pPr>
            <a:endParaRPr lang="fr-FR" sz="2000" b="1">
              <a:solidFill>
                <a:schemeClr val="folHlink"/>
              </a:solidFill>
            </a:endParaRPr>
          </a:p>
          <a:p>
            <a:pPr>
              <a:lnSpc>
                <a:spcPct val="80000"/>
              </a:lnSpc>
            </a:pPr>
            <a:r>
              <a:rPr lang="fr-FR" sz="2000" b="1">
                <a:solidFill>
                  <a:schemeClr val="folHlink"/>
                </a:solidFill>
              </a:rPr>
              <a:t>les minimum :</a:t>
            </a:r>
          </a:p>
          <a:p>
            <a:pPr>
              <a:lnSpc>
                <a:spcPct val="80000"/>
              </a:lnSpc>
              <a:buFont typeface="Wingdings" pitchFamily="2" charset="2"/>
              <a:buNone/>
            </a:pPr>
            <a:r>
              <a:rPr lang="fr-FR" sz="2000" b="1">
                <a:solidFill>
                  <a:schemeClr val="folHlink"/>
                </a:solidFill>
              </a:rPr>
              <a:t>	</a:t>
            </a:r>
            <a:r>
              <a:rPr lang="fr-FR" sz="2000" b="1">
                <a:solidFill>
                  <a:schemeClr val="folHlink"/>
                </a:solidFill>
                <a:sym typeface="Wingdings" pitchFamily="2" charset="2"/>
              </a:rPr>
              <a:t> </a:t>
            </a:r>
            <a:r>
              <a:rPr lang="fr-FR" sz="2000" b="1">
                <a:solidFill>
                  <a:schemeClr val="folHlink"/>
                </a:solidFill>
              </a:rPr>
              <a:t> contributif relevant de la solidarité intra-générationnelle </a:t>
            </a:r>
          </a:p>
          <a:p>
            <a:pPr>
              <a:lnSpc>
                <a:spcPct val="80000"/>
              </a:lnSpc>
              <a:buFont typeface="Wingdings" pitchFamily="2" charset="2"/>
              <a:buNone/>
            </a:pPr>
            <a:r>
              <a:rPr lang="fr-FR" sz="2000" b="1">
                <a:solidFill>
                  <a:schemeClr val="folHlink"/>
                </a:solidFill>
                <a:sym typeface="Wingdings" pitchFamily="2" charset="2"/>
              </a:rPr>
              <a:t>	</a:t>
            </a:r>
            <a:r>
              <a:rPr lang="fr-FR" sz="2000" b="1">
                <a:solidFill>
                  <a:schemeClr val="folHlink"/>
                </a:solidFill>
              </a:rPr>
              <a:t> vieillesse relevant de la solidarité nationale selon laquelle toute personne en incapacité de travailler , en l’espèce en raison de son âge, doit recevoir « des moyens convenables d’existence » ( Préambule de la Constitution de 1946)</a:t>
            </a:r>
          </a:p>
        </p:txBody>
      </p:sp>
      <p:pic>
        <p:nvPicPr>
          <p:cNvPr id="8602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6019">
                                            <p:txEl>
                                              <p:pRg st="1" end="1"/>
                                            </p:txEl>
                                          </p:spTgt>
                                        </p:tgtEl>
                                        <p:attrNameLst>
                                          <p:attrName>style.visibility</p:attrName>
                                        </p:attrNameLst>
                                      </p:cBhvr>
                                      <p:to>
                                        <p:strVal val="visible"/>
                                      </p:to>
                                    </p:set>
                                    <p:anim calcmode="lin" valueType="num">
                                      <p:cBhvr>
                                        <p:cTn id="7" dur="500" fill="hold"/>
                                        <p:tgtEl>
                                          <p:spTgt spid="86019">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6019">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6019">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6019">
                                            <p:txEl>
                                              <p:pRg st="3" end="3"/>
                                            </p:txEl>
                                          </p:spTgt>
                                        </p:tgtEl>
                                        <p:attrNameLst>
                                          <p:attrName>style.visibility</p:attrName>
                                        </p:attrNameLst>
                                      </p:cBhvr>
                                      <p:to>
                                        <p:strVal val="visible"/>
                                      </p:to>
                                    </p:set>
                                    <p:anim calcmode="lin" valueType="num">
                                      <p:cBhvr>
                                        <p:cTn id="14" dur="500" fill="hold"/>
                                        <p:tgtEl>
                                          <p:spTgt spid="86019">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86019">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860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6019">
                                            <p:txEl>
                                              <p:pRg st="5" end="5"/>
                                            </p:txEl>
                                          </p:spTgt>
                                        </p:tgtEl>
                                        <p:attrNameLst>
                                          <p:attrName>style.visibility</p:attrName>
                                        </p:attrNameLst>
                                      </p:cBhvr>
                                      <p:to>
                                        <p:strVal val="visible"/>
                                      </p:to>
                                    </p:set>
                                    <p:anim calcmode="lin" valueType="num">
                                      <p:cBhvr>
                                        <p:cTn id="21" dur="500" fill="hold"/>
                                        <p:tgtEl>
                                          <p:spTgt spid="86019">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86019">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86019">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86019">
                                            <p:txEl>
                                              <p:pRg st="7" end="7"/>
                                            </p:txEl>
                                          </p:spTgt>
                                        </p:tgtEl>
                                        <p:attrNameLst>
                                          <p:attrName>style.visibility</p:attrName>
                                        </p:attrNameLst>
                                      </p:cBhvr>
                                      <p:to>
                                        <p:strVal val="visible"/>
                                      </p:to>
                                    </p:set>
                                    <p:anim calcmode="lin" valueType="num">
                                      <p:cBhvr>
                                        <p:cTn id="28" dur="500" fill="hold"/>
                                        <p:tgtEl>
                                          <p:spTgt spid="86019">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86019">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86019">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86019">
                                            <p:txEl>
                                              <p:pRg st="9" end="9"/>
                                            </p:txEl>
                                          </p:spTgt>
                                        </p:tgtEl>
                                        <p:attrNameLst>
                                          <p:attrName>style.visibility</p:attrName>
                                        </p:attrNameLst>
                                      </p:cBhvr>
                                      <p:to>
                                        <p:strVal val="visible"/>
                                      </p:to>
                                    </p:set>
                                    <p:anim calcmode="lin" valueType="num">
                                      <p:cBhvr>
                                        <p:cTn id="35" dur="500" fill="hold"/>
                                        <p:tgtEl>
                                          <p:spTgt spid="86019">
                                            <p:txEl>
                                              <p:pRg st="9" end="9"/>
                                            </p:txEl>
                                          </p:spTgt>
                                        </p:tgtEl>
                                        <p:attrNameLst>
                                          <p:attrName>ppt_w</p:attrName>
                                        </p:attrNameLst>
                                      </p:cBhvr>
                                      <p:tavLst>
                                        <p:tav tm="0">
                                          <p:val>
                                            <p:fltVal val="0"/>
                                          </p:val>
                                        </p:tav>
                                        <p:tav tm="100000">
                                          <p:val>
                                            <p:strVal val="#ppt_w"/>
                                          </p:val>
                                        </p:tav>
                                      </p:tavLst>
                                    </p:anim>
                                    <p:anim calcmode="lin" valueType="num">
                                      <p:cBhvr>
                                        <p:cTn id="36" dur="500" fill="hold"/>
                                        <p:tgtEl>
                                          <p:spTgt spid="86019">
                                            <p:txEl>
                                              <p:pRg st="9" end="9"/>
                                            </p:txEl>
                                          </p:spTgt>
                                        </p:tgtEl>
                                        <p:attrNameLst>
                                          <p:attrName>ppt_h</p:attrName>
                                        </p:attrNameLst>
                                      </p:cBhvr>
                                      <p:tavLst>
                                        <p:tav tm="0">
                                          <p:val>
                                            <p:fltVal val="0"/>
                                          </p:val>
                                        </p:tav>
                                        <p:tav tm="100000">
                                          <p:val>
                                            <p:strVal val="#ppt_h"/>
                                          </p:val>
                                        </p:tav>
                                      </p:tavLst>
                                    </p:anim>
                                    <p:animEffect transition="in" filter="fade">
                                      <p:cBhvr>
                                        <p:cTn id="37" dur="500"/>
                                        <p:tgtEl>
                                          <p:spTgt spid="86019">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86019">
                                            <p:txEl>
                                              <p:pRg st="10" end="10"/>
                                            </p:txEl>
                                          </p:spTgt>
                                        </p:tgtEl>
                                        <p:attrNameLst>
                                          <p:attrName>style.visibility</p:attrName>
                                        </p:attrNameLst>
                                      </p:cBhvr>
                                      <p:to>
                                        <p:strVal val="visible"/>
                                      </p:to>
                                    </p:set>
                                    <p:anim calcmode="lin" valueType="num">
                                      <p:cBhvr>
                                        <p:cTn id="42" dur="500" fill="hold"/>
                                        <p:tgtEl>
                                          <p:spTgt spid="86019">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86019">
                                            <p:txEl>
                                              <p:pRg st="10" end="10"/>
                                            </p:txEl>
                                          </p:spTgt>
                                        </p:tgtEl>
                                        <p:attrNameLst>
                                          <p:attrName>ppt_h</p:attrName>
                                        </p:attrNameLst>
                                      </p:cBhvr>
                                      <p:tavLst>
                                        <p:tav tm="0">
                                          <p:val>
                                            <p:fltVal val="0"/>
                                          </p:val>
                                        </p:tav>
                                        <p:tav tm="100000">
                                          <p:val>
                                            <p:strVal val="#ppt_h"/>
                                          </p:val>
                                        </p:tav>
                                      </p:tavLst>
                                    </p:anim>
                                    <p:animEffect transition="in" filter="fade">
                                      <p:cBhvr>
                                        <p:cTn id="44" dur="500"/>
                                        <p:tgtEl>
                                          <p:spTgt spid="86019">
                                            <p:txEl>
                                              <p:pRg st="10" end="1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86019">
                                            <p:txEl>
                                              <p:pRg st="11" end="11"/>
                                            </p:txEl>
                                          </p:spTgt>
                                        </p:tgtEl>
                                        <p:attrNameLst>
                                          <p:attrName>style.visibility</p:attrName>
                                        </p:attrNameLst>
                                      </p:cBhvr>
                                      <p:to>
                                        <p:strVal val="visible"/>
                                      </p:to>
                                    </p:set>
                                    <p:anim calcmode="lin" valueType="num">
                                      <p:cBhvr>
                                        <p:cTn id="49" dur="500" fill="hold"/>
                                        <p:tgtEl>
                                          <p:spTgt spid="86019">
                                            <p:txEl>
                                              <p:pRg st="11" end="11"/>
                                            </p:txEl>
                                          </p:spTgt>
                                        </p:tgtEl>
                                        <p:attrNameLst>
                                          <p:attrName>ppt_w</p:attrName>
                                        </p:attrNameLst>
                                      </p:cBhvr>
                                      <p:tavLst>
                                        <p:tav tm="0">
                                          <p:val>
                                            <p:fltVal val="0"/>
                                          </p:val>
                                        </p:tav>
                                        <p:tav tm="100000">
                                          <p:val>
                                            <p:strVal val="#ppt_w"/>
                                          </p:val>
                                        </p:tav>
                                      </p:tavLst>
                                    </p:anim>
                                    <p:anim calcmode="lin" valueType="num">
                                      <p:cBhvr>
                                        <p:cTn id="50" dur="500" fill="hold"/>
                                        <p:tgtEl>
                                          <p:spTgt spid="86019">
                                            <p:txEl>
                                              <p:pRg st="11" end="11"/>
                                            </p:txEl>
                                          </p:spTgt>
                                        </p:tgtEl>
                                        <p:attrNameLst>
                                          <p:attrName>ppt_h</p:attrName>
                                        </p:attrNameLst>
                                      </p:cBhvr>
                                      <p:tavLst>
                                        <p:tav tm="0">
                                          <p:val>
                                            <p:fltVal val="0"/>
                                          </p:val>
                                        </p:tav>
                                        <p:tav tm="100000">
                                          <p:val>
                                            <p:strVal val="#ppt_h"/>
                                          </p:val>
                                        </p:tav>
                                      </p:tavLst>
                                    </p:anim>
                                    <p:animEffect transition="in" filter="fade">
                                      <p:cBhvr>
                                        <p:cTn id="51" dur="500"/>
                                        <p:tgtEl>
                                          <p:spTgt spid="8601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4E75B2B7-8350-42B3-8961-224A8A8FF231}" type="slidenum">
              <a:rPr lang="fr-FR"/>
              <a:pPr/>
              <a:t>53</a:t>
            </a:fld>
            <a:endParaRPr lang="fr-FR"/>
          </a:p>
        </p:txBody>
      </p:sp>
      <p:sp>
        <p:nvSpPr>
          <p:cNvPr id="88067" name="Rectangle 3"/>
          <p:cNvSpPr>
            <a:spLocks noGrp="1" noChangeArrowheads="1"/>
          </p:cNvSpPr>
          <p:nvPr>
            <p:ph type="body" idx="1"/>
          </p:nvPr>
        </p:nvSpPr>
        <p:spPr>
          <a:xfrm>
            <a:off x="1066800" y="692150"/>
            <a:ext cx="7543800" cy="5403850"/>
          </a:xfrm>
        </p:spPr>
        <p:txBody>
          <a:bodyPr/>
          <a:lstStyle/>
          <a:p>
            <a:pPr>
              <a:lnSpc>
                <a:spcPct val="80000"/>
              </a:lnSpc>
              <a:buFont typeface="Wingdings" pitchFamily="2" charset="2"/>
              <a:buNone/>
            </a:pPr>
            <a:r>
              <a:rPr lang="fr-FR" b="1" u="sng">
                <a:solidFill>
                  <a:schemeClr val="folHlink"/>
                </a:solidFill>
              </a:rPr>
              <a:t>Deux logiques peuvent ainsi se distinguer</a:t>
            </a:r>
            <a:r>
              <a:rPr lang="fr-FR" b="1">
                <a:solidFill>
                  <a:schemeClr val="folHlink"/>
                </a:solidFill>
              </a:rPr>
              <a:t> :</a:t>
            </a:r>
            <a:r>
              <a:rPr lang="fr-FR" sz="2000" b="1">
                <a:solidFill>
                  <a:schemeClr val="folHlink"/>
                </a:solidFill>
              </a:rPr>
              <a:t> </a:t>
            </a:r>
          </a:p>
          <a:p>
            <a:pPr>
              <a:lnSpc>
                <a:spcPct val="80000"/>
              </a:lnSpc>
              <a:buFont typeface="Wingdings" pitchFamily="2" charset="2"/>
              <a:buNone/>
            </a:pPr>
            <a:endParaRPr lang="fr-FR" sz="2000" b="1">
              <a:solidFill>
                <a:schemeClr val="folHlink"/>
              </a:solidFill>
            </a:endParaRPr>
          </a:p>
          <a:p>
            <a:pPr>
              <a:lnSpc>
                <a:spcPct val="80000"/>
              </a:lnSpc>
            </a:pPr>
            <a:r>
              <a:rPr lang="fr-FR" sz="2400" b="1">
                <a:solidFill>
                  <a:schemeClr val="folHlink"/>
                </a:solidFill>
              </a:rPr>
              <a:t>la solidarité nationale : tout ce qui relève de l’intérêt général , c’est-à-dire la politique familiale, la validation des périodes de service militaire, l’attribution d’un minimum vieillesse,</a:t>
            </a:r>
          </a:p>
          <a:p>
            <a:pPr>
              <a:lnSpc>
                <a:spcPct val="80000"/>
              </a:lnSpc>
              <a:buFont typeface="Wingdings" pitchFamily="2" charset="2"/>
              <a:buNone/>
            </a:pPr>
            <a:endParaRPr lang="fr-FR" sz="2400" b="1">
              <a:solidFill>
                <a:schemeClr val="folHlink"/>
              </a:solidFill>
            </a:endParaRPr>
          </a:p>
          <a:p>
            <a:pPr>
              <a:lnSpc>
                <a:spcPct val="80000"/>
              </a:lnSpc>
            </a:pPr>
            <a:r>
              <a:rPr lang="fr-FR" sz="2400" b="1">
                <a:solidFill>
                  <a:schemeClr val="folHlink"/>
                </a:solidFill>
              </a:rPr>
              <a:t>la solidarité des « travailleurs » propre au système de sécurité sociale et qui relève de la mutualisation des risques : prise en charge de la réalisation d’un risque social (PA chômage, maladie, ATMP, invalidité) et amélioration des « petites pensions ».</a:t>
            </a:r>
          </a:p>
        </p:txBody>
      </p:sp>
      <p:pic>
        <p:nvPicPr>
          <p:cNvPr id="88071" name="Picture 7"/>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p:cTn id="7" dur="500" fill="hold"/>
                                        <p:tgtEl>
                                          <p:spTgt spid="880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806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8806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8067">
                                            <p:txEl>
                                              <p:pRg st="2" end="2"/>
                                            </p:txEl>
                                          </p:spTgt>
                                        </p:tgtEl>
                                        <p:attrNameLst>
                                          <p:attrName>style.visibility</p:attrName>
                                        </p:attrNameLst>
                                      </p:cBhvr>
                                      <p:to>
                                        <p:strVal val="visible"/>
                                      </p:to>
                                    </p:set>
                                    <p:anim calcmode="lin" valueType="num">
                                      <p:cBhvr>
                                        <p:cTn id="14" dur="500" fill="hold"/>
                                        <p:tgtEl>
                                          <p:spTgt spid="88067">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88067">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8806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8067">
                                            <p:txEl>
                                              <p:pRg st="4" end="4"/>
                                            </p:txEl>
                                          </p:spTgt>
                                        </p:tgtEl>
                                        <p:attrNameLst>
                                          <p:attrName>style.visibility</p:attrName>
                                        </p:attrNameLst>
                                      </p:cBhvr>
                                      <p:to>
                                        <p:strVal val="visible"/>
                                      </p:to>
                                    </p:set>
                                    <p:anim calcmode="lin" valueType="num">
                                      <p:cBhvr>
                                        <p:cTn id="21" dur="500" fill="hold"/>
                                        <p:tgtEl>
                                          <p:spTgt spid="88067">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88067">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880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98207D26-AC92-4352-AA20-7D6C0A2D79E2}" type="slidenum">
              <a:rPr lang="fr-FR"/>
              <a:pPr/>
              <a:t>54</a:t>
            </a:fld>
            <a:endParaRPr lang="fr-FR"/>
          </a:p>
        </p:txBody>
      </p:sp>
      <p:pic>
        <p:nvPicPr>
          <p:cNvPr id="10445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
        <p:nvSpPr>
          <p:cNvPr id="104454" name="Rectangle 6"/>
          <p:cNvSpPr>
            <a:spLocks noGrp="1" noChangeArrowheads="1"/>
          </p:cNvSpPr>
          <p:nvPr>
            <p:ph type="body" idx="1"/>
          </p:nvPr>
        </p:nvSpPr>
        <p:spPr>
          <a:xfrm>
            <a:off x="971550" y="908050"/>
            <a:ext cx="7543800" cy="5762625"/>
          </a:xfrm>
        </p:spPr>
        <p:txBody>
          <a:bodyPr/>
          <a:lstStyle/>
          <a:p>
            <a:r>
              <a:rPr lang="fr-FR" b="1">
                <a:solidFill>
                  <a:schemeClr val="folHlink"/>
                </a:solidFill>
              </a:rPr>
              <a:t>De ce découpage résulte une réflexion sur le financement des différents dispositifs. </a:t>
            </a:r>
          </a:p>
          <a:p>
            <a:pPr>
              <a:buFont typeface="Wingdings" pitchFamily="2" charset="2"/>
              <a:buNone/>
            </a:pPr>
            <a:endParaRPr lang="fr-FR" sz="2000" b="1">
              <a:solidFill>
                <a:schemeClr val="folHlink"/>
              </a:solidFill>
            </a:endParaRPr>
          </a:p>
          <a:p>
            <a:r>
              <a:rPr lang="fr-FR" b="1">
                <a:solidFill>
                  <a:schemeClr val="folHlink"/>
                </a:solidFill>
              </a:rPr>
              <a:t>En règle général, ce qui relève de la solidarité nationale est financé par l’impôt, et ce qui relève de la logique assurantielle et de la mutualisation des risques est financé par les cotisations sociales.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04454">
                                            <p:txEl>
                                              <p:pRg st="0" end="0"/>
                                            </p:txEl>
                                          </p:spTgt>
                                        </p:tgtEl>
                                        <p:attrNameLst>
                                          <p:attrName>style.visibility</p:attrName>
                                        </p:attrNameLst>
                                      </p:cBhvr>
                                      <p:to>
                                        <p:strVal val="visible"/>
                                      </p:to>
                                    </p:set>
                                    <p:anim calcmode="lin" valueType="num">
                                      <p:cBhvr>
                                        <p:cTn id="7" dur="500" fill="hold"/>
                                        <p:tgtEl>
                                          <p:spTgt spid="10445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445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4454">
                                            <p:txEl>
                                              <p:pRg st="2" end="2"/>
                                            </p:txEl>
                                          </p:spTgt>
                                        </p:tgtEl>
                                        <p:attrNameLst>
                                          <p:attrName>style.visibility</p:attrName>
                                        </p:attrNameLst>
                                      </p:cBhvr>
                                      <p:to>
                                        <p:strVal val="visible"/>
                                      </p:to>
                                    </p:set>
                                    <p:anim calcmode="lin" valueType="num">
                                      <p:cBhvr>
                                        <p:cTn id="13" dur="500" fill="hold"/>
                                        <p:tgtEl>
                                          <p:spTgt spid="104454">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04454">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4"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62DDDCC-C543-4F58-B3B6-61FEBFF8DE4B}" type="slidenum">
              <a:rPr lang="fr-FR"/>
              <a:pPr/>
              <a:t>55</a:t>
            </a:fld>
            <a:endParaRPr lang="fr-FR"/>
          </a:p>
        </p:txBody>
      </p:sp>
      <p:sp>
        <p:nvSpPr>
          <p:cNvPr id="105475" name="Rectangle 3"/>
          <p:cNvSpPr>
            <a:spLocks noGrp="1" noChangeArrowheads="1"/>
          </p:cNvSpPr>
          <p:nvPr>
            <p:ph type="body" idx="1"/>
          </p:nvPr>
        </p:nvSpPr>
        <p:spPr/>
        <p:txBody>
          <a:bodyPr/>
          <a:lstStyle/>
          <a:p>
            <a:pPr>
              <a:buFont typeface="Wingdings" pitchFamily="2" charset="2"/>
              <a:buNone/>
            </a:pPr>
            <a:r>
              <a:rPr lang="fr-FR" b="1">
                <a:solidFill>
                  <a:schemeClr val="folHlink"/>
                </a:solidFill>
                <a:effectLst/>
              </a:rPr>
              <a:t>Le financement actuel des dispositifs précités ne correspond pas à ce découpage. </a:t>
            </a:r>
          </a:p>
          <a:p>
            <a:pPr>
              <a:buFont typeface="Wingdings" pitchFamily="2" charset="2"/>
              <a:buNone/>
            </a:pPr>
            <a:endParaRPr lang="fr-FR" b="1">
              <a:solidFill>
                <a:schemeClr val="folHlink"/>
              </a:solidFill>
              <a:effectLst/>
            </a:endParaRPr>
          </a:p>
          <a:p>
            <a:pPr>
              <a:buFont typeface="Wingdings" pitchFamily="2" charset="2"/>
              <a:buNone/>
            </a:pPr>
            <a:r>
              <a:rPr lang="fr-FR" b="1">
                <a:solidFill>
                  <a:schemeClr val="folHlink"/>
                </a:solidFill>
                <a:effectLst/>
                <a:sym typeface="Wingdings" pitchFamily="2" charset="2"/>
              </a:rPr>
              <a:t> </a:t>
            </a:r>
            <a:r>
              <a:rPr lang="fr-FR" b="1">
                <a:solidFill>
                  <a:schemeClr val="folHlink"/>
                </a:solidFill>
                <a:effectLst/>
              </a:rPr>
              <a:t>C’est pourquoi une réflexion sur les mécanismes de solidarité est nécessaire.</a:t>
            </a:r>
            <a:r>
              <a:rPr lang="fr-FR" b="1">
                <a:solidFill>
                  <a:schemeClr val="folHlink"/>
                </a:solidFill>
              </a:rPr>
              <a:t> </a:t>
            </a:r>
          </a:p>
        </p:txBody>
      </p:sp>
      <p:pic>
        <p:nvPicPr>
          <p:cNvPr id="10547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 calcmode="lin" valueType="num">
                                      <p:cBhvr>
                                        <p:cTn id="7" dur="500" fill="hold"/>
                                        <p:tgtEl>
                                          <p:spTgt spid="10547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547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0547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05475">
                                            <p:txEl>
                                              <p:pRg st="2" end="2"/>
                                            </p:txEl>
                                          </p:spTgt>
                                        </p:tgtEl>
                                        <p:attrNameLst>
                                          <p:attrName>style.visibility</p:attrName>
                                        </p:attrNameLst>
                                      </p:cBhvr>
                                      <p:to>
                                        <p:strVal val="visible"/>
                                      </p:to>
                                    </p:set>
                                    <p:anim calcmode="lin" valueType="num">
                                      <p:cBhvr>
                                        <p:cTn id="14" dur="500" fill="hold"/>
                                        <p:tgtEl>
                                          <p:spTgt spid="10547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10547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105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4"/>
          </p:nvPr>
        </p:nvSpPr>
        <p:spPr/>
        <p:txBody>
          <a:bodyPr/>
          <a:lstStyle/>
          <a:p>
            <a:fld id="{AF63F1D8-AD4A-4ED4-BD78-F3DF46ABCC23}" type="slidenum">
              <a:rPr lang="fr-FR"/>
              <a:pPr/>
              <a:t>56</a:t>
            </a:fld>
            <a:endParaRPr lang="fr-FR"/>
          </a:p>
        </p:txBody>
      </p:sp>
      <p:sp>
        <p:nvSpPr>
          <p:cNvPr id="220164" name="Rectangle 4"/>
          <p:cNvSpPr>
            <a:spLocks noGrp="1" noChangeArrowheads="1"/>
          </p:cNvSpPr>
          <p:nvPr>
            <p:ph type="ctrTitle"/>
          </p:nvPr>
        </p:nvSpPr>
        <p:spPr>
          <a:xfrm>
            <a:off x="900113" y="2276475"/>
            <a:ext cx="7397750" cy="2520950"/>
          </a:xfrm>
        </p:spPr>
        <p:txBody>
          <a:bodyPr/>
          <a:lstStyle/>
          <a:p>
            <a:pPr algn="ctr"/>
            <a:r>
              <a:rPr lang="fr-FR" sz="6600">
                <a:solidFill>
                  <a:schemeClr val="accent1"/>
                </a:solidFill>
              </a:rPr>
              <a:t>LE TAUX DE REMPLACEMENT </a:t>
            </a:r>
          </a:p>
        </p:txBody>
      </p:sp>
      <p:sp>
        <p:nvSpPr>
          <p:cNvPr id="220163" name="Rectangle 3"/>
          <p:cNvSpPr>
            <a:spLocks noGrp="1" noChangeArrowheads="1"/>
          </p:cNvSpPr>
          <p:nvPr>
            <p:ph type="subTitle" idx="1"/>
          </p:nvPr>
        </p:nvSpPr>
        <p:spPr/>
        <p:txBody>
          <a:bodyPr/>
          <a:lstStyle/>
          <a:p>
            <a:pPr>
              <a:lnSpc>
                <a:spcPct val="90000"/>
              </a:lnSpc>
            </a:pPr>
            <a:endParaRPr lang="fr-FR" sz="2400" b="1" u="sng">
              <a:solidFill>
                <a:srgbClr val="FF66FF"/>
              </a:solidFill>
              <a:effectLst/>
            </a:endParaRPr>
          </a:p>
          <a:p>
            <a:pPr>
              <a:lnSpc>
                <a:spcPct val="90000"/>
              </a:lnSpc>
            </a:pPr>
            <a:endParaRPr lang="fr-FR" sz="2400" b="1" u="sng">
              <a:solidFill>
                <a:srgbClr val="FF66FF"/>
              </a:solidFill>
              <a:effectLst/>
            </a:endParaRPr>
          </a:p>
          <a:p>
            <a:pPr>
              <a:lnSpc>
                <a:spcPct val="90000"/>
              </a:lnSpc>
            </a:pPr>
            <a:endParaRPr lang="fr-FR" sz="2400" b="1" u="sng">
              <a:solidFill>
                <a:srgbClr val="FF66FF"/>
              </a:solidFill>
              <a:effectLst/>
            </a:endParaRPr>
          </a:p>
          <a:p>
            <a:pPr>
              <a:lnSpc>
                <a:spcPct val="90000"/>
              </a:lnSpc>
            </a:pPr>
            <a:endParaRPr lang="fr-FR" sz="2400" b="1" u="sng">
              <a:solidFill>
                <a:srgbClr val="FF66FF"/>
              </a:solidFill>
              <a:effectLst/>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220164"/>
                                        </p:tgtEl>
                                        <p:attrNameLst>
                                          <p:attrName>style.visibility</p:attrName>
                                        </p:attrNameLst>
                                      </p:cBhvr>
                                      <p:to>
                                        <p:strVal val="visible"/>
                                      </p:to>
                                    </p:set>
                                    <p:anim calcmode="lin" valueType="num">
                                      <p:cBhvr additive="base">
                                        <p:cTn id="7" dur="500" fill="hold">
                                          <p:stCondLst>
                                            <p:cond delay="0"/>
                                          </p:stCondLst>
                                        </p:cTn>
                                        <p:tgtEl>
                                          <p:spTgt spid="220164"/>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22016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nodePh="1">
                                  <p:stCondLst>
                                    <p:cond delay="0"/>
                                  </p:stCondLst>
                                  <p:endCondLst>
                                    <p:cond evt="begin" delay="0">
                                      <p:tn val="11"/>
                                    </p:cond>
                                  </p:endCondLst>
                                  <p:iterate type="lt">
                                    <p:tmPct val="10000"/>
                                  </p:iterate>
                                  <p:childTnLst>
                                    <p:set>
                                      <p:cBhvr>
                                        <p:cTn id="12" dur="1" fill="hold">
                                          <p:stCondLst>
                                            <p:cond delay="0"/>
                                          </p:stCondLst>
                                        </p:cTn>
                                        <p:tgtEl>
                                          <p:spTgt spid="220163">
                                            <p:txEl>
                                              <p:pRg st="0" end="0"/>
                                            </p:txEl>
                                          </p:spTgt>
                                        </p:tgtEl>
                                        <p:attrNameLst>
                                          <p:attrName>style.visibility</p:attrName>
                                        </p:attrNameLst>
                                      </p:cBhvr>
                                      <p:to>
                                        <p:strVal val="visible"/>
                                      </p:to>
                                    </p:set>
                                    <p:animEffect transition="in" filter="fade">
                                      <p:cBhvr>
                                        <p:cTn id="13" dur="1000"/>
                                        <p:tgtEl>
                                          <p:spTgt spid="220163">
                                            <p:txEl>
                                              <p:pRg st="0" end="0"/>
                                            </p:txEl>
                                          </p:spTgt>
                                        </p:tgtEl>
                                      </p:cBhvr>
                                    </p:animEffect>
                                    <p:anim calcmode="lin" valueType="num">
                                      <p:cBhvr>
                                        <p:cTn id="14" dur="1000" fill="hold"/>
                                        <p:tgtEl>
                                          <p:spTgt spid="220163">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2201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4" grpId="0"/>
      <p:bldP spid="22016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493B0A90-6141-4DA7-874A-649BEF3197C6}" type="slidenum">
              <a:rPr lang="fr-FR"/>
              <a:pPr/>
              <a:t>57</a:t>
            </a:fld>
            <a:endParaRPr lang="fr-FR"/>
          </a:p>
        </p:txBody>
      </p:sp>
      <p:sp>
        <p:nvSpPr>
          <p:cNvPr id="95235" name="Rectangle 3"/>
          <p:cNvSpPr>
            <a:spLocks noGrp="1" noChangeArrowheads="1"/>
          </p:cNvSpPr>
          <p:nvPr>
            <p:ph type="body" idx="1"/>
          </p:nvPr>
        </p:nvSpPr>
        <p:spPr>
          <a:xfrm>
            <a:off x="900113" y="1916113"/>
            <a:ext cx="7615237" cy="4278312"/>
          </a:xfrm>
        </p:spPr>
        <p:txBody>
          <a:bodyPr/>
          <a:lstStyle/>
          <a:p>
            <a:r>
              <a:rPr lang="fr-FR" sz="3600" b="1" u="sng">
                <a:solidFill>
                  <a:schemeClr val="folHlink"/>
                </a:solidFill>
              </a:rPr>
              <a:t>Définitions du taux de remplacement</a:t>
            </a:r>
          </a:p>
          <a:p>
            <a:pPr>
              <a:buFont typeface="Wingdings" pitchFamily="2" charset="2"/>
              <a:buNone/>
            </a:pPr>
            <a:endParaRPr lang="fr-FR" sz="1200" b="1">
              <a:solidFill>
                <a:schemeClr val="folHlink"/>
              </a:solidFill>
            </a:endParaRPr>
          </a:p>
          <a:p>
            <a:pPr>
              <a:buFont typeface="Wingdings" pitchFamily="2" charset="2"/>
              <a:buNone/>
            </a:pPr>
            <a:r>
              <a:rPr lang="fr-FR" sz="2400" b="1">
                <a:solidFill>
                  <a:schemeClr val="folHlink"/>
                </a:solidFill>
              </a:rPr>
              <a:t>Un taux de remplacement peut être envisagé selon plusieurs angles :</a:t>
            </a:r>
            <a:r>
              <a:rPr lang="fr-FR" b="1">
                <a:solidFill>
                  <a:schemeClr val="folHlink"/>
                </a:solidFill>
              </a:rPr>
              <a:t> </a:t>
            </a:r>
          </a:p>
          <a:p>
            <a:pPr>
              <a:buFont typeface="Wingdings" pitchFamily="2" charset="2"/>
              <a:buNone/>
            </a:pPr>
            <a:endParaRPr lang="fr-FR" sz="2000" b="1">
              <a:solidFill>
                <a:schemeClr val="folHlink"/>
              </a:solidFill>
            </a:endParaRPr>
          </a:p>
          <a:p>
            <a:r>
              <a:rPr lang="fr-FR" sz="1800" b="1">
                <a:solidFill>
                  <a:schemeClr val="folHlink"/>
                </a:solidFill>
              </a:rPr>
              <a:t>celui de l’assuré, qui cherchera à comparer ses revenus d’activité et de retraite ;</a:t>
            </a:r>
          </a:p>
          <a:p>
            <a:pPr>
              <a:buFont typeface="Wingdings" pitchFamily="2" charset="2"/>
              <a:buNone/>
            </a:pPr>
            <a:endParaRPr lang="fr-FR" sz="1800" b="1">
              <a:solidFill>
                <a:schemeClr val="folHlink"/>
              </a:solidFill>
            </a:endParaRPr>
          </a:p>
          <a:p>
            <a:r>
              <a:rPr lang="fr-FR" sz="1800" b="1">
                <a:solidFill>
                  <a:schemeClr val="folHlink"/>
                </a:solidFill>
              </a:rPr>
              <a:t>celui du régime, qui cherchera à assurer à chaque individu un revenu de transfert correspondant à sa contribution au régime.</a:t>
            </a:r>
          </a:p>
        </p:txBody>
      </p:sp>
      <p:pic>
        <p:nvPicPr>
          <p:cNvPr id="9523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
        <p:nvSpPr>
          <p:cNvPr id="95237" name="Rectangle 5"/>
          <p:cNvSpPr>
            <a:spLocks noGrp="1" noChangeArrowheads="1"/>
          </p:cNvSpPr>
          <p:nvPr>
            <p:ph type="title"/>
          </p:nvPr>
        </p:nvSpPr>
        <p:spPr>
          <a:xfrm>
            <a:off x="1187450" y="692150"/>
            <a:ext cx="7472363" cy="1081088"/>
          </a:xfrm>
        </p:spPr>
        <p:txBody>
          <a:bodyPr/>
          <a:lstStyle/>
          <a:p>
            <a:pPr algn="ctr"/>
            <a:r>
              <a:rPr lang="fr-FR" b="0" u="sng">
                <a:solidFill>
                  <a:srgbClr val="FF66FF"/>
                </a:solidFill>
              </a:rPr>
              <a:t>La  Problématique du taux de remplacement </a:t>
            </a:r>
            <a:r>
              <a:rPr lang="fr-FR"/>
              <a:t/>
            </a:r>
            <a:br>
              <a:rPr lang="fr-FR"/>
            </a:b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5237"/>
                                        </p:tgtEl>
                                        <p:attrNameLst>
                                          <p:attrName>style.visibility</p:attrName>
                                        </p:attrNameLst>
                                      </p:cBhvr>
                                      <p:to>
                                        <p:strVal val="visible"/>
                                      </p:to>
                                    </p:set>
                                    <p:anim calcmode="lin" valueType="num">
                                      <p:cBhvr>
                                        <p:cTn id="7" dur="500" fill="hold"/>
                                        <p:tgtEl>
                                          <p:spTgt spid="95237"/>
                                        </p:tgtEl>
                                        <p:attrNameLst>
                                          <p:attrName>ppt_w</p:attrName>
                                        </p:attrNameLst>
                                      </p:cBhvr>
                                      <p:tavLst>
                                        <p:tav tm="0">
                                          <p:val>
                                            <p:fltVal val="0"/>
                                          </p:val>
                                        </p:tav>
                                        <p:tav tm="100000">
                                          <p:val>
                                            <p:strVal val="#ppt_w"/>
                                          </p:val>
                                        </p:tav>
                                      </p:tavLst>
                                    </p:anim>
                                    <p:anim calcmode="lin" valueType="num">
                                      <p:cBhvr>
                                        <p:cTn id="8" dur="500" fill="hold"/>
                                        <p:tgtEl>
                                          <p:spTgt spid="95237"/>
                                        </p:tgtEl>
                                        <p:attrNameLst>
                                          <p:attrName>ppt_h</p:attrName>
                                        </p:attrNameLst>
                                      </p:cBhvr>
                                      <p:tavLst>
                                        <p:tav tm="0">
                                          <p:val>
                                            <p:fltVal val="0"/>
                                          </p:val>
                                        </p:tav>
                                        <p:tav tm="100000">
                                          <p:val>
                                            <p:strVal val="#ppt_h"/>
                                          </p:val>
                                        </p:tav>
                                      </p:tavLst>
                                    </p:anim>
                                    <p:animEffect transition="in" filter="fade">
                                      <p:cBhvr>
                                        <p:cTn id="9" dur="500"/>
                                        <p:tgtEl>
                                          <p:spTgt spid="9523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95235">
                                            <p:txEl>
                                              <p:pRg st="0" end="0"/>
                                            </p:txEl>
                                          </p:spTgt>
                                        </p:tgtEl>
                                        <p:attrNameLst>
                                          <p:attrName>style.visibility</p:attrName>
                                        </p:attrNameLst>
                                      </p:cBhvr>
                                      <p:to>
                                        <p:strVal val="visible"/>
                                      </p:to>
                                    </p:set>
                                    <p:anim calcmode="lin" valueType="num">
                                      <p:cBhvr>
                                        <p:cTn id="14" dur="500" fill="hold"/>
                                        <p:tgtEl>
                                          <p:spTgt spid="9523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9523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9523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95235">
                                            <p:txEl>
                                              <p:pRg st="2" end="2"/>
                                            </p:txEl>
                                          </p:spTgt>
                                        </p:tgtEl>
                                        <p:attrNameLst>
                                          <p:attrName>style.visibility</p:attrName>
                                        </p:attrNameLst>
                                      </p:cBhvr>
                                      <p:to>
                                        <p:strVal val="visible"/>
                                      </p:to>
                                    </p:set>
                                    <p:anim calcmode="lin" valueType="num">
                                      <p:cBhvr>
                                        <p:cTn id="21" dur="500" fill="hold"/>
                                        <p:tgtEl>
                                          <p:spTgt spid="9523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9523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9523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95235">
                                            <p:txEl>
                                              <p:pRg st="4" end="4"/>
                                            </p:txEl>
                                          </p:spTgt>
                                        </p:tgtEl>
                                        <p:attrNameLst>
                                          <p:attrName>style.visibility</p:attrName>
                                        </p:attrNameLst>
                                      </p:cBhvr>
                                      <p:to>
                                        <p:strVal val="visible"/>
                                      </p:to>
                                    </p:set>
                                    <p:anim calcmode="lin" valueType="num">
                                      <p:cBhvr>
                                        <p:cTn id="28" dur="500" fill="hold"/>
                                        <p:tgtEl>
                                          <p:spTgt spid="95235">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95235">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9523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95235">
                                            <p:txEl>
                                              <p:pRg st="6" end="6"/>
                                            </p:txEl>
                                          </p:spTgt>
                                        </p:tgtEl>
                                        <p:attrNameLst>
                                          <p:attrName>style.visibility</p:attrName>
                                        </p:attrNameLst>
                                      </p:cBhvr>
                                      <p:to>
                                        <p:strVal val="visible"/>
                                      </p:to>
                                    </p:set>
                                    <p:anim calcmode="lin" valueType="num">
                                      <p:cBhvr>
                                        <p:cTn id="35" dur="500" fill="hold"/>
                                        <p:tgtEl>
                                          <p:spTgt spid="95235">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95235">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952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CA3BBBA4-BAE9-484F-96BF-B89F44B25406}" type="slidenum">
              <a:rPr lang="fr-FR"/>
              <a:pPr/>
              <a:t>58</a:t>
            </a:fld>
            <a:endParaRPr lang="fr-FR"/>
          </a:p>
        </p:txBody>
      </p:sp>
      <p:sp>
        <p:nvSpPr>
          <p:cNvPr id="94211" name="Rectangle 3"/>
          <p:cNvSpPr>
            <a:spLocks noGrp="1" noChangeArrowheads="1"/>
          </p:cNvSpPr>
          <p:nvPr>
            <p:ph type="body" idx="4294967295"/>
          </p:nvPr>
        </p:nvSpPr>
        <p:spPr>
          <a:xfrm>
            <a:off x="827088" y="260350"/>
            <a:ext cx="7543800" cy="5327650"/>
          </a:xfrm>
        </p:spPr>
        <p:txBody>
          <a:bodyPr/>
          <a:lstStyle/>
          <a:p>
            <a:pPr>
              <a:lnSpc>
                <a:spcPct val="90000"/>
              </a:lnSpc>
            </a:pPr>
            <a:r>
              <a:rPr lang="fr-FR" sz="2400" b="1">
                <a:solidFill>
                  <a:schemeClr val="folHlink"/>
                </a:solidFill>
              </a:rPr>
              <a:t>Il existe plusieurs définitions de taux de  remplacement : micro ou macroéconomique, brut ou net de cotisations sociales et fiscales, par exemple. </a:t>
            </a:r>
          </a:p>
          <a:p>
            <a:pPr>
              <a:lnSpc>
                <a:spcPct val="90000"/>
              </a:lnSpc>
            </a:pPr>
            <a:endParaRPr lang="fr-FR" sz="2400" b="1">
              <a:solidFill>
                <a:schemeClr val="folHlink"/>
              </a:solidFill>
            </a:endParaRPr>
          </a:p>
          <a:p>
            <a:pPr>
              <a:lnSpc>
                <a:spcPct val="90000"/>
              </a:lnSpc>
            </a:pPr>
            <a:r>
              <a:rPr lang="fr-FR" sz="2400" b="1">
                <a:solidFill>
                  <a:schemeClr val="folHlink"/>
                </a:solidFill>
              </a:rPr>
              <a:t>Il est possible de calculer un taux de remplacement par rapport à l’ensemble de la carrière en rapportant la pension servie à une moyenne des salaires de l’individu au cours de sa carrière (le S.A.M. en est un cas particulier).</a:t>
            </a:r>
          </a:p>
          <a:p>
            <a:pPr>
              <a:lnSpc>
                <a:spcPct val="90000"/>
              </a:lnSpc>
              <a:buFont typeface="Wingdings" pitchFamily="2" charset="2"/>
              <a:buNone/>
            </a:pPr>
            <a:endParaRPr lang="fr-FR" sz="2400" b="1">
              <a:solidFill>
                <a:schemeClr val="folHlink"/>
              </a:solidFill>
            </a:endParaRPr>
          </a:p>
          <a:p>
            <a:pPr>
              <a:lnSpc>
                <a:spcPct val="90000"/>
              </a:lnSpc>
            </a:pPr>
            <a:r>
              <a:rPr lang="fr-FR" sz="2400" b="1">
                <a:solidFill>
                  <a:schemeClr val="folHlink"/>
                </a:solidFill>
              </a:rPr>
              <a:t>La définition qui communément retenue actuellement est le taux de remplacement par rapport au dernier salaire, brut ou net de cotisations sociales :</a:t>
            </a:r>
          </a:p>
          <a:p>
            <a:pPr>
              <a:lnSpc>
                <a:spcPct val="90000"/>
              </a:lnSpc>
              <a:buFont typeface="Wingdings" pitchFamily="2" charset="2"/>
              <a:buNone/>
            </a:pPr>
            <a:r>
              <a:rPr lang="fr-FR" sz="2000" b="1">
                <a:solidFill>
                  <a:schemeClr val="folHlink"/>
                </a:solidFill>
              </a:rPr>
              <a:t>Taux de remplacement = Pension totale / Dernier salaire</a:t>
            </a:r>
          </a:p>
        </p:txBody>
      </p:sp>
      <p:pic>
        <p:nvPicPr>
          <p:cNvPr id="94213" name="Picture 5"/>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p:cTn id="7" dur="500" fill="hold"/>
                                        <p:tgtEl>
                                          <p:spTgt spid="942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421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42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94211">
                                            <p:txEl>
                                              <p:pRg st="2" end="2"/>
                                            </p:txEl>
                                          </p:spTgt>
                                        </p:tgtEl>
                                        <p:attrNameLst>
                                          <p:attrName>style.visibility</p:attrName>
                                        </p:attrNameLst>
                                      </p:cBhvr>
                                      <p:to>
                                        <p:strVal val="visible"/>
                                      </p:to>
                                    </p:set>
                                    <p:anim calcmode="lin" valueType="num">
                                      <p:cBhvr>
                                        <p:cTn id="14" dur="500" fill="hold"/>
                                        <p:tgtEl>
                                          <p:spTgt spid="94211">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94211">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94211">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94211">
                                            <p:txEl>
                                              <p:pRg st="4" end="4"/>
                                            </p:txEl>
                                          </p:spTgt>
                                        </p:tgtEl>
                                        <p:attrNameLst>
                                          <p:attrName>style.visibility</p:attrName>
                                        </p:attrNameLst>
                                      </p:cBhvr>
                                      <p:to>
                                        <p:strVal val="visible"/>
                                      </p:to>
                                    </p:set>
                                    <p:anim calcmode="lin" valueType="num">
                                      <p:cBhvr>
                                        <p:cTn id="21" dur="500" fill="hold"/>
                                        <p:tgtEl>
                                          <p:spTgt spid="94211">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94211">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9421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94211">
                                            <p:txEl>
                                              <p:pRg st="5" end="5"/>
                                            </p:txEl>
                                          </p:spTgt>
                                        </p:tgtEl>
                                        <p:attrNameLst>
                                          <p:attrName>style.visibility</p:attrName>
                                        </p:attrNameLst>
                                      </p:cBhvr>
                                      <p:to>
                                        <p:strVal val="visible"/>
                                      </p:to>
                                    </p:set>
                                    <p:anim calcmode="lin" valueType="num">
                                      <p:cBhvr>
                                        <p:cTn id="28" dur="500" fill="hold"/>
                                        <p:tgtEl>
                                          <p:spTgt spid="94211">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94211">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942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2"/>
          </p:nvPr>
        </p:nvSpPr>
        <p:spPr/>
        <p:txBody>
          <a:bodyPr/>
          <a:lstStyle/>
          <a:p>
            <a:fld id="{5E109F6C-414D-4FC0-A545-5B3B9B5EB6D2}" type="slidenum">
              <a:rPr lang="fr-FR"/>
              <a:pPr/>
              <a:t>59</a:t>
            </a:fld>
            <a:endParaRPr lang="fr-FR"/>
          </a:p>
        </p:txBody>
      </p:sp>
      <p:sp>
        <p:nvSpPr>
          <p:cNvPr id="27717" name="Text Box 69"/>
          <p:cNvSpPr txBox="1">
            <a:spLocks noChangeArrowheads="1"/>
          </p:cNvSpPr>
          <p:nvPr/>
        </p:nvSpPr>
        <p:spPr bwMode="auto">
          <a:xfrm>
            <a:off x="1042988" y="2060575"/>
            <a:ext cx="7561262" cy="366713"/>
          </a:xfrm>
          <a:prstGeom prst="rect">
            <a:avLst/>
          </a:prstGeom>
          <a:noFill/>
          <a:ln w="9525">
            <a:noFill/>
            <a:miter lim="800000"/>
            <a:headEnd/>
            <a:tailEnd/>
          </a:ln>
          <a:effectLst/>
        </p:spPr>
        <p:txBody>
          <a:bodyPr>
            <a:spAutoFit/>
          </a:bodyPr>
          <a:lstStyle/>
          <a:p>
            <a:pPr>
              <a:spcBef>
                <a:spcPct val="50000"/>
              </a:spcBef>
            </a:pPr>
            <a:endParaRPr lang="fr-FR" sz="1800" b="0">
              <a:solidFill>
                <a:schemeClr val="tx1"/>
              </a:solidFill>
              <a:effectLst/>
            </a:endParaRPr>
          </a:p>
        </p:txBody>
      </p:sp>
      <p:sp>
        <p:nvSpPr>
          <p:cNvPr id="27718" name="Text Box 70"/>
          <p:cNvSpPr txBox="1">
            <a:spLocks noChangeArrowheads="1"/>
          </p:cNvSpPr>
          <p:nvPr/>
        </p:nvSpPr>
        <p:spPr bwMode="auto">
          <a:xfrm>
            <a:off x="755650" y="1341438"/>
            <a:ext cx="8243888" cy="4545012"/>
          </a:xfrm>
          <a:prstGeom prst="rect">
            <a:avLst/>
          </a:prstGeom>
          <a:noFill/>
          <a:ln w="9525">
            <a:noFill/>
            <a:miter lim="800000"/>
            <a:headEnd/>
            <a:tailEnd/>
          </a:ln>
          <a:effectLst/>
        </p:spPr>
        <p:txBody>
          <a:bodyPr>
            <a:spAutoFit/>
          </a:bodyPr>
          <a:lstStyle/>
          <a:p>
            <a:r>
              <a:rPr lang="fr-FR" sz="3600" u="sng">
                <a:effectLst/>
              </a:rPr>
              <a:t>Calculs de taux de remplacement</a:t>
            </a:r>
            <a:endParaRPr lang="fr-FR" sz="3600">
              <a:effectLst/>
            </a:endParaRPr>
          </a:p>
          <a:p>
            <a:endParaRPr lang="fr-FR" sz="2000">
              <a:effectLst/>
            </a:endParaRPr>
          </a:p>
          <a:p>
            <a:endParaRPr lang="fr-FR" sz="2000">
              <a:effectLst/>
            </a:endParaRPr>
          </a:p>
          <a:p>
            <a:r>
              <a:rPr lang="fr-FR" sz="2800">
                <a:effectLst/>
              </a:rPr>
              <a:t>La valeur prise par le taux de remplacement va dépendre de l’évolution de la carrière de l’individu (niveau de salaire, assuré mono - ou polypensionné, aléas de carrière : chômage…). </a:t>
            </a:r>
          </a:p>
          <a:p>
            <a:endParaRPr lang="fr-FR" sz="2800">
              <a:effectLst/>
            </a:endParaRPr>
          </a:p>
          <a:p>
            <a:endParaRPr lang="fr-FR" sz="2800">
              <a:effectLst/>
            </a:endParaRPr>
          </a:p>
          <a:p>
            <a:endParaRPr lang="fr-FR" sz="2000">
              <a:effectLst/>
            </a:endParaRPr>
          </a:p>
        </p:txBody>
      </p:sp>
      <p:pic>
        <p:nvPicPr>
          <p:cNvPr id="27740" name="Picture 92"/>
          <p:cNvPicPr>
            <a:picLocks noChangeAspect="1" noChangeArrowheads="1"/>
          </p:cNvPicPr>
          <p:nvPr/>
        </p:nvPicPr>
        <p:blipFill>
          <a:blip r:embed="rId3"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7718">
                                            <p:txEl>
                                              <p:pRg st="0" end="0"/>
                                            </p:txEl>
                                          </p:spTgt>
                                        </p:tgtEl>
                                        <p:attrNameLst>
                                          <p:attrName>style.visibility</p:attrName>
                                        </p:attrNameLst>
                                      </p:cBhvr>
                                      <p:to>
                                        <p:strVal val="visible"/>
                                      </p:to>
                                    </p:set>
                                    <p:anim calcmode="lin" valueType="num">
                                      <p:cBhvr>
                                        <p:cTn id="7" dur="500" fill="hold"/>
                                        <p:tgtEl>
                                          <p:spTgt spid="2771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71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71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27718">
                                            <p:txEl>
                                              <p:pRg st="3" end="3"/>
                                            </p:txEl>
                                          </p:spTgt>
                                        </p:tgtEl>
                                        <p:attrNameLst>
                                          <p:attrName>style.visibility</p:attrName>
                                        </p:attrNameLst>
                                      </p:cBhvr>
                                      <p:to>
                                        <p:strVal val="visible"/>
                                      </p:to>
                                    </p:set>
                                    <p:anim calcmode="lin" valueType="num">
                                      <p:cBhvr>
                                        <p:cTn id="14" dur="500" fill="hold"/>
                                        <p:tgtEl>
                                          <p:spTgt spid="27718">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27718">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277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2C9527DA-EBE9-47DD-AD7C-BB806FA74EE1}" type="slidenum">
              <a:rPr lang="fr-FR"/>
              <a:pPr/>
              <a:t>6</a:t>
            </a:fld>
            <a:endParaRPr lang="fr-FR"/>
          </a:p>
        </p:txBody>
      </p:sp>
      <p:sp>
        <p:nvSpPr>
          <p:cNvPr id="147459" name="Rectangle 3"/>
          <p:cNvSpPr>
            <a:spLocks noGrp="1" noChangeArrowheads="1"/>
          </p:cNvSpPr>
          <p:nvPr>
            <p:ph type="body" idx="1"/>
          </p:nvPr>
        </p:nvSpPr>
        <p:spPr/>
        <p:txBody>
          <a:bodyPr/>
          <a:lstStyle/>
          <a:p>
            <a:r>
              <a:rPr lang="fr-FR">
                <a:solidFill>
                  <a:schemeClr val="folHlink"/>
                </a:solidFill>
              </a:rPr>
              <a:t>En ce qui concerne le calcul du salaire annuel moyen (SAM), le nombre de salaires pris en compte progresse d’un par génération et passe de 10 pour la génération de 1933 à 25 pour celle de 1948.</a:t>
            </a:r>
          </a:p>
        </p:txBody>
      </p:sp>
      <p:pic>
        <p:nvPicPr>
          <p:cNvPr id="147460"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anim calcmode="lin" valueType="num">
                                      <p:cBhvr>
                                        <p:cTn id="7" dur="500" fill="hold"/>
                                        <p:tgtEl>
                                          <p:spTgt spid="14745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745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47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Espace réservé du numéro de diapositive 6"/>
          <p:cNvSpPr>
            <a:spLocks noGrp="1"/>
          </p:cNvSpPr>
          <p:nvPr>
            <p:ph type="sldNum" sz="quarter" idx="12"/>
          </p:nvPr>
        </p:nvSpPr>
        <p:spPr/>
        <p:txBody>
          <a:bodyPr/>
          <a:lstStyle/>
          <a:p>
            <a:fld id="{CEFDB4C0-A27D-44DD-B3AF-B137CF27C476}" type="slidenum">
              <a:rPr lang="fr-FR"/>
              <a:pPr/>
              <a:t>60</a:t>
            </a:fld>
            <a:endParaRPr lang="fr-FR"/>
          </a:p>
        </p:txBody>
      </p:sp>
      <p:sp>
        <p:nvSpPr>
          <p:cNvPr id="78851" name="Rectangle 3"/>
          <p:cNvSpPr>
            <a:spLocks noGrp="1" noChangeArrowheads="1"/>
          </p:cNvSpPr>
          <p:nvPr>
            <p:ph type="body" sz="half" idx="1"/>
          </p:nvPr>
        </p:nvSpPr>
        <p:spPr/>
        <p:txBody>
          <a:bodyPr/>
          <a:lstStyle/>
          <a:p>
            <a:r>
              <a:rPr lang="fr-FR"/>
              <a:t> </a:t>
            </a:r>
            <a:r>
              <a:rPr lang="fr-FR" sz="1800" b="1" u="sng">
                <a:solidFill>
                  <a:schemeClr val="folHlink"/>
                </a:solidFill>
                <a:effectLst/>
              </a:rPr>
              <a:t>Le tableau ci-dessous  présente 6 carrières types d’assurés monopensionnés au Régime Général et les taux de remplacement du dernier salaire qui en résultent selon la législation en vigueur en 2008 :</a:t>
            </a:r>
          </a:p>
        </p:txBody>
      </p:sp>
      <p:sp>
        <p:nvSpPr>
          <p:cNvPr id="78855" name="Rectangle 7"/>
          <p:cNvSpPr>
            <a:spLocks noGrp="1" noChangeArrowheads="1"/>
          </p:cNvSpPr>
          <p:nvPr>
            <p:ph sz="half" idx="2"/>
          </p:nvPr>
        </p:nvSpPr>
        <p:spPr>
          <a:xfrm>
            <a:off x="827088" y="5516563"/>
            <a:ext cx="7832725" cy="1117600"/>
          </a:xfrm>
        </p:spPr>
        <p:txBody>
          <a:bodyPr/>
          <a:lstStyle/>
          <a:p>
            <a:pPr>
              <a:buFont typeface="Wingdings" pitchFamily="2" charset="2"/>
              <a:buNone/>
            </a:pPr>
            <a:r>
              <a:rPr lang="fr-FR" sz="1400" i="1"/>
              <a:t>Des précisions sont attendues de la part de la Direction de la Sécurité Sociale  afin de préciser la valeur exacte des plafonds qui a servi à réaliser les simulations exposées  dans le tableau ci-dessus.</a:t>
            </a:r>
          </a:p>
        </p:txBody>
      </p:sp>
      <p:pic>
        <p:nvPicPr>
          <p:cNvPr id="7885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pic>
        <p:nvPicPr>
          <p:cNvPr id="78853" name="Picture 5"/>
          <p:cNvPicPr>
            <a:picLocks noChangeAspect="1" noChangeArrowheads="1"/>
          </p:cNvPicPr>
          <p:nvPr/>
        </p:nvPicPr>
        <p:blipFill>
          <a:blip r:embed="rId3" cstate="print"/>
          <a:srcRect/>
          <a:stretch>
            <a:fillRect/>
          </a:stretch>
        </p:blipFill>
        <p:spPr bwMode="auto">
          <a:xfrm>
            <a:off x="358775" y="1989138"/>
            <a:ext cx="8785225" cy="3311525"/>
          </a:xfrm>
          <a:prstGeom prst="rect">
            <a:avLst/>
          </a:prstGeom>
          <a:noFill/>
        </p:spPr>
      </p:pic>
      <p:sp>
        <p:nvSpPr>
          <p:cNvPr id="78856" name="Rectangle 8"/>
          <p:cNvSpPr>
            <a:spLocks noGrp="1" noChangeArrowheads="1"/>
          </p:cNvSpPr>
          <p:nvPr>
            <p:ph type="title"/>
          </p:nvPr>
        </p:nvSpPr>
        <p:spPr/>
        <p:txBody>
          <a:bodyPr/>
          <a:lstStyle/>
          <a:p>
            <a:r>
              <a:rPr lang="fr-FR" sz="2400" b="0" u="sng">
                <a:solidFill>
                  <a:schemeClr val="folHlink"/>
                </a:solidFill>
                <a:effectLst/>
              </a:rPr>
              <a:t>Le tableau ci-dessous  présente 6 carrières types d’assurés monopensionnés au Régime Général et les taux de remplacement du dernier salaire qui en résultent selon la législation en vigueur en 2008 :</a:t>
            </a:r>
            <a:br>
              <a:rPr lang="fr-FR" sz="2400" b="0" u="sng">
                <a:solidFill>
                  <a:schemeClr val="folHlink"/>
                </a:solidFill>
                <a:effectLst/>
              </a:rPr>
            </a:br>
            <a:endParaRPr lang="fr-FR" sz="2400" b="0" u="sng">
              <a:solidFill>
                <a:schemeClr val="folHlink"/>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p:cTn id="7" dur="500" fill="hold"/>
                                        <p:tgtEl>
                                          <p:spTgt spid="788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885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78853"/>
                                        </p:tgtEl>
                                        <p:attrNameLst>
                                          <p:attrName>style.visibility</p:attrName>
                                        </p:attrNameLst>
                                      </p:cBhvr>
                                      <p:to>
                                        <p:strVal val="visible"/>
                                      </p:to>
                                    </p:set>
                                    <p:anim calcmode="lin" valueType="num">
                                      <p:cBhvr>
                                        <p:cTn id="13" dur="500" fill="hold"/>
                                        <p:tgtEl>
                                          <p:spTgt spid="78853"/>
                                        </p:tgtEl>
                                        <p:attrNameLst>
                                          <p:attrName>ppt_w</p:attrName>
                                        </p:attrNameLst>
                                      </p:cBhvr>
                                      <p:tavLst>
                                        <p:tav tm="0">
                                          <p:val>
                                            <p:fltVal val="0"/>
                                          </p:val>
                                        </p:tav>
                                        <p:tav tm="100000">
                                          <p:val>
                                            <p:strVal val="#ppt_w"/>
                                          </p:val>
                                        </p:tav>
                                      </p:tavLst>
                                    </p:anim>
                                    <p:anim calcmode="lin" valueType="num">
                                      <p:cBhvr>
                                        <p:cTn id="14" dur="500" fill="hold"/>
                                        <p:tgtEl>
                                          <p:spTgt spid="78853"/>
                                        </p:tgtEl>
                                        <p:attrNameLst>
                                          <p:attrName>ppt_h</p:attrName>
                                        </p:attrNameLst>
                                      </p:cBhvr>
                                      <p:tavLst>
                                        <p:tav tm="0">
                                          <p:val>
                                            <p:fltVal val="0"/>
                                          </p:val>
                                        </p:tav>
                                        <p:tav tm="100000">
                                          <p:val>
                                            <p:strVal val="#ppt_h"/>
                                          </p:val>
                                        </p:tav>
                                      </p:tavLst>
                                    </p:anim>
                                    <p:animEffect transition="in" filter="fade">
                                      <p:cBhvr>
                                        <p:cTn id="15" dur="500"/>
                                        <p:tgtEl>
                                          <p:spTgt spid="78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16F0791D-758D-4CC1-B3F7-4B05D9CC8093}" type="slidenum">
              <a:rPr lang="fr-FR"/>
              <a:pPr/>
              <a:t>7</a:t>
            </a:fld>
            <a:endParaRPr lang="fr-FR"/>
          </a:p>
        </p:txBody>
      </p:sp>
      <p:sp>
        <p:nvSpPr>
          <p:cNvPr id="150531" name="Rectangle 3"/>
          <p:cNvSpPr>
            <a:spLocks noGrp="1" noChangeArrowheads="1"/>
          </p:cNvSpPr>
          <p:nvPr>
            <p:ph type="body" idx="1"/>
          </p:nvPr>
        </p:nvSpPr>
        <p:spPr/>
        <p:txBody>
          <a:bodyPr/>
          <a:lstStyle/>
          <a:p>
            <a:r>
              <a:rPr lang="fr-FR">
                <a:solidFill>
                  <a:schemeClr val="folHlink"/>
                </a:solidFill>
              </a:rPr>
              <a:t>A ces modifications progressive des paramètres de calcul s’ajoute le changement d’indexation des pensions qui est officiellement alignée sur les prix par la réforme de 1993.</a:t>
            </a:r>
          </a:p>
          <a:p>
            <a:endParaRPr lang="fr-FR">
              <a:solidFill>
                <a:schemeClr val="folHlink"/>
              </a:solidFill>
            </a:endParaRPr>
          </a:p>
        </p:txBody>
      </p:sp>
      <p:pic>
        <p:nvPicPr>
          <p:cNvPr id="150532"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anim calcmode="lin" valueType="num">
                                      <p:cBhvr>
                                        <p:cTn id="7" dur="500" fill="hold"/>
                                        <p:tgtEl>
                                          <p:spTgt spid="15053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053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505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20"/>
          <p:cNvSpPr>
            <a:spLocks noGrp="1" noChangeArrowheads="1"/>
          </p:cNvSpPr>
          <p:nvPr>
            <p:ph type="sldNum" sz="quarter" idx="4"/>
          </p:nvPr>
        </p:nvSpPr>
        <p:spPr/>
        <p:txBody>
          <a:bodyPr/>
          <a:lstStyle/>
          <a:p>
            <a:fld id="{91F4DBCF-CA26-4280-88DB-EA600430BEC8}" type="slidenum">
              <a:rPr lang="fr-FR"/>
              <a:pPr/>
              <a:t>8</a:t>
            </a:fld>
            <a:endParaRPr lang="fr-FR"/>
          </a:p>
        </p:txBody>
      </p:sp>
      <p:sp>
        <p:nvSpPr>
          <p:cNvPr id="151554" name="Rectangle 2"/>
          <p:cNvSpPr>
            <a:spLocks noGrp="1" noChangeArrowheads="1"/>
          </p:cNvSpPr>
          <p:nvPr>
            <p:ph type="ctrTitle"/>
          </p:nvPr>
        </p:nvSpPr>
        <p:spPr>
          <a:xfrm>
            <a:off x="1116013" y="0"/>
            <a:ext cx="7086600" cy="1431925"/>
          </a:xfrm>
        </p:spPr>
        <p:txBody>
          <a:bodyPr/>
          <a:lstStyle/>
          <a:p>
            <a:pPr algn="ctr"/>
            <a:r>
              <a:rPr lang="fr-FR" b="0" u="sng">
                <a:solidFill>
                  <a:srgbClr val="FF66FF"/>
                </a:solidFill>
              </a:rPr>
              <a:t>II- Estimation des effets de la réforme de 1993</a:t>
            </a:r>
          </a:p>
        </p:txBody>
      </p:sp>
      <p:sp>
        <p:nvSpPr>
          <p:cNvPr id="151555" name="Rectangle 3"/>
          <p:cNvSpPr>
            <a:spLocks noGrp="1" noChangeArrowheads="1"/>
          </p:cNvSpPr>
          <p:nvPr>
            <p:ph type="subTitle" idx="1"/>
          </p:nvPr>
        </p:nvSpPr>
        <p:spPr>
          <a:xfrm>
            <a:off x="827088" y="1628775"/>
            <a:ext cx="7561262" cy="4391025"/>
          </a:xfrm>
        </p:spPr>
        <p:txBody>
          <a:bodyPr/>
          <a:lstStyle/>
          <a:p>
            <a:pPr marL="609600" indent="-609600">
              <a:lnSpc>
                <a:spcPct val="80000"/>
              </a:lnSpc>
            </a:pPr>
            <a:r>
              <a:rPr lang="fr-FR" i="1" u="sng">
                <a:solidFill>
                  <a:schemeClr val="hlink"/>
                </a:solidFill>
              </a:rPr>
              <a:t>A) Les effets « paramètres de calcul »</a:t>
            </a:r>
          </a:p>
          <a:p>
            <a:pPr marL="609600" indent="-609600">
              <a:lnSpc>
                <a:spcPct val="80000"/>
              </a:lnSpc>
            </a:pPr>
            <a:endParaRPr lang="fr-FR" sz="1400" b="1">
              <a:solidFill>
                <a:schemeClr val="folHlink"/>
              </a:solidFill>
            </a:endParaRPr>
          </a:p>
          <a:p>
            <a:pPr marL="609600" indent="-609600">
              <a:lnSpc>
                <a:spcPct val="80000"/>
              </a:lnSpc>
            </a:pPr>
            <a:r>
              <a:rPr lang="fr-FR" sz="2800" b="1">
                <a:solidFill>
                  <a:schemeClr val="folHlink"/>
                </a:solidFill>
              </a:rPr>
              <a:t>1- </a:t>
            </a:r>
            <a:r>
              <a:rPr lang="fr-FR" b="1" u="sng">
                <a:solidFill>
                  <a:schemeClr val="folHlink"/>
                </a:solidFill>
              </a:rPr>
              <a:t>Pour 6 retraités sur 10, une pension moins élevée par rapport à la réglementation antérieure à 1994</a:t>
            </a:r>
          </a:p>
          <a:p>
            <a:pPr marL="609600" indent="-609600">
              <a:lnSpc>
                <a:spcPct val="80000"/>
              </a:lnSpc>
            </a:pPr>
            <a:endParaRPr lang="fr-FR" sz="2800" b="1" u="sng">
              <a:solidFill>
                <a:schemeClr val="folHlink"/>
              </a:solidFill>
            </a:endParaRPr>
          </a:p>
          <a:p>
            <a:pPr marL="609600" indent="-609600">
              <a:lnSpc>
                <a:spcPct val="80000"/>
              </a:lnSpc>
            </a:pPr>
            <a:r>
              <a:rPr lang="fr-FR" sz="2400" b="1">
                <a:solidFill>
                  <a:schemeClr val="folHlink"/>
                </a:solidFill>
              </a:rPr>
              <a:t>      </a:t>
            </a:r>
            <a:r>
              <a:rPr lang="fr-FR" sz="2800" b="1">
                <a:solidFill>
                  <a:schemeClr val="folHlink"/>
                </a:solidFill>
              </a:rPr>
              <a:t>Cette réforme a provoqué une baisse moyenne de pension de 6% pour l’ensemble de la population. </a:t>
            </a:r>
            <a:r>
              <a:rPr lang="fr-FR" sz="2800" b="1">
                <a:solidFill>
                  <a:schemeClr val="tx2"/>
                </a:solidFill>
              </a:rPr>
              <a:t/>
            </a:r>
            <a:br>
              <a:rPr lang="fr-FR" sz="2800" b="1">
                <a:solidFill>
                  <a:schemeClr val="tx2"/>
                </a:solidFill>
              </a:rPr>
            </a:br>
            <a:endParaRPr lang="fr-FR" sz="2800" b="1" u="sng">
              <a:solidFill>
                <a:schemeClr val="folHlink"/>
              </a:solidFill>
            </a:endParaRPr>
          </a:p>
          <a:p>
            <a:pPr marL="609600" indent="-609600">
              <a:lnSpc>
                <a:spcPct val="80000"/>
              </a:lnSpc>
            </a:pPr>
            <a:endParaRPr lang="fr-FR" sz="2400" b="1">
              <a:solidFill>
                <a:schemeClr val="folHlink"/>
              </a:solidFill>
            </a:endParaRPr>
          </a:p>
          <a:p>
            <a:pPr marL="609600" indent="-609600">
              <a:lnSpc>
                <a:spcPct val="80000"/>
              </a:lnSpc>
            </a:pPr>
            <a:endParaRPr lang="fr-FR" sz="2000" b="1" i="1" u="sng">
              <a:solidFill>
                <a:schemeClr val="folHlink"/>
              </a:solidFill>
            </a:endParaRPr>
          </a:p>
        </p:txBody>
      </p:sp>
      <p:pic>
        <p:nvPicPr>
          <p:cNvPr id="151556" name="Picture 4"/>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51554"/>
                                        </p:tgtEl>
                                        <p:attrNameLst>
                                          <p:attrName>style.visibility</p:attrName>
                                        </p:attrNameLst>
                                      </p:cBhvr>
                                      <p:to>
                                        <p:strVal val="visible"/>
                                      </p:to>
                                    </p:set>
                                    <p:anim calcmode="lin" valueType="num">
                                      <p:cBhvr>
                                        <p:cTn id="7" dur="500" fill="hold"/>
                                        <p:tgtEl>
                                          <p:spTgt spid="151554"/>
                                        </p:tgtEl>
                                        <p:attrNameLst>
                                          <p:attrName>ppt_w</p:attrName>
                                        </p:attrNameLst>
                                      </p:cBhvr>
                                      <p:tavLst>
                                        <p:tav tm="0">
                                          <p:val>
                                            <p:fltVal val="0"/>
                                          </p:val>
                                        </p:tav>
                                        <p:tav tm="100000">
                                          <p:val>
                                            <p:strVal val="#ppt_w"/>
                                          </p:val>
                                        </p:tav>
                                      </p:tavLst>
                                    </p:anim>
                                    <p:anim calcmode="lin" valueType="num">
                                      <p:cBhvr>
                                        <p:cTn id="8" dur="500" fill="hold"/>
                                        <p:tgtEl>
                                          <p:spTgt spid="151554"/>
                                        </p:tgtEl>
                                        <p:attrNameLst>
                                          <p:attrName>ppt_h</p:attrName>
                                        </p:attrNameLst>
                                      </p:cBhvr>
                                      <p:tavLst>
                                        <p:tav tm="0">
                                          <p:val>
                                            <p:fltVal val="0"/>
                                          </p:val>
                                        </p:tav>
                                        <p:tav tm="100000">
                                          <p:val>
                                            <p:strVal val="#ppt_h"/>
                                          </p:val>
                                        </p:tav>
                                      </p:tavLst>
                                    </p:anim>
                                    <p:animEffect transition="in" filter="fade">
                                      <p:cBhvr>
                                        <p:cTn id="9" dur="500"/>
                                        <p:tgtEl>
                                          <p:spTgt spid="15155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51555">
                                            <p:txEl>
                                              <p:pRg st="0" end="0"/>
                                            </p:txEl>
                                          </p:spTgt>
                                        </p:tgtEl>
                                        <p:attrNameLst>
                                          <p:attrName>style.visibility</p:attrName>
                                        </p:attrNameLst>
                                      </p:cBhvr>
                                      <p:to>
                                        <p:strVal val="visible"/>
                                      </p:to>
                                    </p:set>
                                    <p:anim calcmode="lin" valueType="num">
                                      <p:cBhvr>
                                        <p:cTn id="14" dur="500" fill="hold"/>
                                        <p:tgtEl>
                                          <p:spTgt spid="15155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5155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5155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51555">
                                            <p:txEl>
                                              <p:pRg st="2" end="2"/>
                                            </p:txEl>
                                          </p:spTgt>
                                        </p:tgtEl>
                                        <p:attrNameLst>
                                          <p:attrName>style.visibility</p:attrName>
                                        </p:attrNameLst>
                                      </p:cBhvr>
                                      <p:to>
                                        <p:strVal val="visible"/>
                                      </p:to>
                                    </p:set>
                                    <p:anim calcmode="lin" valueType="num">
                                      <p:cBhvr>
                                        <p:cTn id="21" dur="500" fill="hold"/>
                                        <p:tgtEl>
                                          <p:spTgt spid="15155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5155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5155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51555">
                                            <p:txEl>
                                              <p:pRg st="4" end="4"/>
                                            </p:txEl>
                                          </p:spTgt>
                                        </p:tgtEl>
                                        <p:attrNameLst>
                                          <p:attrName>style.visibility</p:attrName>
                                        </p:attrNameLst>
                                      </p:cBhvr>
                                      <p:to>
                                        <p:strVal val="visible"/>
                                      </p:to>
                                    </p:set>
                                    <p:anim calcmode="lin" valueType="num">
                                      <p:cBhvr>
                                        <p:cTn id="28" dur="500" fill="hold"/>
                                        <p:tgtEl>
                                          <p:spTgt spid="151555">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151555">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151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4" grpId="0"/>
      <p:bldP spid="15155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BDCC83C3-0294-412C-A393-1BD2AD36D2F3}" type="slidenum">
              <a:rPr lang="fr-FR"/>
              <a:pPr/>
              <a:t>9</a:t>
            </a:fld>
            <a:endParaRPr lang="fr-FR"/>
          </a:p>
        </p:txBody>
      </p:sp>
      <p:pic>
        <p:nvPicPr>
          <p:cNvPr id="153630" name="Picture 30"/>
          <p:cNvPicPr>
            <a:picLocks noChangeAspect="1" noChangeArrowheads="1"/>
          </p:cNvPicPr>
          <p:nvPr/>
        </p:nvPicPr>
        <p:blipFill>
          <a:blip r:embed="rId2" cstate="print"/>
          <a:srcRect/>
          <a:stretch>
            <a:fillRect/>
          </a:stretch>
        </p:blipFill>
        <p:spPr bwMode="auto">
          <a:xfrm>
            <a:off x="179388" y="115888"/>
            <a:ext cx="571500" cy="576262"/>
          </a:xfrm>
          <a:prstGeom prst="rect">
            <a:avLst/>
          </a:prstGeom>
          <a:noFill/>
          <a:ln w="9525">
            <a:noFill/>
            <a:miter lim="800000"/>
            <a:headEnd/>
            <a:tailEnd/>
          </a:ln>
        </p:spPr>
      </p:pic>
      <p:sp>
        <p:nvSpPr>
          <p:cNvPr id="153632" name="Rectangle 32"/>
          <p:cNvSpPr>
            <a:spLocks noGrp="1" noChangeArrowheads="1"/>
          </p:cNvSpPr>
          <p:nvPr>
            <p:ph type="title"/>
          </p:nvPr>
        </p:nvSpPr>
        <p:spPr>
          <a:xfrm>
            <a:off x="684213" y="981075"/>
            <a:ext cx="7494587" cy="4319588"/>
          </a:xfrm>
        </p:spPr>
        <p:txBody>
          <a:bodyPr/>
          <a:lstStyle/>
          <a:p>
            <a:r>
              <a:rPr lang="fr-FR" sz="1800"/>
              <a:t> </a:t>
            </a:r>
            <a:br>
              <a:rPr lang="fr-FR" sz="1800"/>
            </a:br>
            <a:r>
              <a:rPr lang="fr-FR" sz="1800"/>
              <a:t/>
            </a:r>
            <a:br>
              <a:rPr lang="fr-FR" sz="1800"/>
            </a:br>
            <a:r>
              <a:rPr lang="fr-FR" sz="1800"/>
              <a:t/>
            </a:r>
            <a:br>
              <a:rPr lang="fr-FR" sz="1800"/>
            </a:br>
            <a:r>
              <a:rPr lang="fr-FR" sz="1800"/>
              <a:t/>
            </a:r>
            <a:br>
              <a:rPr lang="fr-FR" sz="1800"/>
            </a:br>
            <a:r>
              <a:rPr lang="fr-FR" sz="1800"/>
              <a:t/>
            </a:r>
            <a:br>
              <a:rPr lang="fr-FR" sz="1800"/>
            </a:br>
            <a:r>
              <a:rPr lang="fr-FR" sz="1800"/>
              <a:t/>
            </a:r>
            <a:br>
              <a:rPr lang="fr-FR" sz="1800"/>
            </a:br>
            <a:r>
              <a:rPr lang="fr-FR" sz="1800"/>
              <a:t/>
            </a:r>
            <a:br>
              <a:rPr lang="fr-FR" sz="1800"/>
            </a:br>
            <a:r>
              <a:rPr lang="fr-FR" sz="1800"/>
              <a:t/>
            </a:r>
            <a:br>
              <a:rPr lang="fr-FR" sz="1800"/>
            </a:br>
            <a:r>
              <a:rPr lang="fr-FR" sz="1800"/>
              <a:t/>
            </a:r>
            <a:br>
              <a:rPr lang="fr-FR" sz="1800"/>
            </a:br>
            <a:r>
              <a:rPr lang="fr-FR" sz="1800"/>
              <a:t/>
            </a:r>
            <a:br>
              <a:rPr lang="fr-FR" sz="1800"/>
            </a:br>
            <a:r>
              <a:rPr lang="fr-FR" sz="1800"/>
              <a:t/>
            </a:r>
            <a:br>
              <a:rPr lang="fr-FR" sz="1800"/>
            </a:br>
            <a:r>
              <a:rPr lang="fr-FR" sz="1800"/>
              <a:t/>
            </a:r>
            <a:br>
              <a:rPr lang="fr-FR" sz="1800"/>
            </a:br>
            <a:r>
              <a:rPr lang="fr-FR" sz="2000"/>
              <a:t/>
            </a:r>
            <a:br>
              <a:rPr lang="fr-FR" sz="2000"/>
            </a:br>
            <a:r>
              <a:rPr lang="fr-FR" sz="2000"/>
              <a:t/>
            </a:r>
            <a:br>
              <a:rPr lang="fr-FR" sz="2000"/>
            </a:br>
            <a:r>
              <a:rPr lang="fr-FR" sz="2000"/>
              <a:t/>
            </a:r>
            <a:br>
              <a:rPr lang="fr-FR" sz="2000"/>
            </a:br>
            <a:r>
              <a:rPr lang="fr-FR" sz="2000"/>
              <a:t/>
            </a:r>
            <a:br>
              <a:rPr lang="fr-FR" sz="2000"/>
            </a:br>
            <a:r>
              <a:rPr lang="fr-FR" sz="2000"/>
              <a:t/>
            </a:r>
            <a:br>
              <a:rPr lang="fr-FR" sz="2000"/>
            </a:br>
            <a:r>
              <a:rPr lang="fr-FR" sz="2400">
                <a:solidFill>
                  <a:schemeClr val="folHlink"/>
                </a:solidFill>
              </a:rPr>
              <a:t/>
            </a:r>
            <a:br>
              <a:rPr lang="fr-FR" sz="2400">
                <a:solidFill>
                  <a:schemeClr val="folHlink"/>
                </a:solidFill>
              </a:rPr>
            </a:br>
            <a:endParaRPr lang="fr-FR" sz="2400">
              <a:solidFill>
                <a:schemeClr val="folHlink"/>
              </a:solidFill>
            </a:endParaRPr>
          </a:p>
        </p:txBody>
      </p:sp>
      <p:sp>
        <p:nvSpPr>
          <p:cNvPr id="153641" name="Rectangle 41"/>
          <p:cNvSpPr>
            <a:spLocks noChangeArrowheads="1"/>
          </p:cNvSpPr>
          <p:nvPr/>
        </p:nvSpPr>
        <p:spPr bwMode="auto">
          <a:xfrm>
            <a:off x="1042988" y="1700213"/>
            <a:ext cx="7848600" cy="4483100"/>
          </a:xfrm>
          <a:prstGeom prst="rect">
            <a:avLst/>
          </a:prstGeom>
          <a:noFill/>
          <a:ln w="9525">
            <a:noFill/>
            <a:miter lim="800000"/>
            <a:headEnd/>
            <a:tailEnd/>
          </a:ln>
          <a:effectLst/>
        </p:spPr>
        <p:txBody>
          <a:bodyPr>
            <a:spAutoFit/>
          </a:bodyPr>
          <a:lstStyle/>
          <a:p>
            <a:r>
              <a:rPr lang="fr-FR" sz="2800">
                <a:effectLst>
                  <a:outerShdw blurRad="38100" dist="38100" dir="2700000" algn="tl">
                    <a:srgbClr val="000000"/>
                  </a:outerShdw>
                </a:effectLst>
              </a:rPr>
              <a:t>La réforme de 1993 a touché un grand nombre de retraités parmi ceux  qui ont liquidé leur pension entre 1994 et 2003. Pour près de six prestataires sur dix, sa mise en oeuvre conduit au versement d’une pension moins importante, à la date d’effet, que celle à laquelle ils</a:t>
            </a:r>
            <a:br>
              <a:rPr lang="fr-FR" sz="2800">
                <a:effectLst>
                  <a:outerShdw blurRad="38100" dist="38100" dir="2700000" algn="tl">
                    <a:srgbClr val="000000"/>
                  </a:outerShdw>
                </a:effectLst>
              </a:rPr>
            </a:br>
            <a:r>
              <a:rPr lang="fr-FR" sz="2800">
                <a:effectLst>
                  <a:outerShdw blurRad="38100" dist="38100" dir="2700000" algn="tl">
                    <a:srgbClr val="000000"/>
                  </a:outerShdw>
                </a:effectLst>
              </a:rPr>
              <a:t>auraient pu prétendre sans réforme.</a:t>
            </a:r>
            <a:br>
              <a:rPr lang="fr-FR" sz="2800">
                <a:effectLst>
                  <a:outerShdw blurRad="38100" dist="38100" dir="2700000" algn="tl">
                    <a:srgbClr val="000000"/>
                  </a:outerShdw>
                </a:effectLst>
              </a:rPr>
            </a:br>
            <a:r>
              <a:rPr lang="fr-FR">
                <a:solidFill>
                  <a:schemeClr val="tx2"/>
                </a:solidFill>
                <a:effectLst>
                  <a:outerShdw blurRad="38100" dist="38100" dir="2700000" algn="tl">
                    <a:srgbClr val="000000"/>
                  </a:outerShdw>
                </a:effectLst>
              </a:rPr>
              <a:t/>
            </a:r>
            <a:br>
              <a:rPr lang="fr-FR">
                <a:solidFill>
                  <a:schemeClr val="tx2"/>
                </a:solidFill>
                <a:effectLst>
                  <a:outerShdw blurRad="38100" dist="38100" dir="2700000" algn="tl">
                    <a:srgbClr val="000000"/>
                  </a:outerShdw>
                </a:effectLst>
              </a:rPr>
            </a:br>
            <a:endParaRPr lang="fr-FR">
              <a:solidFill>
                <a:schemeClr val="tx2"/>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3632"/>
                                        </p:tgtEl>
                                        <p:attrNameLst>
                                          <p:attrName>style.visibility</p:attrName>
                                        </p:attrNameLst>
                                      </p:cBhvr>
                                      <p:to>
                                        <p:strVal val="visible"/>
                                      </p:to>
                                    </p:set>
                                    <p:anim calcmode="lin" valueType="num">
                                      <p:cBhvr>
                                        <p:cTn id="7" dur="500" fill="hold"/>
                                        <p:tgtEl>
                                          <p:spTgt spid="153632"/>
                                        </p:tgtEl>
                                        <p:attrNameLst>
                                          <p:attrName>ppt_w</p:attrName>
                                        </p:attrNameLst>
                                      </p:cBhvr>
                                      <p:tavLst>
                                        <p:tav tm="0">
                                          <p:val>
                                            <p:fltVal val="0"/>
                                          </p:val>
                                        </p:tav>
                                        <p:tav tm="100000">
                                          <p:val>
                                            <p:strVal val="#ppt_w"/>
                                          </p:val>
                                        </p:tav>
                                      </p:tavLst>
                                    </p:anim>
                                    <p:anim calcmode="lin" valueType="num">
                                      <p:cBhvr>
                                        <p:cTn id="8" dur="500" fill="hold"/>
                                        <p:tgtEl>
                                          <p:spTgt spid="153632"/>
                                        </p:tgtEl>
                                        <p:attrNameLst>
                                          <p:attrName>ppt_h</p:attrName>
                                        </p:attrNameLst>
                                      </p:cBhvr>
                                      <p:tavLst>
                                        <p:tav tm="0">
                                          <p:val>
                                            <p:fltVal val="0"/>
                                          </p:val>
                                        </p:tav>
                                        <p:tav tm="100000">
                                          <p:val>
                                            <p:strVal val="#ppt_h"/>
                                          </p:val>
                                        </p:tav>
                                      </p:tavLst>
                                    </p:anim>
                                    <p:animEffect transition="in" filter="fade">
                                      <p:cBhvr>
                                        <p:cTn id="9" dur="500"/>
                                        <p:tgtEl>
                                          <p:spTgt spid="153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2" grpId="0"/>
    </p:bldLst>
  </p:timing>
</p:sld>
</file>

<file path=ppt/theme/theme1.xml><?xml version="1.0" encoding="utf-8"?>
<a:theme xmlns:a="http://schemas.openxmlformats.org/drawingml/2006/main" name="Vibration">
  <a:themeElements>
    <a:clrScheme name="Vibration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Vibr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folHlink"/>
            </a:solidFill>
            <a:effectLst>
              <a:outerShdw blurRad="38100" dist="38100" dir="2700000" algn="tl">
                <a:srgbClr val="000000">
                  <a:alpha val="43137"/>
                </a:srgbClr>
              </a:outerShdw>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folHlink"/>
            </a:solidFill>
            <a:effectLst>
              <a:outerShdw blurRad="38100" dist="38100" dir="2700000" algn="tl">
                <a:srgbClr val="000000">
                  <a:alpha val="43137"/>
                </a:srgbClr>
              </a:outerShdw>
            </a:effectLst>
            <a:latin typeface="Tahoma" pitchFamily="34" charset="0"/>
          </a:defRPr>
        </a:defPPr>
      </a:lstStyle>
    </a:lnDef>
  </a:objectDefaults>
  <a:extraClrSchemeLst>
    <a:extraClrScheme>
      <a:clrScheme name="Vibration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Vibration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Vibration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Vibration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Vibration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Vibration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Vibration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Vibration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Vibration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2136</TotalTime>
  <Words>2868</Words>
  <Application>Microsoft Office PowerPoint</Application>
  <PresentationFormat>Affichage à l'écran (4:3)</PresentationFormat>
  <Paragraphs>286</Paragraphs>
  <Slides>60</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60</vt:i4>
      </vt:variant>
    </vt:vector>
  </HeadingPairs>
  <TitlesOfParts>
    <vt:vector size="65" baseType="lpstr">
      <vt:lpstr>Times New Roman</vt:lpstr>
      <vt:lpstr>Tahoma</vt:lpstr>
      <vt:lpstr>Wingdings</vt:lpstr>
      <vt:lpstr>Arial</vt:lpstr>
      <vt:lpstr>Vibration</vt:lpstr>
      <vt:lpstr>LA REFORME DE 1993</vt:lpstr>
      <vt:lpstr>I-PRESENTATION DE LA  REFORME DE 1993</vt:lpstr>
      <vt:lpstr>A) La réforme de juillet 1993</vt:lpstr>
      <vt:lpstr>Diapositive 4</vt:lpstr>
      <vt:lpstr>B)Une réforme qui affecte les nouveaux retraités comme les personnes déjà en retraite</vt:lpstr>
      <vt:lpstr>Diapositive 6</vt:lpstr>
      <vt:lpstr>Diapositive 7</vt:lpstr>
      <vt:lpstr>II- Estimation des effets de la réforme de 1993</vt:lpstr>
      <vt:lpstr>                   </vt:lpstr>
      <vt:lpstr>Diapositive 10</vt:lpstr>
      <vt:lpstr>2-Un effet de la réforme amplifié au fil des générations</vt:lpstr>
      <vt:lpstr>Diapositive 12</vt:lpstr>
      <vt:lpstr>3-Un effet différent selon les niveaux de pension</vt:lpstr>
      <vt:lpstr>4- Décomposition des effets de la réforme 1993 par paramètres de calcul, illustration faite sur la génération 1938</vt:lpstr>
      <vt:lpstr>Diapositive 15</vt:lpstr>
      <vt:lpstr>Diapositive 16</vt:lpstr>
      <vt:lpstr>Diapositive 17</vt:lpstr>
      <vt:lpstr>B) Effet « indexation » et effets cumulés</vt:lpstr>
      <vt:lpstr>1-Un effet « revalorisation » croissant avec les années de versement</vt:lpstr>
      <vt:lpstr>2-Des pensions plus faibles et des dépenses moindres pour le régime</vt:lpstr>
      <vt:lpstr>Diapositive 21</vt:lpstr>
      <vt:lpstr>Diapositive 22</vt:lpstr>
      <vt:lpstr>LA REFORME DE 2003</vt:lpstr>
      <vt:lpstr>I- Modification des paramètres de financement</vt:lpstr>
      <vt:lpstr>Diapositive 25</vt:lpstr>
      <vt:lpstr>Diapositive 26</vt:lpstr>
      <vt:lpstr>II- FACILITER LES CHOIX INDIVIDUELS</vt:lpstr>
      <vt:lpstr>Diapositive 28</vt:lpstr>
      <vt:lpstr>Diapositive 29</vt:lpstr>
      <vt:lpstr>Diapositive 30</vt:lpstr>
      <vt:lpstr>III- Accroître les incitations au maintien d’activité</vt:lpstr>
      <vt:lpstr>Diapositive 32</vt:lpstr>
      <vt:lpstr>Diapositive 33</vt:lpstr>
      <vt:lpstr>Diapositive 34</vt:lpstr>
      <vt:lpstr>Diapositive 35</vt:lpstr>
      <vt:lpstr>Diapositive 36</vt:lpstr>
      <vt:lpstr>Diapositive 37</vt:lpstr>
      <vt:lpstr>Diapositive 38</vt:lpstr>
      <vt:lpstr>IV-CREATION DE NOUVEAUX DISPOSITIFS DE DEPARTS ANTICIPES EN RETRAITE</vt:lpstr>
      <vt:lpstr>Diapositive 40</vt:lpstr>
      <vt:lpstr>Diapositive 41</vt:lpstr>
      <vt:lpstr>Diapositive 42</vt:lpstr>
      <vt:lpstr>V- HARMONISATION DES REGLES DES DIFFERENTS REGIMES</vt:lpstr>
      <vt:lpstr>Diapositive 44</vt:lpstr>
      <vt:lpstr>Diapositive 45</vt:lpstr>
      <vt:lpstr>Diapositive 46</vt:lpstr>
      <vt:lpstr>Diapositive 47</vt:lpstr>
      <vt:lpstr>Diapositive 48</vt:lpstr>
      <vt:lpstr>VI-MODIFICATION DES AVANTAGES FAMILIAUX</vt:lpstr>
      <vt:lpstr>LES MECANISMES DE SOLIDARITE</vt:lpstr>
      <vt:lpstr>      PRESENTATION DES MECANISMES DE SOLIDARITE     </vt:lpstr>
      <vt:lpstr>Diapositive 52</vt:lpstr>
      <vt:lpstr>Diapositive 53</vt:lpstr>
      <vt:lpstr>Diapositive 54</vt:lpstr>
      <vt:lpstr>Diapositive 55</vt:lpstr>
      <vt:lpstr>LE TAUX DE REMPLACEMENT </vt:lpstr>
      <vt:lpstr>La  Problématique du taux de remplacement  </vt:lpstr>
      <vt:lpstr>Diapositive 58</vt:lpstr>
      <vt:lpstr>Diapositive 59</vt:lpstr>
      <vt:lpstr>Le tableau ci-dessous  présente 6 carrières types d’assurés monopensionnés au Régime Général et les taux de remplacement du dernier salaire qui en résultent selon la législation en vigueur en 2008 : </vt:lpstr>
    </vt:vector>
  </TitlesOfParts>
  <Company>Dell Computer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PROJECTION DES RESULTATS TECHNIQUES DE L’AGIRC  (Après réforme : hors solidarité financière AGIRC – ARRCO ; y compris IEG (Tous les montants sont en millions d’euros constants de 2005)</dc:title>
  <dc:creator>Gilles CASTRE</dc:creator>
  <cp:lastModifiedBy>Laune</cp:lastModifiedBy>
  <cp:revision>56</cp:revision>
  <cp:lastPrinted>1601-01-01T00:00:00Z</cp:lastPrinted>
  <dcterms:created xsi:type="dcterms:W3CDTF">2007-04-20T12:54:58Z</dcterms:created>
  <dcterms:modified xsi:type="dcterms:W3CDTF">2010-04-09T11:54:43Z</dcterms:modified>
</cp:coreProperties>
</file>